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70" r:id="rId9"/>
    <p:sldId id="265" r:id="rId10"/>
    <p:sldId id="263" r:id="rId11"/>
    <p:sldId id="266" r:id="rId12"/>
    <p:sldId id="264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E089E-F659-4471-9CB2-253597D33174}" type="datetimeFigureOut">
              <a:rPr lang="en-NZ" smtClean="0"/>
              <a:t>7/05/2018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19A8E-B9F0-4938-9D71-D2B61B8AE8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74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B121-3B28-41B4-A9EA-86CDDF46E12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678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B121-3B28-41B4-A9EA-86CDDF46E121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38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040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141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9868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821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28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685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937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553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288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807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217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0C63-65FB-423D-8EC9-4305A0ACA2C1}" type="datetimeFigureOut">
              <a:rPr lang="en-NZ" smtClean="0"/>
              <a:t>7/05/2018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5658-7512-4F45-8ABB-C6A1637A28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75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lena.Chan@cpit.ac.nz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hyperlink" Target="http://mportfolios.blogspot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koaotearoa.ac.nz/ako-hub/ako-aotearoa-southern-hub/resources/pages/learning-trade-becoming-trades-person-through-apprenticeshi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8186"/>
            <a:ext cx="9144000" cy="3882980"/>
          </a:xfrm>
        </p:spPr>
        <p:txBody>
          <a:bodyPr>
            <a:normAutofit/>
          </a:bodyPr>
          <a:lstStyle/>
          <a:p>
            <a:r>
              <a:rPr lang="en-NZ" b="1" dirty="0" smtClean="0"/>
              <a:t>Developing E-assessments for Learning</a:t>
            </a:r>
            <a:br>
              <a:rPr lang="en-NZ" b="1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sz="4000" dirty="0" smtClean="0"/>
              <a:t>AVETRA Practitioner Research Conference 2018</a:t>
            </a:r>
            <a:endParaRPr lang="en-N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1166"/>
            <a:ext cx="9144000" cy="756634"/>
          </a:xfrm>
        </p:spPr>
        <p:txBody>
          <a:bodyPr/>
          <a:lstStyle/>
          <a:p>
            <a:r>
              <a:rPr lang="en-NZ" dirty="0" smtClean="0"/>
              <a:t>Selena Chan </a:t>
            </a:r>
            <a:r>
              <a:rPr lang="en-NZ" sz="1800" dirty="0" smtClean="0"/>
              <a:t>PhD</a:t>
            </a:r>
            <a:endParaRPr lang="en-NZ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7" y="4917491"/>
            <a:ext cx="1202523" cy="1716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7" y="4917491"/>
            <a:ext cx="1992725" cy="15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8" y="5362348"/>
            <a:ext cx="31623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84" y="5216525"/>
            <a:ext cx="238125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10" y="5349875"/>
            <a:ext cx="2133600" cy="457200"/>
          </a:xfrm>
          <a:prstGeom prst="rect">
            <a:avLst/>
          </a:prstGeom>
        </p:spPr>
      </p:pic>
      <p:pic>
        <p:nvPicPr>
          <p:cNvPr id="1030" name="Picture 6" descr="http://i0.wp.com/jubeerich.com/wp-content/uploads/2016/11/New_Zealand_Qualifications_Authority_logo-700x300.png?resize=716%2C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80" y="5958405"/>
            <a:ext cx="1187223" cy="4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Potentials for e-assessments for learning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1583704"/>
            <a:ext cx="11231252" cy="4741682"/>
          </a:xfrm>
        </p:spPr>
        <p:txBody>
          <a:bodyPr>
            <a:normAutofit/>
          </a:bodyPr>
          <a:lstStyle/>
          <a:p>
            <a:r>
              <a:rPr lang="en-NZ" dirty="0" smtClean="0"/>
              <a:t>Learning becomes </a:t>
            </a:r>
            <a:r>
              <a:rPr lang="en-NZ" b="1" dirty="0" smtClean="0"/>
              <a:t>learner-centred</a:t>
            </a:r>
            <a:r>
              <a:rPr lang="en-NZ" dirty="0"/>
              <a:t>, individual and </a:t>
            </a:r>
            <a:r>
              <a:rPr lang="en-NZ" dirty="0" smtClean="0"/>
              <a:t>social – </a:t>
            </a:r>
            <a:r>
              <a:rPr lang="en-NZ" b="1" dirty="0" smtClean="0"/>
              <a:t>Learning as a Network</a:t>
            </a:r>
            <a:r>
              <a:rPr lang="en-NZ" dirty="0" smtClean="0"/>
              <a:t> (</a:t>
            </a:r>
            <a:r>
              <a:rPr lang="en-NZ" dirty="0" err="1" smtClean="0"/>
              <a:t>LaaN</a:t>
            </a:r>
            <a:r>
              <a:rPr lang="en-NZ" dirty="0" smtClean="0"/>
              <a:t>)</a:t>
            </a:r>
            <a:endParaRPr lang="en-NZ" dirty="0"/>
          </a:p>
          <a:p>
            <a:r>
              <a:rPr lang="en-NZ" dirty="0" smtClean="0"/>
              <a:t>Personalized </a:t>
            </a:r>
            <a:r>
              <a:rPr lang="en-NZ" dirty="0"/>
              <a:t>and tailor-made learning opportunities </a:t>
            </a:r>
            <a:r>
              <a:rPr lang="en-NZ" dirty="0" smtClean="0"/>
              <a:t>– </a:t>
            </a:r>
            <a:r>
              <a:rPr lang="en-NZ" b="1" dirty="0" smtClean="0"/>
              <a:t>adaptive learning</a:t>
            </a:r>
          </a:p>
          <a:p>
            <a:r>
              <a:rPr lang="en-NZ" dirty="0" smtClean="0"/>
              <a:t>Development of </a:t>
            </a:r>
            <a:r>
              <a:rPr lang="en-NZ" b="1" dirty="0" smtClean="0"/>
              <a:t>innovative </a:t>
            </a:r>
            <a:r>
              <a:rPr lang="en-NZ" b="1" dirty="0"/>
              <a:t>pedagogical concepts </a:t>
            </a:r>
            <a:r>
              <a:rPr lang="en-NZ" dirty="0" smtClean="0"/>
              <a:t>to address</a:t>
            </a:r>
            <a:r>
              <a:rPr lang="en-NZ" dirty="0"/>
              <a:t>, for example, </a:t>
            </a:r>
            <a:r>
              <a:rPr lang="en-NZ" dirty="0" smtClean="0"/>
              <a:t>experiential </a:t>
            </a:r>
            <a:r>
              <a:rPr lang="en-NZ" dirty="0"/>
              <a:t>and immersive learning and social and </a:t>
            </a:r>
            <a:r>
              <a:rPr lang="en-NZ" dirty="0" smtClean="0"/>
              <a:t>cognitive processes</a:t>
            </a:r>
          </a:p>
          <a:p>
            <a:r>
              <a:rPr lang="en-NZ" b="1" dirty="0" smtClean="0"/>
              <a:t>Ubiquitous learning</a:t>
            </a:r>
            <a:r>
              <a:rPr lang="en-NZ" dirty="0" smtClean="0"/>
              <a:t> – with some support from AI – artificial intelligence / smart agents</a:t>
            </a:r>
          </a:p>
          <a:p>
            <a:r>
              <a:rPr lang="en-NZ" dirty="0" smtClean="0"/>
              <a:t>Leveraging off </a:t>
            </a:r>
            <a:r>
              <a:rPr lang="en-NZ" b="1" dirty="0" smtClean="0"/>
              <a:t>Learning analytics</a:t>
            </a:r>
            <a:r>
              <a:rPr lang="en-NZ" dirty="0" smtClean="0"/>
              <a:t> data for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both teaching and learning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59" y="4422070"/>
            <a:ext cx="4330541" cy="24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800"/>
            <a:ext cx="10515600" cy="946150"/>
          </a:xfrm>
        </p:spPr>
        <p:txBody>
          <a:bodyPr>
            <a:normAutofit/>
          </a:bodyPr>
          <a:lstStyle/>
          <a:p>
            <a:r>
              <a:rPr lang="en-NZ" dirty="0" smtClean="0"/>
              <a:t>                  Sub-projects </a:t>
            </a:r>
            <a:r>
              <a:rPr lang="en-NZ" sz="2000" dirty="0" smtClean="0"/>
              <a:t>(participative action research – PAR)</a:t>
            </a:r>
            <a:endParaRPr lang="en-NZ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699"/>
            <a:ext cx="11032958" cy="3841751"/>
          </a:xfrm>
        </p:spPr>
        <p:txBody>
          <a:bodyPr>
            <a:normAutofit/>
          </a:bodyPr>
          <a:lstStyle/>
          <a:p>
            <a:r>
              <a:rPr lang="en-NZ" dirty="0"/>
              <a:t>Collating evidence during work-integrated learning (WIL) </a:t>
            </a:r>
            <a:r>
              <a:rPr lang="en-NZ" sz="1200" dirty="0" smtClean="0"/>
              <a:t>–</a:t>
            </a:r>
            <a:r>
              <a:rPr lang="en-NZ" dirty="0" smtClean="0"/>
              <a:t> </a:t>
            </a:r>
            <a:r>
              <a:rPr lang="en-NZ" sz="1200" dirty="0" smtClean="0"/>
              <a:t>learning through reflective practice</a:t>
            </a:r>
          </a:p>
          <a:p>
            <a:r>
              <a:rPr lang="en-NZ" dirty="0"/>
              <a:t>R</a:t>
            </a:r>
            <a:r>
              <a:rPr lang="en-NZ" dirty="0" smtClean="0"/>
              <a:t>ole </a:t>
            </a:r>
            <a:r>
              <a:rPr lang="en-NZ" dirty="0"/>
              <a:t>play/simulations </a:t>
            </a:r>
            <a:r>
              <a:rPr lang="en-NZ" dirty="0" smtClean="0"/>
              <a:t>to </a:t>
            </a:r>
            <a:r>
              <a:rPr lang="en-NZ" dirty="0"/>
              <a:t>improve problem </a:t>
            </a:r>
            <a:r>
              <a:rPr lang="en-NZ" dirty="0" smtClean="0"/>
              <a:t>solving </a:t>
            </a:r>
            <a:r>
              <a:rPr lang="en-NZ" sz="1200" dirty="0" smtClean="0"/>
              <a:t>–</a:t>
            </a:r>
            <a:r>
              <a:rPr lang="en-NZ" dirty="0" smtClean="0"/>
              <a:t> </a:t>
            </a:r>
            <a:r>
              <a:rPr lang="en-NZ" sz="1200" dirty="0" smtClean="0"/>
              <a:t>inquiry and problem based projects </a:t>
            </a:r>
          </a:p>
          <a:p>
            <a:r>
              <a:rPr lang="en-NZ" dirty="0" smtClean="0"/>
              <a:t>Learning to ‘taste like a chef’ – </a:t>
            </a:r>
            <a:r>
              <a:rPr lang="en-NZ" sz="1200" dirty="0" smtClean="0"/>
              <a:t>learning as multimodal, making learning visible, learning the language of the trade</a:t>
            </a:r>
          </a:p>
          <a:p>
            <a:r>
              <a:rPr lang="en-NZ" dirty="0"/>
              <a:t>V</a:t>
            </a:r>
            <a:r>
              <a:rPr lang="en-NZ" dirty="0" smtClean="0"/>
              <a:t>irtual </a:t>
            </a:r>
            <a:r>
              <a:rPr lang="en-NZ" dirty="0"/>
              <a:t>welding teaching and learning </a:t>
            </a:r>
            <a:r>
              <a:rPr lang="en-NZ" dirty="0" smtClean="0"/>
              <a:t>platform </a:t>
            </a:r>
            <a:r>
              <a:rPr lang="en-NZ" sz="1200" dirty="0" smtClean="0"/>
              <a:t>– acclimating to requirements of multimodal learning, understanding learning analytics</a:t>
            </a:r>
          </a:p>
          <a:p>
            <a:r>
              <a:rPr lang="en-NZ" dirty="0" smtClean="0"/>
              <a:t>VR </a:t>
            </a:r>
            <a:r>
              <a:rPr lang="en-NZ" dirty="0"/>
              <a:t>3D modelling </a:t>
            </a:r>
            <a:r>
              <a:rPr lang="en-NZ" dirty="0" smtClean="0"/>
              <a:t>platform for </a:t>
            </a:r>
            <a:r>
              <a:rPr lang="en-NZ" dirty="0"/>
              <a:t>construction </a:t>
            </a:r>
            <a:r>
              <a:rPr lang="en-NZ" dirty="0" smtClean="0"/>
              <a:t>trades </a:t>
            </a:r>
            <a:r>
              <a:rPr lang="en-NZ" sz="1200" dirty="0" smtClean="0"/>
              <a:t>–</a:t>
            </a:r>
            <a:r>
              <a:rPr lang="en-NZ" dirty="0" smtClean="0"/>
              <a:t> </a:t>
            </a:r>
            <a:r>
              <a:rPr lang="en-NZ" sz="1200" dirty="0" smtClean="0"/>
              <a:t>learning spatial awareness, attitudinal transformation to be safe at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" y="5559904"/>
            <a:ext cx="1260219" cy="126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42407" r="20164" b="13377"/>
          <a:stretch/>
        </p:blipFill>
        <p:spPr>
          <a:xfrm>
            <a:off x="1802113" y="5559904"/>
            <a:ext cx="2225094" cy="1139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80" y="5190242"/>
            <a:ext cx="2342561" cy="16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83" y="5176030"/>
            <a:ext cx="1847296" cy="1644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52" y="5166005"/>
            <a:ext cx="2301730" cy="1644093"/>
          </a:xfrm>
          <a:prstGeom prst="rect">
            <a:avLst/>
          </a:prstGeom>
        </p:spPr>
      </p:pic>
      <p:pic>
        <p:nvPicPr>
          <p:cNvPr id="9" name="Picture 8" descr="http://www.educationalleaders.govt.nz/var/leadspace/storage/images/media/images/spiral-of-inquiry/593792-3-eng-NZ/Spiral-of-inquiry_lightbox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7" y="431800"/>
            <a:ext cx="1971492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44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6" y="2455863"/>
            <a:ext cx="1265766" cy="1645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136065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NZ" altLang="en-US" sz="3200" dirty="0">
                <a:latin typeface="Franklin Gothic Book" panose="020B0503020102020204" pitchFamily="34" charset="0"/>
              </a:rPr>
              <a:t>Contact:-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NZ" altLang="en-US" sz="3200" dirty="0">
                <a:latin typeface="Franklin Gothic Book" panose="020B0503020102020204" pitchFamily="34" charset="0"/>
              </a:rPr>
              <a:t>Selena Chan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NZ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dirty="0">
                <a:latin typeface="Franklin Gothic Book" panose="020B0503020102020204" pitchFamily="34" charset="0"/>
              </a:rPr>
              <a:t>Learning Design, Academic Services Division</a:t>
            </a:r>
            <a:endParaRPr lang="en-NZ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NZ" altLang="en-US" dirty="0">
                <a:latin typeface="Franklin Gothic Book" panose="020B0503020102020204" pitchFamily="34" charset="0"/>
              </a:rPr>
              <a:t>PO Box 540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dirty="0">
                <a:latin typeface="Franklin Gothic Book" panose="020B0503020102020204" pitchFamily="34" charset="0"/>
              </a:rPr>
              <a:t>Ara Institute of Canterbury</a:t>
            </a:r>
            <a:endParaRPr lang="en-NZ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NZ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NZ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NZ" altLang="en-US" sz="2400" dirty="0">
                <a:latin typeface="Franklin Gothic Book" panose="020B0503020102020204" pitchFamily="34" charset="0"/>
              </a:rPr>
              <a:t>Email: </a:t>
            </a:r>
            <a:r>
              <a:rPr lang="en-NZ" altLang="en-US" sz="2400" dirty="0">
                <a:latin typeface="Franklin Gothic Book" panose="020B0503020102020204" pitchFamily="34" charset="0"/>
                <a:hlinkClick r:id="rId3"/>
              </a:rPr>
              <a:t>Selena.Chan@ara.ac.nz</a:t>
            </a:r>
            <a:endParaRPr lang="en-NZ" altLang="en-US" sz="2400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NZ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NZ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2400" dirty="0">
                <a:latin typeface="Franklin Gothic Book" panose="020B0503020102020204" pitchFamily="34" charset="0"/>
              </a:rPr>
              <a:t>Blogging @</a:t>
            </a:r>
            <a:r>
              <a:rPr lang="en-AU" altLang="en-US" dirty="0">
                <a:latin typeface="Franklin Gothic Book" panose="020B0503020102020204" pitchFamily="34" charset="0"/>
              </a:rPr>
              <a:t> </a:t>
            </a:r>
            <a:r>
              <a:rPr lang="en-AU" altLang="en-US" dirty="0">
                <a:latin typeface="Franklin Gothic Book" panose="020B0503020102020204" pitchFamily="34" charset="0"/>
                <a:hlinkClick r:id="rId4"/>
              </a:rPr>
              <a:t>http://mportfolios.blogspot.com/</a:t>
            </a:r>
            <a:endParaRPr lang="en-AU" altLang="en-US" dirty="0"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NZ" altLang="en-US" dirty="0">
              <a:latin typeface="Bodoni MT" panose="02070603080606020203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NZ" altLang="en-US" dirty="0">
              <a:latin typeface="Bodoni MT" panose="02070603080606020203" pitchFamily="18" charset="0"/>
            </a:endParaRPr>
          </a:p>
        </p:txBody>
      </p:sp>
      <p:pic>
        <p:nvPicPr>
          <p:cNvPr id="5" name="Picture 4" descr="MCj034739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40" y="1136065"/>
            <a:ext cx="80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Windows\Temporary Internet Files\Content.IE5\0TYGPMPB\MCPE06090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40" y="2850151"/>
            <a:ext cx="10509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Windows\Temporary Internet Files\Content.IE5\43DJV6GD\MPj043940700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09" y="4510262"/>
            <a:ext cx="846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7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01660" y="534838"/>
            <a:ext cx="6330644" cy="2397535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NZ" sz="1000" b="1" i="1">
                <a:ea typeface="SimSun"/>
                <a:cs typeface="Times New Roman"/>
              </a:rPr>
              <a:t> </a:t>
            </a:r>
            <a:endParaRPr lang="en-NZ" sz="1000" i="1">
              <a:ea typeface="SimSu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900" y="904961"/>
            <a:ext cx="3190875" cy="628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b="1" i="1" dirty="0">
                <a:ea typeface="SimSun"/>
                <a:cs typeface="Times New Roman"/>
              </a:rPr>
              <a:t>LEARNING as BECOMING</a:t>
            </a:r>
            <a:endParaRPr lang="en-NZ" sz="1000" i="1" dirty="0">
              <a:ea typeface="SimSu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17640" y="1700549"/>
            <a:ext cx="981075" cy="4667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>
                <a:ea typeface="SimSun"/>
                <a:cs typeface="Times New Roman"/>
              </a:rPr>
              <a:t>Doing</a:t>
            </a:r>
            <a:endParaRPr lang="en-NZ" sz="1400" i="1" dirty="0">
              <a:ea typeface="SimSu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47258" y="1871514"/>
            <a:ext cx="1342247" cy="5524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en-NZ" sz="1000" b="1" i="1" dirty="0">
              <a:ea typeface="SimSu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>
                <a:ea typeface="SimSun"/>
                <a:cs typeface="Times New Roman"/>
              </a:rPr>
              <a:t>Thinking</a:t>
            </a:r>
            <a:endParaRPr lang="en-NZ" sz="1400" i="1" dirty="0">
              <a:ea typeface="SimSu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NZ" sz="1000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SimSun"/>
                <a:cs typeface="Times New Roman"/>
              </a:rPr>
              <a:t> </a:t>
            </a:r>
            <a:endParaRPr lang="en-NZ" sz="1000" i="1" dirty="0">
              <a:ea typeface="SimSu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86453" y="1862490"/>
            <a:ext cx="1047750" cy="4953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>
                <a:ea typeface="SimSun"/>
                <a:cs typeface="Times New Roman"/>
              </a:rPr>
              <a:t>Feeling</a:t>
            </a:r>
            <a:endParaRPr lang="en-NZ" sz="1400" i="1" dirty="0">
              <a:ea typeface="SimSu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62419" y="1733605"/>
            <a:ext cx="1033987" cy="55245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>
                <a:ea typeface="SimSun"/>
                <a:cs typeface="Times New Roman"/>
              </a:rPr>
              <a:t>Being</a:t>
            </a:r>
            <a:endParaRPr lang="en-NZ" sz="1400" i="1" dirty="0">
              <a:ea typeface="SimSun"/>
              <a:cs typeface="Times New Roman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357358" y="2512228"/>
            <a:ext cx="1028700" cy="1209675"/>
          </a:xfrm>
          <a:prstGeom prst="up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2" name="Up Arrow 11"/>
          <p:cNvSpPr/>
          <p:nvPr/>
        </p:nvSpPr>
        <p:spPr>
          <a:xfrm>
            <a:off x="3061371" y="2455143"/>
            <a:ext cx="1028700" cy="1209675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2188535" y="3743625"/>
            <a:ext cx="2238896" cy="1381125"/>
          </a:xfrm>
          <a:prstGeom prst="ellipse">
            <a:avLst/>
          </a:prstGeom>
          <a:ln w="6350">
            <a:solidFill>
              <a:schemeClr val="tx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600" i="1" dirty="0">
                <a:ea typeface="SimSun"/>
                <a:cs typeface="Times New Roman"/>
              </a:rPr>
              <a:t>Individuals’ construction of   meaning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200" b="1" i="1" dirty="0">
                <a:ea typeface="SimSun"/>
                <a:cs typeface="Times New Roman"/>
              </a:rPr>
              <a:t>Constructivism</a:t>
            </a:r>
            <a:endParaRPr lang="en-NZ" sz="1200" i="1" dirty="0">
              <a:ea typeface="SimSu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49664" y="3815062"/>
            <a:ext cx="2079681" cy="1238250"/>
          </a:xfrm>
          <a:prstGeom prst="ellips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600" i="1" dirty="0">
                <a:ea typeface="SimSun"/>
                <a:cs typeface="Times New Roman"/>
              </a:rPr>
              <a:t>Contributions from others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200" b="1" i="1" dirty="0">
                <a:ea typeface="SimSun"/>
                <a:cs typeface="Times New Roman"/>
              </a:rPr>
              <a:t>Socio-cultural</a:t>
            </a:r>
            <a:endParaRPr lang="en-NZ" sz="1200" i="1" dirty="0">
              <a:ea typeface="SimSun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04113" y="3738863"/>
            <a:ext cx="2768020" cy="1390650"/>
          </a:xfrm>
          <a:prstGeom prst="ellips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600" i="1" dirty="0">
                <a:ea typeface="SimSun"/>
                <a:cs typeface="Times New Roman"/>
              </a:rPr>
              <a:t>Learning through using tools, machines, materials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200" b="1" i="1" dirty="0" smtClean="0">
                <a:ea typeface="SimSun"/>
                <a:cs typeface="Times New Roman"/>
              </a:rPr>
              <a:t>Socio-material</a:t>
            </a:r>
            <a:endParaRPr lang="en-NZ" sz="1200" i="1" dirty="0">
              <a:ea typeface="SimSun"/>
              <a:cs typeface="Times New Roman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7267706" y="2440707"/>
            <a:ext cx="1028700" cy="1209675"/>
          </a:xfrm>
          <a:prstGeom prst="up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" name="TextBox 1"/>
          <p:cNvSpPr txBox="1"/>
          <p:nvPr/>
        </p:nvSpPr>
        <p:spPr>
          <a:xfrm>
            <a:off x="125835" y="5404087"/>
            <a:ext cx="12066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Chan, </a:t>
            </a:r>
            <a:r>
              <a:rPr lang="en-NZ" dirty="0"/>
              <a:t>S. 2013. Learning a trade: Becoming a trades person through apprenticeship. </a:t>
            </a:r>
            <a:r>
              <a:rPr lang="en-NZ" sz="1600" dirty="0" smtClean="0"/>
              <a:t>Wellington</a:t>
            </a:r>
            <a:r>
              <a:rPr lang="en-NZ" sz="1600" dirty="0"/>
              <a:t>, NZ: </a:t>
            </a:r>
            <a:r>
              <a:rPr lang="en-NZ" sz="1600" dirty="0" err="1"/>
              <a:t>Ako</a:t>
            </a:r>
            <a:r>
              <a:rPr lang="en-NZ" sz="1600" dirty="0"/>
              <a:t> </a:t>
            </a:r>
            <a:r>
              <a:rPr lang="en-NZ" sz="1600" dirty="0" err="1"/>
              <a:t>Aotearoa</a:t>
            </a:r>
            <a:r>
              <a:rPr lang="en-NZ" sz="1600" dirty="0"/>
              <a:t> Southern </a:t>
            </a:r>
            <a:r>
              <a:rPr lang="en-NZ" sz="1600" dirty="0" smtClean="0"/>
              <a:t>Hub. </a:t>
            </a:r>
          </a:p>
          <a:p>
            <a:r>
              <a:rPr lang="en-NZ" sz="1200" dirty="0" smtClean="0">
                <a:hlinkClick r:id="rId2"/>
              </a:rPr>
              <a:t>https</a:t>
            </a:r>
            <a:r>
              <a:rPr lang="en-NZ" sz="1200" dirty="0">
                <a:hlinkClick r:id="rId2"/>
              </a:rPr>
              <a:t>://</a:t>
            </a:r>
            <a:r>
              <a:rPr lang="en-NZ" sz="1200" dirty="0" smtClean="0">
                <a:hlinkClick r:id="rId2"/>
              </a:rPr>
              <a:t>akoaotearoa.ac.nz/ako-hub/ako-aotearoa-southern-hub/resources/pages/learning-trade-becoming-trades-person-through-apprenticeship</a:t>
            </a:r>
            <a:endParaRPr lang="en-NZ" sz="1200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87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271" y="670998"/>
            <a:ext cx="801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/>
              <a:t>Assessments for learning and graduate profiles</a:t>
            </a:r>
            <a:endParaRPr lang="en-NZ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063355" y="1167717"/>
            <a:ext cx="1934055" cy="4919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 descr="Literature &amp; the Arts | Maha Muslima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57" y="1167717"/>
            <a:ext cx="1007252" cy="1007252"/>
          </a:xfrm>
          <a:prstGeom prst="rect">
            <a:avLst/>
          </a:prstGeom>
        </p:spPr>
      </p:pic>
      <p:pic>
        <p:nvPicPr>
          <p:cNvPr id="5" name="Picture 4" descr="PICTURE-DICTIONARY-ESL - employm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3" y="2811701"/>
            <a:ext cx="797820" cy="744903"/>
          </a:xfrm>
          <a:prstGeom prst="rect">
            <a:avLst/>
          </a:prstGeom>
        </p:spPr>
      </p:pic>
      <p:pic>
        <p:nvPicPr>
          <p:cNvPr id="6" name="Picture 5" descr="JobSpot - Culinar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86" y="2008248"/>
            <a:ext cx="737473" cy="681192"/>
          </a:xfrm>
          <a:prstGeom prst="rect">
            <a:avLst/>
          </a:prstGeom>
        </p:spPr>
      </p:pic>
      <p:pic>
        <p:nvPicPr>
          <p:cNvPr id="7" name="Picture 6" descr="File:&lt;strong&gt;Mechanic&lt;/strong&gt; at work seattle.jp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89" y="2244643"/>
            <a:ext cx="870183" cy="1326835"/>
          </a:xfrm>
          <a:prstGeom prst="rect">
            <a:avLst/>
          </a:prstGeom>
        </p:spPr>
      </p:pic>
      <p:pic>
        <p:nvPicPr>
          <p:cNvPr id="8" name="Picture 7" descr="Flickr - Photo Sharing!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57" y="3851039"/>
            <a:ext cx="1253747" cy="895254"/>
          </a:xfrm>
          <a:prstGeom prst="rect">
            <a:avLst/>
          </a:prstGeom>
        </p:spPr>
      </p:pic>
      <p:pic>
        <p:nvPicPr>
          <p:cNvPr id="9" name="Picture 8" descr="File:US Navy 100106-N-9564W-048 &lt;strong&gt;Builder&lt;/strong&gt; Constructionman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28" y="3652631"/>
            <a:ext cx="1531127" cy="1093662"/>
          </a:xfrm>
          <a:prstGeom prst="rect">
            <a:avLst/>
          </a:prstGeom>
        </p:spPr>
      </p:pic>
      <p:pic>
        <p:nvPicPr>
          <p:cNvPr id="10" name="Picture 9" descr="File:Two man replace a main landing gear tire of a &lt;strong&gt;plane&lt;/strong&gt;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39" y="4808518"/>
            <a:ext cx="2102171" cy="127875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09112" y="3531963"/>
            <a:ext cx="2599877" cy="60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Summative Assessment</a:t>
            </a:r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10492580" y="1241410"/>
            <a:ext cx="1506190" cy="742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Meeting graduate profile</a:t>
            </a:r>
            <a:endParaRPr lang="en-NZ" dirty="0"/>
          </a:p>
        </p:txBody>
      </p:sp>
      <p:sp>
        <p:nvSpPr>
          <p:cNvPr id="13" name="Oval 12"/>
          <p:cNvSpPr/>
          <p:nvPr/>
        </p:nvSpPr>
        <p:spPr>
          <a:xfrm>
            <a:off x="793516" y="1402258"/>
            <a:ext cx="8214016" cy="2343999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NZ" sz="1000" b="1" i="1">
                <a:ea typeface="SimSun"/>
                <a:cs typeface="Times New Roman"/>
              </a:rPr>
              <a:t> </a:t>
            </a:r>
            <a:endParaRPr lang="en-NZ" sz="1000" i="1">
              <a:ea typeface="SimSu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7456" y="1758605"/>
            <a:ext cx="51969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b="1" i="1" dirty="0">
                <a:ea typeface="SimSun"/>
                <a:cs typeface="Times New Roman"/>
              </a:rPr>
              <a:t>LEARNING as BECOMING</a:t>
            </a:r>
            <a:endParaRPr lang="en-NZ" sz="1000" i="1" dirty="0">
              <a:ea typeface="SimSu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82036" y="2401549"/>
            <a:ext cx="1127668" cy="4667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>
                <a:ea typeface="SimSun"/>
                <a:cs typeface="Times New Roman"/>
              </a:rPr>
              <a:t>Doing</a:t>
            </a:r>
            <a:endParaRPr lang="en-NZ" sz="1400" i="1" dirty="0">
              <a:ea typeface="SimSun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83303" y="2610150"/>
            <a:ext cx="1473209" cy="4667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 smtClean="0">
                <a:ea typeface="SimSun"/>
                <a:cs typeface="Times New Roman"/>
              </a:rPr>
              <a:t>Thinking</a:t>
            </a:r>
            <a:endParaRPr lang="en-NZ" sz="1400" i="1" dirty="0">
              <a:ea typeface="SimSun"/>
              <a:cs typeface="Times New Roman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17294" y="2574257"/>
            <a:ext cx="1205870" cy="466725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 smtClean="0">
                <a:ea typeface="SimSun"/>
                <a:cs typeface="Times New Roman"/>
              </a:rPr>
              <a:t>Feeling</a:t>
            </a:r>
            <a:endParaRPr lang="en-NZ" sz="1400" i="1" dirty="0">
              <a:ea typeface="SimSun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33155" y="2340894"/>
            <a:ext cx="981075" cy="466725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 smtClean="0">
                <a:ea typeface="SimSun"/>
                <a:cs typeface="Times New Roman"/>
              </a:rPr>
              <a:t>Being</a:t>
            </a:r>
            <a:endParaRPr lang="en-NZ" sz="1400" i="1" dirty="0">
              <a:ea typeface="SimSun"/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791" y="4600106"/>
            <a:ext cx="6558682" cy="7024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 smtClean="0">
              <a:solidFill>
                <a:schemeClr val="tx1"/>
              </a:solidFill>
            </a:endParaRPr>
          </a:p>
          <a:p>
            <a:pPr algn="ctr"/>
            <a:endParaRPr lang="en-NZ" dirty="0" smtClean="0">
              <a:solidFill>
                <a:schemeClr val="tx1"/>
              </a:solidFill>
            </a:endParaRP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Formative Assessment (Assessment FOR learning)</a:t>
            </a:r>
          </a:p>
          <a:p>
            <a:pPr algn="ctr"/>
            <a:endParaRPr lang="en-NZ" dirty="0" smtClean="0">
              <a:solidFill>
                <a:schemeClr val="tx1"/>
              </a:solidFill>
            </a:endParaRPr>
          </a:p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4262" y="5176093"/>
            <a:ext cx="2519876" cy="1381125"/>
          </a:xfrm>
          <a:prstGeom prst="ellipse">
            <a:avLst/>
          </a:prstGeom>
          <a:ln w="6350">
            <a:solidFill>
              <a:schemeClr val="tx1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i="1" dirty="0">
                <a:ea typeface="SimSun"/>
                <a:cs typeface="Times New Roman"/>
              </a:rPr>
              <a:t>Individuals’ construction of   meaning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200" b="1" i="1" dirty="0" smtClean="0">
                <a:ea typeface="SimSun"/>
                <a:cs typeface="Times New Roman"/>
              </a:rPr>
              <a:t>REFLECTIVE LEARNING</a:t>
            </a:r>
            <a:endParaRPr lang="en-NZ" sz="1200" i="1" dirty="0">
              <a:ea typeface="SimSun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30527" y="5223407"/>
            <a:ext cx="2835286" cy="1204938"/>
          </a:xfrm>
          <a:prstGeom prst="ellips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i="1" dirty="0">
                <a:ea typeface="SimSun"/>
                <a:cs typeface="Times New Roman"/>
              </a:rPr>
              <a:t>Contributions from </a:t>
            </a:r>
            <a:r>
              <a:rPr lang="en-NZ" sz="1400" i="1" dirty="0" smtClean="0">
                <a:ea typeface="SimSun"/>
                <a:cs typeface="Times New Roman"/>
              </a:rPr>
              <a:t>others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200" b="1" i="1" dirty="0" smtClean="0">
                <a:ea typeface="SimSun"/>
                <a:cs typeface="Times New Roman"/>
              </a:rPr>
              <a:t>COLLABORATIVE/ NETWORKED LEARNING</a:t>
            </a:r>
            <a:endParaRPr lang="en-NZ" sz="1200" b="1" i="1" dirty="0">
              <a:ea typeface="SimSun"/>
              <a:cs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08534" y="5158369"/>
            <a:ext cx="2672231" cy="1390650"/>
          </a:xfrm>
          <a:prstGeom prst="ellips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i="1" dirty="0">
                <a:ea typeface="SimSun"/>
                <a:cs typeface="Times New Roman"/>
              </a:rPr>
              <a:t>Learning </a:t>
            </a:r>
            <a:r>
              <a:rPr lang="en-NZ" sz="1400" i="1" dirty="0" smtClean="0">
                <a:ea typeface="SimSun"/>
                <a:cs typeface="Times New Roman"/>
              </a:rPr>
              <a:t>with tools</a:t>
            </a:r>
            <a:r>
              <a:rPr lang="en-NZ" sz="1400" i="1" dirty="0">
                <a:ea typeface="SimSun"/>
                <a:cs typeface="Times New Roman"/>
              </a:rPr>
              <a:t>, machines, </a:t>
            </a:r>
            <a:r>
              <a:rPr lang="en-NZ" sz="1400" i="1" dirty="0" smtClean="0">
                <a:ea typeface="SimSun"/>
                <a:cs typeface="Times New Roman"/>
              </a:rPr>
              <a:t>materials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b="1" i="1" dirty="0" smtClean="0">
                <a:ea typeface="SimSun"/>
                <a:cs typeface="Times New Roman"/>
              </a:rPr>
              <a:t>NETWORKED LEARNING</a:t>
            </a:r>
            <a:endParaRPr lang="en-NZ" sz="1400" b="1" i="1" dirty="0">
              <a:ea typeface="SimSun"/>
              <a:cs typeface="Times New Roman"/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4670695" y="2965178"/>
            <a:ext cx="848247" cy="1819849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FEEDBACK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030186" y="5868719"/>
            <a:ext cx="2206473" cy="7306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BECOMING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450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1973" y="2383718"/>
            <a:ext cx="573775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E-feedback</a:t>
            </a:r>
          </a:p>
          <a:p>
            <a:pPr algn="ctr"/>
            <a:r>
              <a:rPr lang="en-US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From SELF, OTHERS, MATERIALs</a:t>
            </a:r>
            <a:endPara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230968" y="286280"/>
            <a:ext cx="3860801" cy="1879600"/>
          </a:xfrm>
          <a:prstGeom prst="wedgeRectCallout">
            <a:avLst>
              <a:gd name="adj1" fmla="val 47795"/>
              <a:gd name="adj2" fmla="val 7090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cap="all" dirty="0" smtClean="0">
                <a:solidFill>
                  <a:schemeClr val="tx1"/>
                </a:solidFill>
              </a:rPr>
              <a:t>Digital</a:t>
            </a:r>
          </a:p>
          <a:p>
            <a:pPr algn="ctr"/>
            <a:r>
              <a:rPr lang="en-NZ" u="sng" dirty="0" smtClean="0">
                <a:solidFill>
                  <a:schemeClr val="tx1"/>
                </a:solidFill>
              </a:rPr>
              <a:t>Timeliness</a:t>
            </a:r>
          </a:p>
          <a:p>
            <a:pPr algn="ctr"/>
            <a:r>
              <a:rPr lang="en-NZ" dirty="0" smtClean="0">
                <a:solidFill>
                  <a:schemeClr val="tx1"/>
                </a:solidFill>
              </a:rPr>
              <a:t> Multimodalities and </a:t>
            </a:r>
            <a:r>
              <a:rPr lang="en-NZ" dirty="0" err="1" smtClean="0">
                <a:solidFill>
                  <a:schemeClr val="tx1"/>
                </a:solidFill>
              </a:rPr>
              <a:t>Multiliteracies</a:t>
            </a:r>
            <a:r>
              <a:rPr lang="en-NZ" dirty="0" smtClean="0">
                <a:solidFill>
                  <a:schemeClr val="tx1"/>
                </a:solidFill>
              </a:rPr>
              <a:t> </a:t>
            </a:r>
            <a:r>
              <a:rPr lang="en-NZ" u="sng" dirty="0" smtClean="0">
                <a:solidFill>
                  <a:schemeClr val="tx1"/>
                </a:solidFill>
              </a:rPr>
              <a:t>Access </a:t>
            </a:r>
            <a:r>
              <a:rPr lang="en-NZ" sz="1200" b="1" u="sng" dirty="0">
                <a:solidFill>
                  <a:schemeClr val="tx1"/>
                </a:solidFill>
              </a:rPr>
              <a:t>(knowledge, experts, </a:t>
            </a:r>
            <a:r>
              <a:rPr lang="en-NZ" sz="1200" b="1" u="sng" dirty="0" smtClean="0">
                <a:solidFill>
                  <a:schemeClr val="tx1"/>
                </a:solidFill>
              </a:rPr>
              <a:t>peers, data)</a:t>
            </a:r>
            <a:endParaRPr lang="en-NZ" sz="1200" b="1" u="sng" dirty="0">
              <a:solidFill>
                <a:schemeClr val="tx1"/>
              </a:solidFill>
            </a:endParaRPr>
          </a:p>
          <a:p>
            <a:pPr algn="ctr"/>
            <a:endParaRPr lang="en-NZ" dirty="0">
              <a:solidFill>
                <a:schemeClr val="tx1"/>
              </a:solidFill>
            </a:endParaRPr>
          </a:p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-45881" y="3525839"/>
            <a:ext cx="3915501" cy="2907783"/>
          </a:xfrm>
          <a:prstGeom prst="wedgeEllipseCallout">
            <a:avLst>
              <a:gd name="adj1" fmla="val 57959"/>
              <a:gd name="adj2" fmla="val -4066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cap="all" dirty="0" smtClean="0">
              <a:solidFill>
                <a:srgbClr val="0070C0"/>
              </a:solidFill>
            </a:endParaRPr>
          </a:p>
          <a:p>
            <a:pPr algn="ctr"/>
            <a:endParaRPr lang="en-NZ" b="1" cap="all" dirty="0">
              <a:solidFill>
                <a:srgbClr val="0070C0"/>
              </a:solidFill>
            </a:endParaRPr>
          </a:p>
          <a:p>
            <a:pPr algn="ctr"/>
            <a:endParaRPr lang="en-NZ" b="1" cap="all" dirty="0" smtClean="0">
              <a:solidFill>
                <a:srgbClr val="0070C0"/>
              </a:solidFill>
            </a:endParaRPr>
          </a:p>
          <a:p>
            <a:pPr algn="ctr"/>
            <a:r>
              <a:rPr lang="en-NZ" sz="2800" b="1" cap="all" dirty="0" smtClean="0">
                <a:solidFill>
                  <a:srgbClr val="0070C0"/>
                </a:solidFill>
              </a:rPr>
              <a:t>Learning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Collaborative 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Multimodal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Holistic</a:t>
            </a:r>
          </a:p>
          <a:p>
            <a:pPr algn="ctr"/>
            <a:r>
              <a:rPr lang="en-NZ" b="1" dirty="0" err="1" smtClean="0">
                <a:solidFill>
                  <a:srgbClr val="0070C0"/>
                </a:solidFill>
              </a:rPr>
              <a:t>Heutological</a:t>
            </a:r>
            <a:r>
              <a:rPr lang="en-NZ" b="1" dirty="0" smtClean="0">
                <a:solidFill>
                  <a:srgbClr val="0070C0"/>
                </a:solidFill>
              </a:rPr>
              <a:t> </a:t>
            </a:r>
            <a:r>
              <a:rPr lang="en-NZ" sz="1200" b="1" dirty="0" smtClean="0">
                <a:solidFill>
                  <a:srgbClr val="0070C0"/>
                </a:solidFill>
              </a:rPr>
              <a:t>– learner directed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Authentic / Situated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Learning centred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Evidence-based</a:t>
            </a:r>
          </a:p>
          <a:p>
            <a:pPr algn="ctr"/>
            <a:endParaRPr lang="en-NZ" b="1" dirty="0" smtClean="0">
              <a:solidFill>
                <a:srgbClr val="0070C0"/>
              </a:solidFill>
            </a:endParaRP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en-NZ" b="1" dirty="0">
              <a:solidFill>
                <a:srgbClr val="0070C0"/>
              </a:solidFill>
            </a:endParaRPr>
          </a:p>
          <a:p>
            <a:pPr algn="ctr"/>
            <a:endParaRPr lang="en-N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956867" y="4255325"/>
            <a:ext cx="4030134" cy="2278853"/>
          </a:xfrm>
          <a:prstGeom prst="wedgeRoundRectCallout">
            <a:avLst>
              <a:gd name="adj1" fmla="val -74533"/>
              <a:gd name="adj2" fmla="val -504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cap="all" dirty="0" smtClean="0">
                <a:solidFill>
                  <a:srgbClr val="0070C0"/>
                </a:solidFill>
              </a:rPr>
              <a:t>Teaching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Teacher presence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Learner profile</a:t>
            </a:r>
          </a:p>
          <a:p>
            <a:pPr algn="ctr"/>
            <a:r>
              <a:rPr lang="en-NZ" b="1" u="sng" dirty="0" smtClean="0">
                <a:solidFill>
                  <a:srgbClr val="0070C0"/>
                </a:solidFill>
              </a:rPr>
              <a:t>Learning analytics </a:t>
            </a:r>
          </a:p>
          <a:p>
            <a:pPr algn="ctr"/>
            <a:r>
              <a:rPr lang="en-NZ" b="1" dirty="0" smtClean="0">
                <a:solidFill>
                  <a:srgbClr val="0070C0"/>
                </a:solidFill>
              </a:rPr>
              <a:t>Administration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359779" y="-48711"/>
            <a:ext cx="4391148" cy="2751666"/>
          </a:xfrm>
          <a:prstGeom prst="wedgeEllipseCallout">
            <a:avLst>
              <a:gd name="adj1" fmla="val -44346"/>
              <a:gd name="adj2" fmla="val 4711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cap="all" dirty="0" smtClean="0">
                <a:solidFill>
                  <a:srgbClr val="00B0F0"/>
                </a:solidFill>
              </a:rPr>
              <a:t>Learners</a:t>
            </a:r>
          </a:p>
          <a:p>
            <a:pPr algn="ctr"/>
            <a:r>
              <a:rPr lang="en-NZ" b="1" dirty="0" smtClean="0">
                <a:solidFill>
                  <a:srgbClr val="00B0F0"/>
                </a:solidFill>
              </a:rPr>
              <a:t>Access </a:t>
            </a:r>
            <a:r>
              <a:rPr lang="en-NZ" sz="1400" b="1" dirty="0" smtClean="0">
                <a:solidFill>
                  <a:srgbClr val="00B0F0"/>
                </a:solidFill>
              </a:rPr>
              <a:t>(knowledge, experts, peers, materials, data)</a:t>
            </a:r>
          </a:p>
          <a:p>
            <a:pPr algn="ctr"/>
            <a:r>
              <a:rPr lang="en-NZ" b="1" dirty="0" smtClean="0">
                <a:solidFill>
                  <a:srgbClr val="00B0F0"/>
                </a:solidFill>
              </a:rPr>
              <a:t>Deliberate practice</a:t>
            </a:r>
          </a:p>
          <a:p>
            <a:pPr algn="ctr"/>
            <a:r>
              <a:rPr lang="en-NZ" b="1" dirty="0" smtClean="0">
                <a:solidFill>
                  <a:srgbClr val="00B0F0"/>
                </a:solidFill>
              </a:rPr>
              <a:t>Reflective learning</a:t>
            </a:r>
          </a:p>
          <a:p>
            <a:pPr algn="ctr"/>
            <a:r>
              <a:rPr lang="en-NZ" b="1" dirty="0" smtClean="0">
                <a:solidFill>
                  <a:srgbClr val="00B0F0"/>
                </a:solidFill>
              </a:rPr>
              <a:t>Self-efficacy </a:t>
            </a:r>
          </a:p>
          <a:p>
            <a:pPr algn="ctr"/>
            <a:r>
              <a:rPr lang="en-NZ" b="1" dirty="0" smtClean="0">
                <a:solidFill>
                  <a:srgbClr val="00B0F0"/>
                </a:solidFill>
              </a:rPr>
              <a:t>Becoming</a:t>
            </a:r>
          </a:p>
          <a:p>
            <a:pPr algn="ctr"/>
            <a:r>
              <a:rPr lang="en-NZ" b="1" u="sng" dirty="0">
                <a:solidFill>
                  <a:srgbClr val="00B0F0"/>
                </a:solidFill>
              </a:rPr>
              <a:t>L</a:t>
            </a:r>
            <a:r>
              <a:rPr lang="en-NZ" b="1" u="sng" dirty="0" smtClean="0">
                <a:solidFill>
                  <a:srgbClr val="00B0F0"/>
                </a:solidFill>
              </a:rPr>
              <a:t>earning analytics </a:t>
            </a:r>
          </a:p>
        </p:txBody>
      </p:sp>
      <p:pic>
        <p:nvPicPr>
          <p:cNvPr id="7" name="Picture 6" descr="... Other Reflections: The Changing Face of &lt;strong&gt;Work&lt;/strong&gt; and &lt;strong&gt;Workplace&lt;/strong&gt; &lt;strong&gt;Learning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97" y="286280"/>
            <a:ext cx="1787365" cy="1693529"/>
          </a:xfrm>
          <a:prstGeom prst="rect">
            <a:avLst/>
          </a:prstGeom>
        </p:spPr>
      </p:pic>
      <p:pic>
        <p:nvPicPr>
          <p:cNvPr id="8" name="Picture 7" descr="Principal's Reflections: The &lt;strong&gt;Device&lt;/strong&gt; Conundrum - 1:1 vs BYO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" y="1721851"/>
            <a:ext cx="1797302" cy="1717675"/>
          </a:xfrm>
          <a:prstGeom prst="rect">
            <a:avLst/>
          </a:prstGeom>
        </p:spPr>
      </p:pic>
      <p:pic>
        <p:nvPicPr>
          <p:cNvPr id="9" name="Picture 8" descr="... mal : 11% des employés français utilisent la &lt;strong&gt;collaboration&lt;/strong&gt; socia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1" y="4979731"/>
            <a:ext cx="2586031" cy="1714169"/>
          </a:xfrm>
          <a:prstGeom prst="rect">
            <a:avLst/>
          </a:prstGeom>
        </p:spPr>
      </p:pic>
      <p:pic>
        <p:nvPicPr>
          <p:cNvPr id="10" name="Picture 9" descr="game &lt;strong&gt;tools&lt;/strong&gt; this might appear as &lt;strong&gt;tools&lt;/strong&gt; that are not for games that 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28" y="2679537"/>
            <a:ext cx="1341609" cy="1126393"/>
          </a:xfrm>
          <a:prstGeom prst="rect">
            <a:avLst/>
          </a:prstGeom>
        </p:spPr>
      </p:pic>
      <p:pic>
        <p:nvPicPr>
          <p:cNvPr id="13" name="Picture 12" descr="File:Charolais &lt;strong&gt;cows&lt;/strong&gt; Auvergne 2013-05-11 n02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61" y="2629730"/>
            <a:ext cx="1503228" cy="1003254"/>
          </a:xfrm>
          <a:prstGeom prst="rect">
            <a:avLst/>
          </a:prstGeom>
        </p:spPr>
      </p:pic>
      <p:pic>
        <p:nvPicPr>
          <p:cNvPr id="14" name="Picture 13" descr="The 1709 Blog: The CopyKat - troll sagas make the new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4" y="1898272"/>
            <a:ext cx="1133885" cy="923054"/>
          </a:xfrm>
          <a:prstGeom prst="rect">
            <a:avLst/>
          </a:prstGeom>
        </p:spPr>
      </p:pic>
      <p:pic>
        <p:nvPicPr>
          <p:cNvPr id="15" name="Picture 14" descr="Continue kneading and folding until the &lt;strong&gt;dough&lt;/strong&gt; is very firm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394" y="3443667"/>
            <a:ext cx="1145118" cy="858838"/>
          </a:xfrm>
          <a:prstGeom prst="rect">
            <a:avLst/>
          </a:prstGeom>
        </p:spPr>
      </p:pic>
      <p:pic>
        <p:nvPicPr>
          <p:cNvPr id="16" name="Picture 15" descr="Tailstock - Wikipedia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7589" r="6410" b="24741"/>
          <a:stretch/>
        </p:blipFill>
        <p:spPr>
          <a:xfrm>
            <a:off x="9325681" y="3368584"/>
            <a:ext cx="1515533" cy="905933"/>
          </a:xfrm>
          <a:prstGeom prst="rect">
            <a:avLst/>
          </a:prstGeom>
        </p:spPr>
      </p:pic>
      <p:pic>
        <p:nvPicPr>
          <p:cNvPr id="17" name="Picture 16" descr="... to deeper &lt;strong&gt;learning&lt;/strong&gt;. The benefits of &lt;strong&gt;collaborative learning&lt;/strong&gt; includ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94" y="5378806"/>
            <a:ext cx="1972642" cy="13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700"/>
            <a:ext cx="10515600" cy="6086699"/>
          </a:xfrm>
        </p:spPr>
        <p:txBody>
          <a:bodyPr>
            <a:normAutofit/>
          </a:bodyPr>
          <a:lstStyle/>
          <a:p>
            <a:endParaRPr lang="en-NZ" u="sng" dirty="0" smtClean="0"/>
          </a:p>
          <a:p>
            <a:pPr marL="0" indent="0">
              <a:buNone/>
            </a:pPr>
            <a:r>
              <a:rPr lang="en-NZ" dirty="0" smtClean="0"/>
              <a:t>AIM: To IDENTIFY and DEVELOP e-assessment for learning activities.</a:t>
            </a:r>
            <a:endParaRPr lang="en-NZ" dirty="0"/>
          </a:p>
          <a:p>
            <a:endParaRPr lang="en-NZ" u="sng" dirty="0" smtClean="0"/>
          </a:p>
          <a:p>
            <a:endParaRPr lang="en-NZ" u="sng" dirty="0"/>
          </a:p>
          <a:p>
            <a:pPr marL="0" indent="0">
              <a:buNone/>
            </a:pPr>
            <a:r>
              <a:rPr lang="en-NZ" u="sng" dirty="0" smtClean="0"/>
              <a:t>Assessments for learning</a:t>
            </a:r>
            <a:r>
              <a:rPr lang="en-NZ" dirty="0" smtClean="0"/>
              <a:t> / E-assessments</a:t>
            </a:r>
          </a:p>
          <a:p>
            <a:pPr marL="0" indent="0">
              <a:buNone/>
            </a:pPr>
            <a:r>
              <a:rPr lang="en-NZ" dirty="0" err="1" smtClean="0"/>
              <a:t>Ako</a:t>
            </a:r>
            <a:r>
              <a:rPr lang="en-NZ" dirty="0" smtClean="0"/>
              <a:t> </a:t>
            </a:r>
            <a:r>
              <a:rPr lang="en-NZ" dirty="0" err="1" smtClean="0"/>
              <a:t>Aotearoa</a:t>
            </a:r>
            <a:r>
              <a:rPr lang="en-NZ" dirty="0" smtClean="0"/>
              <a:t> and NZQA funded project</a:t>
            </a:r>
          </a:p>
          <a:p>
            <a:pPr marL="0" indent="0">
              <a:buNone/>
            </a:pPr>
            <a:r>
              <a:rPr lang="en-NZ" dirty="0" smtClean="0"/>
              <a:t>- Rationale for project</a:t>
            </a:r>
          </a:p>
          <a:p>
            <a:pPr marL="0" indent="0">
              <a:buNone/>
            </a:pPr>
            <a:r>
              <a:rPr lang="en-NZ" u="sng" dirty="0" smtClean="0"/>
              <a:t>Learning approaches framing the projec</a:t>
            </a:r>
            <a:r>
              <a:rPr lang="en-NZ" dirty="0" smtClean="0"/>
              <a:t>t</a:t>
            </a:r>
          </a:p>
          <a:p>
            <a:pPr marL="0" indent="0">
              <a:buNone/>
            </a:pPr>
            <a:r>
              <a:rPr lang="en-NZ" dirty="0" smtClean="0"/>
              <a:t> - Sub-project details</a:t>
            </a:r>
          </a:p>
          <a:p>
            <a:pPr marL="0" indent="0">
              <a:buNone/>
            </a:pPr>
            <a:r>
              <a:rPr lang="en-NZ" u="sng" dirty="0" smtClean="0"/>
              <a:t>Developing e-assessments for my </a:t>
            </a:r>
          </a:p>
          <a:p>
            <a:pPr marL="0" indent="0">
              <a:buNone/>
            </a:pPr>
            <a:r>
              <a:rPr lang="en-NZ" u="sng" dirty="0" smtClean="0"/>
              <a:t>own teaching</a:t>
            </a:r>
            <a:endParaRPr lang="en-NZ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23" y="2352605"/>
            <a:ext cx="46672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Assessments FOR learning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2828"/>
          </a:xfrm>
        </p:spPr>
        <p:txBody>
          <a:bodyPr>
            <a:normAutofit/>
          </a:bodyPr>
          <a:lstStyle/>
          <a:p>
            <a:r>
              <a:rPr lang="en-NZ" b="1" dirty="0" smtClean="0"/>
              <a:t>Formative</a:t>
            </a:r>
          </a:p>
          <a:p>
            <a:r>
              <a:rPr lang="en-NZ" dirty="0" smtClean="0"/>
              <a:t>Provision of </a:t>
            </a:r>
            <a:r>
              <a:rPr lang="en-NZ" b="1" dirty="0" smtClean="0"/>
              <a:t>effective feedback </a:t>
            </a:r>
            <a:r>
              <a:rPr lang="en-NZ" dirty="0" smtClean="0"/>
              <a:t>to learners</a:t>
            </a:r>
          </a:p>
          <a:p>
            <a:r>
              <a:rPr lang="en-NZ" dirty="0" smtClean="0"/>
              <a:t>Active </a:t>
            </a:r>
            <a:r>
              <a:rPr lang="en-NZ" b="1" dirty="0" smtClean="0"/>
              <a:t>involvement </a:t>
            </a:r>
            <a:r>
              <a:rPr lang="en-NZ" dirty="0" smtClean="0"/>
              <a:t>of students with their own learning</a:t>
            </a:r>
          </a:p>
          <a:p>
            <a:r>
              <a:rPr lang="en-NZ" dirty="0" smtClean="0"/>
              <a:t>Allows the </a:t>
            </a:r>
            <a:r>
              <a:rPr lang="en-NZ" b="1" dirty="0" smtClean="0"/>
              <a:t>adjustment of teaching </a:t>
            </a:r>
            <a:r>
              <a:rPr lang="en-NZ" dirty="0" smtClean="0"/>
              <a:t>to account for assessment results</a:t>
            </a:r>
          </a:p>
          <a:p>
            <a:r>
              <a:rPr lang="en-NZ" dirty="0" smtClean="0"/>
              <a:t>Contributes to </a:t>
            </a:r>
            <a:r>
              <a:rPr lang="en-NZ" b="1" dirty="0" smtClean="0"/>
              <a:t>motivation and engagement</a:t>
            </a:r>
            <a:r>
              <a:rPr lang="en-NZ" dirty="0" smtClean="0"/>
              <a:t> of learners</a:t>
            </a:r>
          </a:p>
          <a:p>
            <a:r>
              <a:rPr lang="en-NZ" dirty="0" smtClean="0"/>
              <a:t>Builds capabilities with learners to allow them to </a:t>
            </a:r>
            <a:r>
              <a:rPr lang="en-NZ" b="1" dirty="0" smtClean="0"/>
              <a:t>assess themselves</a:t>
            </a:r>
          </a:p>
          <a:p>
            <a:pPr marL="0" indent="0">
              <a:buNone/>
            </a:pPr>
            <a:r>
              <a:rPr lang="en-NZ" sz="1800" dirty="0" smtClean="0"/>
              <a:t>      Black &amp; William, 1999</a:t>
            </a:r>
          </a:p>
          <a:p>
            <a:pPr marL="0" indent="0">
              <a:buNone/>
            </a:pPr>
            <a:endParaRPr lang="en-NZ" sz="1800" dirty="0"/>
          </a:p>
          <a:p>
            <a:r>
              <a:rPr lang="en-NZ" dirty="0" smtClean="0"/>
              <a:t>Students need to know the ‘response genre’, criteria for quality and extend ‘tacit knowledge’. </a:t>
            </a:r>
            <a:r>
              <a:rPr lang="en-NZ" sz="1800" dirty="0" smtClean="0"/>
              <a:t>Sadler, 2010</a:t>
            </a:r>
            <a:endParaRPr lang="en-NZ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85" y="0"/>
            <a:ext cx="31337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551"/>
            <a:ext cx="10515600" cy="908049"/>
          </a:xfrm>
        </p:spPr>
        <p:txBody>
          <a:bodyPr/>
          <a:lstStyle/>
          <a:p>
            <a:r>
              <a:rPr lang="en-NZ" dirty="0" smtClean="0"/>
              <a:t>What are </a:t>
            </a:r>
            <a:r>
              <a:rPr lang="en-NZ" dirty="0" err="1" smtClean="0"/>
              <a:t>eassessments</a:t>
            </a:r>
            <a:r>
              <a:rPr lang="en-NZ" dirty="0" smtClean="0"/>
              <a:t>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3650"/>
            <a:ext cx="11277600" cy="491331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“the use of information technology in the design, delivery and administration of assessment activities, including the reporting, storing and transferring of assessment data.” – </a:t>
            </a:r>
            <a:r>
              <a:rPr lang="en-NZ" sz="1200" dirty="0" err="1" smtClean="0"/>
              <a:t>Stowell</a:t>
            </a:r>
            <a:r>
              <a:rPr lang="en-NZ" sz="1200" dirty="0" smtClean="0"/>
              <a:t> &amp; </a:t>
            </a:r>
            <a:r>
              <a:rPr lang="en-NZ" sz="1200" dirty="0" err="1" smtClean="0"/>
              <a:t>Lamshed</a:t>
            </a:r>
            <a:r>
              <a:rPr lang="en-NZ" sz="1200" dirty="0" smtClean="0"/>
              <a:t>, 2011</a:t>
            </a:r>
          </a:p>
          <a:p>
            <a:endParaRPr lang="en-NZ" sz="1800" dirty="0" smtClean="0"/>
          </a:p>
          <a:p>
            <a:r>
              <a:rPr lang="en-NZ" dirty="0" smtClean="0"/>
              <a:t>Supportive of </a:t>
            </a:r>
            <a:r>
              <a:rPr lang="en-NZ" b="1" dirty="0" smtClean="0"/>
              <a:t>Learning approaches</a:t>
            </a:r>
            <a:r>
              <a:rPr lang="en-NZ" sz="1800" dirty="0" smtClean="0"/>
              <a:t>: learning as inquiry, problem solving, conversations, deliberate practice, reflection, ‘cognitive apprenticeship’, collaborative / team-based, learning as ‘becoming’</a:t>
            </a:r>
          </a:p>
          <a:p>
            <a:endParaRPr lang="en-NZ" sz="1800" dirty="0"/>
          </a:p>
          <a:p>
            <a:r>
              <a:rPr lang="en-NZ" dirty="0" smtClean="0"/>
              <a:t>Examples of </a:t>
            </a:r>
            <a:r>
              <a:rPr lang="en-NZ" b="1" dirty="0" smtClean="0"/>
              <a:t>e-assessment for learning activities</a:t>
            </a:r>
            <a:r>
              <a:rPr lang="en-NZ" dirty="0" smtClean="0"/>
              <a:t>: </a:t>
            </a:r>
            <a:r>
              <a:rPr lang="en-NZ" sz="1800" dirty="0" smtClean="0"/>
              <a:t>projects, </a:t>
            </a:r>
            <a:r>
              <a:rPr lang="en-NZ" sz="1800" dirty="0" err="1" smtClean="0"/>
              <a:t>practicals</a:t>
            </a:r>
            <a:r>
              <a:rPr lang="en-NZ" sz="1800" dirty="0" smtClean="0"/>
              <a:t>, portfolios, discussions, assignments, tests, quizzes,  presentations, reflections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b="1" dirty="0" smtClean="0"/>
              <a:t>Tools </a:t>
            </a:r>
            <a:r>
              <a:rPr lang="en-NZ" dirty="0" smtClean="0"/>
              <a:t>supporting e-assessments: </a:t>
            </a:r>
            <a:r>
              <a:rPr lang="en-NZ" sz="1800" dirty="0" smtClean="0"/>
              <a:t>apps, video annotation/note taking, AR / VR, learning analytics, social media </a:t>
            </a:r>
            <a:endParaRPr lang="en-NZ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78" y="6001191"/>
            <a:ext cx="938294" cy="768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78" y="5986602"/>
            <a:ext cx="1043114" cy="88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6064400"/>
            <a:ext cx="609528" cy="760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33" y="6002857"/>
            <a:ext cx="2237164" cy="7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2" y="504915"/>
            <a:ext cx="4602489" cy="640081"/>
          </a:xfrm>
        </p:spPr>
      </p:pic>
      <p:sp>
        <p:nvSpPr>
          <p:cNvPr id="6" name="TextBox 5"/>
          <p:cNvSpPr txBox="1"/>
          <p:nvPr/>
        </p:nvSpPr>
        <p:spPr>
          <a:xfrm>
            <a:off x="697831" y="1411705"/>
            <a:ext cx="99380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Majority of work has been: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School / Higher </a:t>
            </a:r>
            <a:r>
              <a:rPr lang="en-NZ" sz="2800" dirty="0"/>
              <a:t>E</a:t>
            </a:r>
            <a:r>
              <a:rPr lang="en-NZ" sz="2800" dirty="0" smtClean="0"/>
              <a:t>ducation / ‘formal learning’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Assessments OF learning with challenges of authenticity, plagiarism, validity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Focused on building platforms for on-line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Privileging text-based literacies /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6" y="5485513"/>
            <a:ext cx="2981316" cy="768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2496" b="12688"/>
          <a:stretch/>
        </p:blipFill>
        <p:spPr>
          <a:xfrm>
            <a:off x="3879124" y="4857113"/>
            <a:ext cx="4591297" cy="2025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93" y="4598103"/>
            <a:ext cx="2028445" cy="21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0368"/>
          </a:xfrm>
        </p:spPr>
        <p:txBody>
          <a:bodyPr>
            <a:normAutofit/>
          </a:bodyPr>
          <a:lstStyle/>
          <a:p>
            <a:r>
              <a:rPr lang="en-NZ" dirty="0" smtClean="0"/>
              <a:t>The project 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sz="3600" b="1" dirty="0" err="1" smtClean="0"/>
              <a:t>Multiliteracies</a:t>
            </a:r>
            <a:r>
              <a:rPr lang="en-NZ" sz="3600" b="1" dirty="0" smtClean="0"/>
              <a:t>-based </a:t>
            </a:r>
            <a:r>
              <a:rPr lang="en-NZ" sz="3600" b="1" dirty="0" err="1" smtClean="0"/>
              <a:t>eassessments</a:t>
            </a:r>
            <a:r>
              <a:rPr lang="en-NZ" sz="3600" b="1" dirty="0" smtClean="0"/>
              <a:t>: </a:t>
            </a:r>
            <a:br>
              <a:rPr lang="en-NZ" sz="3600" b="1" dirty="0" smtClean="0"/>
            </a:br>
            <a:r>
              <a:rPr lang="en-NZ" sz="2700" dirty="0" smtClean="0"/>
              <a:t>Guidelines for effective assessment for learning in level 2 – 5 programmes</a:t>
            </a:r>
            <a:endParaRPr lang="en-NZ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4152"/>
            <a:ext cx="10515600" cy="4623847"/>
          </a:xfrm>
        </p:spPr>
        <p:txBody>
          <a:bodyPr>
            <a:normAutofit fontScale="92500" lnSpcReduction="10000"/>
          </a:bodyPr>
          <a:lstStyle/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https://akoaotearoa.ac.nz/Multiliteracies-based-e-assessments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81" y="2769137"/>
            <a:ext cx="4732256" cy="26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13811"/>
            <a:ext cx="12256168" cy="4403805"/>
          </a:xfrm>
        </p:spPr>
        <p:txBody>
          <a:bodyPr/>
          <a:lstStyle/>
          <a:p>
            <a:pPr lvl="0"/>
            <a:r>
              <a:rPr lang="en-NZ" dirty="0"/>
              <a:t>Record </a:t>
            </a:r>
            <a:r>
              <a:rPr lang="en-NZ" dirty="0" smtClean="0"/>
              <a:t>of learning</a:t>
            </a:r>
            <a:endParaRPr lang="en-NZ" dirty="0"/>
          </a:p>
          <a:p>
            <a:pPr lvl="0"/>
            <a:r>
              <a:rPr lang="en-NZ" dirty="0"/>
              <a:t>Ability to keep a </a:t>
            </a:r>
            <a:r>
              <a:rPr lang="en-NZ" b="1" dirty="0"/>
              <a:t>progressive record</a:t>
            </a:r>
          </a:p>
          <a:p>
            <a:pPr lvl="0"/>
            <a:r>
              <a:rPr lang="en-NZ" dirty="0"/>
              <a:t>Capture </a:t>
            </a:r>
            <a:r>
              <a:rPr lang="en-NZ" b="1" dirty="0"/>
              <a:t>authentic </a:t>
            </a:r>
            <a:r>
              <a:rPr lang="en-NZ" b="1" dirty="0" smtClean="0"/>
              <a:t>learning</a:t>
            </a:r>
            <a:r>
              <a:rPr lang="en-NZ" dirty="0" smtClean="0"/>
              <a:t> especially some of the </a:t>
            </a:r>
            <a:r>
              <a:rPr lang="en-NZ" b="1" dirty="0" smtClean="0"/>
              <a:t>socio-material</a:t>
            </a:r>
          </a:p>
          <a:p>
            <a:pPr lvl="0"/>
            <a:r>
              <a:rPr lang="en-NZ" dirty="0" smtClean="0"/>
              <a:t>Multi-media – allowing for </a:t>
            </a:r>
            <a:r>
              <a:rPr lang="en-NZ" b="1" dirty="0" smtClean="0"/>
              <a:t>multi-literacies </a:t>
            </a:r>
            <a:r>
              <a:rPr lang="en-NZ" dirty="0" smtClean="0"/>
              <a:t>of learning to be articulated</a:t>
            </a:r>
          </a:p>
          <a:p>
            <a:pPr lvl="0"/>
            <a:r>
              <a:rPr lang="en-NZ" dirty="0" smtClean="0"/>
              <a:t>Allows for </a:t>
            </a:r>
            <a:r>
              <a:rPr lang="en-NZ" b="1" dirty="0" smtClean="0"/>
              <a:t>just-in-time feedback </a:t>
            </a:r>
            <a:r>
              <a:rPr lang="en-NZ" dirty="0" smtClean="0"/>
              <a:t>– both </a:t>
            </a:r>
            <a:r>
              <a:rPr lang="en-NZ" b="1" dirty="0" smtClean="0"/>
              <a:t>inter- and intra-psychologically</a:t>
            </a:r>
          </a:p>
          <a:p>
            <a:pPr lvl="0"/>
            <a:r>
              <a:rPr lang="en-NZ" dirty="0" smtClean="0"/>
              <a:t>Possibilities for ‘</a:t>
            </a:r>
            <a:r>
              <a:rPr lang="en-NZ" b="1" dirty="0" smtClean="0"/>
              <a:t>Learning as a Network </a:t>
            </a:r>
            <a:r>
              <a:rPr lang="en-NZ" dirty="0" smtClean="0"/>
              <a:t>(</a:t>
            </a:r>
            <a:r>
              <a:rPr lang="en-NZ" dirty="0" err="1" smtClean="0"/>
              <a:t>LaaN</a:t>
            </a:r>
            <a:r>
              <a:rPr lang="en-NZ" dirty="0" smtClean="0"/>
              <a:t>)’</a:t>
            </a:r>
          </a:p>
          <a:p>
            <a:pPr marL="0" lvl="0" indent="0">
              <a:buNone/>
            </a:pPr>
            <a:endParaRPr lang="en-NZ" dirty="0" smtClean="0"/>
          </a:p>
          <a:p>
            <a:pPr marL="0" lvl="0" indent="0">
              <a:buNone/>
            </a:pPr>
            <a:r>
              <a:rPr lang="en-US" i="1" dirty="0" smtClean="0"/>
              <a:t>Technology </a:t>
            </a:r>
            <a:r>
              <a:rPr lang="en-US" i="1" dirty="0"/>
              <a:t>is not something external: it is the context in which learning takes </a:t>
            </a:r>
            <a:r>
              <a:rPr lang="en-US" i="1" dirty="0" smtClean="0"/>
              <a:t>place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Gros</a:t>
            </a:r>
            <a:r>
              <a:rPr lang="en-US" sz="1800" i="1" dirty="0" smtClean="0"/>
              <a:t>, B. 2016 p</a:t>
            </a:r>
            <a:r>
              <a:rPr lang="en-US" sz="1800" i="1" dirty="0"/>
              <a:t>. 4</a:t>
            </a:r>
            <a:r>
              <a:rPr lang="en-US" sz="1800" i="1" dirty="0" smtClean="0"/>
              <a:t>)</a:t>
            </a:r>
            <a:endParaRPr lang="en-NZ" sz="1800" i="1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00" y="80599"/>
            <a:ext cx="2894111" cy="19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543401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>
                <a:latin typeface="Lucida Sans" panose="020B0602030504020204" pitchFamily="34" charset="0"/>
              </a:rPr>
              <a:t>WHAT are these??</a:t>
            </a:r>
          </a:p>
          <a:p>
            <a:pPr marL="0" indent="0">
              <a:buNone/>
            </a:pPr>
            <a:endParaRPr lang="en-NZ" dirty="0">
              <a:latin typeface="Lucida Sans" panose="020B0602030504020204" pitchFamily="34" charset="0"/>
            </a:endParaRPr>
          </a:p>
          <a:p>
            <a:r>
              <a:rPr lang="en-NZ" dirty="0" smtClean="0">
                <a:latin typeface="Lucida Sans" panose="020B0602030504020204" pitchFamily="34" charset="0"/>
              </a:rPr>
              <a:t>Authentic learning</a:t>
            </a:r>
            <a:r>
              <a:rPr lang="en-NZ" sz="1200" dirty="0" smtClean="0">
                <a:latin typeface="Lucida Sans" panose="020B0602030504020204" pitchFamily="34" charset="0"/>
              </a:rPr>
              <a:t> as it applies to your own teaching context</a:t>
            </a:r>
            <a:endParaRPr lang="en-NZ" dirty="0" smtClean="0">
              <a:latin typeface="Lucida Sans" panose="020B0602030504020204" pitchFamily="34" charset="0"/>
            </a:endParaRPr>
          </a:p>
          <a:p>
            <a:r>
              <a:rPr lang="en-NZ" dirty="0" smtClean="0">
                <a:latin typeface="Lucida Sans" panose="020B0602030504020204" pitchFamily="34" charset="0"/>
              </a:rPr>
              <a:t>Socio-material / socio-materiality </a:t>
            </a:r>
            <a:r>
              <a:rPr lang="en-NZ" sz="1200" dirty="0" smtClean="0">
                <a:latin typeface="Lucida Sans" panose="020B0602030504020204" pitchFamily="34" charset="0"/>
              </a:rPr>
              <a:t>as applied to learning (Fenwick – re-thinking the thing)</a:t>
            </a:r>
          </a:p>
          <a:p>
            <a:r>
              <a:rPr lang="en-NZ" dirty="0" smtClean="0">
                <a:latin typeface="Lucida Sans" panose="020B0602030504020204" pitchFamily="34" charset="0"/>
              </a:rPr>
              <a:t>Multi-literacies </a:t>
            </a:r>
            <a:r>
              <a:rPr lang="en-NZ" sz="1200" dirty="0" smtClean="0">
                <a:latin typeface="Lucida Sans" panose="020B0602030504020204" pitchFamily="34" charset="0"/>
              </a:rPr>
              <a:t>as defined by the New London group</a:t>
            </a:r>
            <a:endParaRPr lang="en-NZ" dirty="0" smtClean="0">
              <a:latin typeface="Lucida Sans" panose="020B0602030504020204" pitchFamily="34" charset="0"/>
            </a:endParaRPr>
          </a:p>
          <a:p>
            <a:r>
              <a:rPr lang="en-NZ" dirty="0" smtClean="0">
                <a:latin typeface="Lucida Sans" panose="020B0602030504020204" pitchFamily="34" charset="0"/>
              </a:rPr>
              <a:t>Inter / intra-psychological learning </a:t>
            </a:r>
            <a:r>
              <a:rPr lang="en-NZ" sz="1200" dirty="0" smtClean="0">
                <a:latin typeface="Lucida Sans" panose="020B0602030504020204" pitchFamily="34" charset="0"/>
              </a:rPr>
              <a:t>as with social development learning theories</a:t>
            </a:r>
          </a:p>
          <a:p>
            <a:r>
              <a:rPr lang="en-NZ" dirty="0" smtClean="0">
                <a:latin typeface="Lucida Sans" panose="020B0602030504020204" pitchFamily="34" charset="0"/>
              </a:rPr>
              <a:t>Learning as a Network (</a:t>
            </a:r>
            <a:r>
              <a:rPr lang="en-NZ" dirty="0" err="1" smtClean="0">
                <a:latin typeface="Lucida Sans" panose="020B0602030504020204" pitchFamily="34" charset="0"/>
              </a:rPr>
              <a:t>LaaN</a:t>
            </a:r>
            <a:r>
              <a:rPr lang="en-NZ" dirty="0" smtClean="0">
                <a:latin typeface="Lucida Sans" panose="020B0602030504020204" pitchFamily="34" charset="0"/>
              </a:rPr>
              <a:t>) </a:t>
            </a:r>
            <a:r>
              <a:rPr lang="en-NZ" sz="1200" dirty="0" smtClean="0">
                <a:latin typeface="Lucida Sans" panose="020B0602030504020204" pitchFamily="34" charset="0"/>
              </a:rPr>
              <a:t>aka Networked Learning</a:t>
            </a:r>
          </a:p>
          <a:p>
            <a:endParaRPr lang="en-NZ" sz="1200" dirty="0">
              <a:latin typeface="Lucida Sans" panose="020B0602030504020204" pitchFamily="34" charset="0"/>
            </a:endParaRPr>
          </a:p>
          <a:p>
            <a:r>
              <a:rPr lang="en-NZ" dirty="0" smtClean="0">
                <a:latin typeface="Lucida Sans" panose="020B0602030504020204" pitchFamily="34" charset="0"/>
              </a:rPr>
              <a:t>WHICH of the above are most relevant to my teaching?</a:t>
            </a:r>
          </a:p>
          <a:p>
            <a:endParaRPr lang="en-NZ" dirty="0">
              <a:latin typeface="Lucida Sans" panose="020B0602030504020204" pitchFamily="34" charset="0"/>
            </a:endParaRPr>
          </a:p>
          <a:p>
            <a:r>
              <a:rPr lang="en-NZ" dirty="0" smtClean="0">
                <a:latin typeface="Lucida Sans" panose="020B0602030504020204" pitchFamily="34" charset="0"/>
              </a:rPr>
              <a:t>WHY are they relevant?</a:t>
            </a:r>
          </a:p>
          <a:p>
            <a:endParaRPr lang="en-NZ" sz="1200" dirty="0" smtClean="0"/>
          </a:p>
          <a:p>
            <a:pPr marL="0" indent="0">
              <a:buNone/>
            </a:pP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74379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Based on the following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19" y="1588168"/>
            <a:ext cx="10995581" cy="5085347"/>
          </a:xfrm>
        </p:spPr>
        <p:txBody>
          <a:bodyPr>
            <a:normAutofit lnSpcReduction="10000"/>
          </a:bodyPr>
          <a:lstStyle/>
          <a:p>
            <a:pPr lvl="0"/>
            <a:r>
              <a:rPr lang="en-NZ" dirty="0"/>
              <a:t>Better understanding of </a:t>
            </a:r>
            <a:r>
              <a:rPr lang="en-NZ" b="1" dirty="0"/>
              <a:t>how ‘learning’ takes place</a:t>
            </a:r>
          </a:p>
          <a:p>
            <a:pPr lvl="0"/>
            <a:r>
              <a:rPr lang="en-NZ" dirty="0"/>
              <a:t>I</a:t>
            </a:r>
            <a:r>
              <a:rPr lang="en-NZ" dirty="0" smtClean="0"/>
              <a:t>mportance </a:t>
            </a:r>
            <a:r>
              <a:rPr lang="en-NZ" dirty="0"/>
              <a:t>of </a:t>
            </a:r>
            <a:r>
              <a:rPr lang="en-NZ" b="1" dirty="0"/>
              <a:t>socio-cultural and socio-material </a:t>
            </a:r>
            <a:r>
              <a:rPr lang="en-NZ" dirty="0"/>
              <a:t>contributions to learning</a:t>
            </a:r>
          </a:p>
          <a:p>
            <a:pPr lvl="0"/>
            <a:r>
              <a:rPr lang="en-NZ" dirty="0"/>
              <a:t>Acceptance of the need to celebrate </a:t>
            </a:r>
            <a:r>
              <a:rPr lang="en-NZ" b="1" dirty="0"/>
              <a:t>cultural diversity </a:t>
            </a:r>
          </a:p>
          <a:p>
            <a:pPr lvl="0"/>
            <a:r>
              <a:rPr lang="en-NZ" dirty="0"/>
              <a:t>Access to </a:t>
            </a:r>
            <a:r>
              <a:rPr lang="en-NZ" b="1" dirty="0"/>
              <a:t>‘just-in-time’ feedback </a:t>
            </a:r>
            <a:r>
              <a:rPr lang="en-NZ" dirty="0"/>
              <a:t>from ‘teachers’ through assessment for learning processes and </a:t>
            </a:r>
            <a:r>
              <a:rPr lang="en-NZ" dirty="0" smtClean="0"/>
              <a:t>availability </a:t>
            </a:r>
            <a:r>
              <a:rPr lang="en-NZ" dirty="0"/>
              <a:t>of digital platforms to record and archive learning</a:t>
            </a:r>
          </a:p>
          <a:p>
            <a:pPr lvl="0"/>
            <a:r>
              <a:rPr lang="en-NZ" dirty="0"/>
              <a:t>Ability to </a:t>
            </a:r>
            <a:r>
              <a:rPr lang="en-NZ" b="1" dirty="0"/>
              <a:t>capture learning as it takes place</a:t>
            </a:r>
            <a:r>
              <a:rPr lang="en-NZ" dirty="0"/>
              <a:t> through the use of audio, video and/or screen </a:t>
            </a:r>
            <a:r>
              <a:rPr lang="en-NZ" dirty="0" smtClean="0"/>
              <a:t>recordings</a:t>
            </a:r>
            <a:endParaRPr lang="en-NZ" dirty="0"/>
          </a:p>
          <a:p>
            <a:pPr lvl="0"/>
            <a:r>
              <a:rPr lang="en-NZ" dirty="0"/>
              <a:t>Ubiquity of </a:t>
            </a:r>
            <a:r>
              <a:rPr lang="en-NZ" b="1" dirty="0"/>
              <a:t>mobile devices </a:t>
            </a:r>
            <a:r>
              <a:rPr lang="en-NZ" dirty="0"/>
              <a:t>and their improved capabilities </a:t>
            </a:r>
          </a:p>
          <a:p>
            <a:pPr lvl="0"/>
            <a:r>
              <a:rPr lang="en-NZ" dirty="0"/>
              <a:t>Increased access and decreased costs of mobile devises</a:t>
            </a:r>
          </a:p>
          <a:p>
            <a:pPr lvl="0"/>
            <a:r>
              <a:rPr lang="en-NZ" dirty="0"/>
              <a:t>Access to </a:t>
            </a:r>
            <a:r>
              <a:rPr lang="en-NZ" dirty="0" err="1"/>
              <a:t>wifi</a:t>
            </a:r>
            <a:r>
              <a:rPr lang="en-NZ" dirty="0"/>
              <a:t> and broadband 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87" y="107616"/>
            <a:ext cx="3145527" cy="13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879</Words>
  <Application>Microsoft Office PowerPoint</Application>
  <PresentationFormat>Widescreen</PresentationFormat>
  <Paragraphs>171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Arial</vt:lpstr>
      <vt:lpstr>Bodoni MT</vt:lpstr>
      <vt:lpstr>Calibri</vt:lpstr>
      <vt:lpstr>Calibri Light</vt:lpstr>
      <vt:lpstr>Franklin Gothic Book</vt:lpstr>
      <vt:lpstr>Lucida Sans</vt:lpstr>
      <vt:lpstr>Times New Roman</vt:lpstr>
      <vt:lpstr>Office Theme</vt:lpstr>
      <vt:lpstr>Developing E-assessments for Learning  AVETRA Practitioner Research Conference 2018</vt:lpstr>
      <vt:lpstr>PowerPoint Presentation</vt:lpstr>
      <vt:lpstr>Assessments FOR learning</vt:lpstr>
      <vt:lpstr>What are eassessments?</vt:lpstr>
      <vt:lpstr>PowerPoint Presentation</vt:lpstr>
      <vt:lpstr>The project   Multiliteracies-based eassessments:  Guidelines for effective assessment for learning in level 2 – 5 programmes</vt:lpstr>
      <vt:lpstr>PowerPoint Presentation</vt:lpstr>
      <vt:lpstr>PowerPoint Presentation</vt:lpstr>
      <vt:lpstr>Based on the following</vt:lpstr>
      <vt:lpstr>Potentials for e-assessments for learning</vt:lpstr>
      <vt:lpstr>                  Sub-projects (participative action research – PAR)</vt:lpstr>
      <vt:lpstr>PowerPoint Presentation</vt:lpstr>
      <vt:lpstr>PowerPoint Presentation</vt:lpstr>
      <vt:lpstr>PowerPoint Presentation</vt:lpstr>
      <vt:lpstr>PowerPoint Presentation</vt:lpstr>
    </vt:vector>
  </TitlesOfParts>
  <Company>Christchurch Polytechnic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E-assessments for learning in vocational education: Promises, potential and pitfalls</dc:title>
  <dc:creator>Selena Chan</dc:creator>
  <cp:lastModifiedBy>Linda</cp:lastModifiedBy>
  <cp:revision>42</cp:revision>
  <dcterms:created xsi:type="dcterms:W3CDTF">2017-03-22T21:32:33Z</dcterms:created>
  <dcterms:modified xsi:type="dcterms:W3CDTF">2018-05-07T09:38:56Z</dcterms:modified>
</cp:coreProperties>
</file>