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9" r:id="rId1"/>
  </p:sldMasterIdLst>
  <p:sldIdLst>
    <p:sldId id="256" r:id="rId2"/>
    <p:sldId id="257" r:id="rId3"/>
    <p:sldId id="258" r:id="rId4"/>
    <p:sldId id="259" r:id="rId5"/>
    <p:sldId id="260" r:id="rId6"/>
    <p:sldId id="261" r:id="rId7"/>
    <p:sldId id="262" r:id="rId8"/>
    <p:sldId id="263" r:id="rId9"/>
    <p:sldId id="265" r:id="rId10"/>
    <p:sldId id="266" r:id="rId11"/>
    <p:sldId id="268" r:id="rId12"/>
    <p:sldId id="269" r:id="rId13"/>
    <p:sldId id="270" r:id="rId14"/>
    <p:sldId id="271" r:id="rId15"/>
    <p:sldId id="273" r:id="rId16"/>
    <p:sldId id="274" r:id="rId17"/>
    <p:sldId id="275" r:id="rId18"/>
    <p:sldId id="276" r:id="rId19"/>
    <p:sldId id="277" r:id="rId20"/>
    <p:sldId id="278" r:id="rId21"/>
    <p:sldId id="280" r:id="rId22"/>
    <p:sldId id="281" r:id="rId23"/>
    <p:sldId id="282" r:id="rId24"/>
    <p:sldId id="283" r:id="rId25"/>
    <p:sldId id="284" r:id="rId26"/>
    <p:sldId id="285" r:id="rId27"/>
    <p:sldId id="286" r:id="rId28"/>
    <p:sldId id="287" r:id="rId29"/>
    <p:sldId id="288" r:id="rId30"/>
    <p:sldId id="289" r:id="rId31"/>
    <p:sldId id="295" r:id="rId32"/>
    <p:sldId id="296" r:id="rId33"/>
    <p:sldId id="297" r:id="rId34"/>
    <p:sldId id="298" r:id="rId35"/>
    <p:sldId id="299" r:id="rId36"/>
    <p:sldId id="300" r:id="rId37"/>
    <p:sldId id="301" r:id="rId38"/>
    <p:sldId id="303" r:id="rId39"/>
    <p:sldId id="304" r:id="rId40"/>
    <p:sldId id="305" r:id="rId41"/>
    <p:sldId id="306" r:id="rId42"/>
    <p:sldId id="307" r:id="rId43"/>
  </p:sldIdLst>
  <p:sldSz cx="12192000" cy="6858000"/>
  <p:notesSz cx="6858000" cy="9144000"/>
  <p:custShowLst>
    <p:custShow name="Custom Show 1" id="0">
      <p:sldLst>
        <p:sld r:id="rId2"/>
        <p:sld r:id="rId3"/>
        <p:sld r:id="rId4"/>
        <p:sld r:id="rId5"/>
        <p:sld r:id="rId6"/>
        <p:sld r:id="rId8"/>
        <p:sld r:id="rId14"/>
        <p:sld r:id="rId15"/>
        <p:sld r:id="rId16"/>
        <p:sld r:id="rId17"/>
        <p:sld r:id="rId24"/>
        <p:sld r:id="rId25"/>
        <p:sld r:id="rId28"/>
        <p:sld r:id="rId30"/>
        <p:sld r:id="rId31"/>
        <p:sld r:id="rId36"/>
        <p:sld r:id="rId37"/>
        <p:sld r:id="rId38"/>
        <p:sld r:id="rId40"/>
        <p:sld r:id="rId41"/>
        <p:sld r:id="rId42"/>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4" d="100"/>
          <a:sy n="94" d="100"/>
        </p:scale>
        <p:origin x="108"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microsoft.com/office/2015/10/relationships/revisionInfo" Target="revisionInfo.xml"/></Relationships>
</file>

<file path=ppt/diagrams/_rels/data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04B147-195B-468B-B9AF-170F1C2D60D5}" type="doc">
      <dgm:prSet loTypeId="urn:microsoft.com/office/officeart/2005/8/layout/bList2" loCatId="picture" qsTypeId="urn:microsoft.com/office/officeart/2005/8/quickstyle/simple1" qsCatId="simple" csTypeId="urn:microsoft.com/office/officeart/2005/8/colors/accent1_2" csCatId="accent1" phldr="1"/>
      <dgm:spPr/>
      <dgm:t>
        <a:bodyPr/>
        <a:lstStyle/>
        <a:p>
          <a:endParaRPr lang="en-AU"/>
        </a:p>
      </dgm:t>
    </dgm:pt>
    <dgm:pt modelId="{067EF173-D1E7-468E-9724-AB28F3AD529E}">
      <dgm:prSet phldrT="[Text]"/>
      <dgm:spPr>
        <a:xfrm>
          <a:off x="7107" y="2705952"/>
          <a:ext cx="3069717" cy="985335"/>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r>
            <a:rPr lang="en-AU">
              <a:solidFill>
                <a:sysClr val="window" lastClr="FFFFFF"/>
              </a:solidFill>
              <a:latin typeface="Calibri"/>
              <a:ea typeface="+mn-ea"/>
              <a:cs typeface="+mn-cs"/>
            </a:rPr>
            <a:t>Classroom</a:t>
          </a:r>
        </a:p>
      </dgm:t>
    </dgm:pt>
    <dgm:pt modelId="{B0D528D1-3614-4FD9-AF1E-C67FFD37D055}" type="parTrans" cxnId="{C25A4AA9-C3DE-4CB5-BDDB-FF7FD73FE72D}">
      <dgm:prSet/>
      <dgm:spPr/>
      <dgm:t>
        <a:bodyPr/>
        <a:lstStyle/>
        <a:p>
          <a:endParaRPr lang="en-AU"/>
        </a:p>
      </dgm:t>
    </dgm:pt>
    <dgm:pt modelId="{57630022-425A-4243-9166-B4AF88B05C4E}" type="sibTrans" cxnId="{C25A4AA9-C3DE-4CB5-BDDB-FF7FD73FE72D}">
      <dgm:prSet/>
      <dgm:spPr/>
      <dgm:t>
        <a:bodyPr/>
        <a:lstStyle/>
        <a:p>
          <a:endParaRPr lang="en-AU"/>
        </a:p>
      </dgm:t>
    </dgm:pt>
    <dgm:pt modelId="{6FC14D64-46BC-41E9-BDB0-EB5CEF7B7210}">
      <dgm:prSet phldrT="[Text]"/>
      <dgm:spPr>
        <a:xfrm>
          <a:off x="3596294" y="2705952"/>
          <a:ext cx="3069717" cy="985335"/>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r>
            <a:rPr lang="en-AU">
              <a:solidFill>
                <a:sysClr val="window" lastClr="FFFFFF"/>
              </a:solidFill>
              <a:latin typeface="Calibri"/>
              <a:ea typeface="+mn-ea"/>
              <a:cs typeface="+mn-cs"/>
            </a:rPr>
            <a:t>Workplace</a:t>
          </a:r>
        </a:p>
      </dgm:t>
    </dgm:pt>
    <dgm:pt modelId="{92A7EB4E-B3BA-4B17-B88E-A5DD0A0F725B}" type="parTrans" cxnId="{EAEF354F-C2CF-48F7-9003-0759F0668C7D}">
      <dgm:prSet/>
      <dgm:spPr/>
      <dgm:t>
        <a:bodyPr/>
        <a:lstStyle/>
        <a:p>
          <a:endParaRPr lang="en-AU"/>
        </a:p>
      </dgm:t>
    </dgm:pt>
    <dgm:pt modelId="{F83D3B31-1561-4274-AA86-8C5E5402CD32}" type="sibTrans" cxnId="{EAEF354F-C2CF-48F7-9003-0759F0668C7D}">
      <dgm:prSet/>
      <dgm:spPr/>
      <dgm:t>
        <a:bodyPr/>
        <a:lstStyle/>
        <a:p>
          <a:endParaRPr lang="en-AU"/>
        </a:p>
      </dgm:t>
    </dgm:pt>
    <dgm:pt modelId="{C51B7EBF-2D06-4DBB-87B8-9A970DED059F}">
      <dgm:prSet phldrT="[Text]"/>
      <dgm:spPr>
        <a:xfrm>
          <a:off x="7185481" y="2705952"/>
          <a:ext cx="3069717" cy="985335"/>
        </a:xfrm>
        <a:prstGeom prst="rect">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r>
            <a:rPr lang="en-AU">
              <a:solidFill>
                <a:sysClr val="window" lastClr="FFFFFF"/>
              </a:solidFill>
              <a:latin typeface="Calibri"/>
              <a:ea typeface="+mn-ea"/>
              <a:cs typeface="+mn-cs"/>
            </a:rPr>
            <a:t>Online</a:t>
          </a:r>
        </a:p>
      </dgm:t>
    </dgm:pt>
    <dgm:pt modelId="{7E2D1012-3E99-49B3-8A39-679168C8C863}" type="parTrans" cxnId="{FFA954DC-5975-42BF-B57D-3DEE8D531F87}">
      <dgm:prSet/>
      <dgm:spPr/>
      <dgm:t>
        <a:bodyPr/>
        <a:lstStyle/>
        <a:p>
          <a:endParaRPr lang="en-AU"/>
        </a:p>
      </dgm:t>
    </dgm:pt>
    <dgm:pt modelId="{F063616E-6E81-4BE8-B151-7CCB4478E430}" type="sibTrans" cxnId="{FFA954DC-5975-42BF-B57D-3DEE8D531F87}">
      <dgm:prSet/>
      <dgm:spPr/>
      <dgm:t>
        <a:bodyPr/>
        <a:lstStyle/>
        <a:p>
          <a:endParaRPr lang="en-AU"/>
        </a:p>
      </dgm:t>
    </dgm:pt>
    <dgm:pt modelId="{8D570111-DD91-474A-B88D-8EFFC7C246E9}" type="pres">
      <dgm:prSet presAssocID="{4704B147-195B-468B-B9AF-170F1C2D60D5}" presName="diagram" presStyleCnt="0">
        <dgm:presLayoutVars>
          <dgm:dir/>
          <dgm:animLvl val="lvl"/>
          <dgm:resizeHandles val="exact"/>
        </dgm:presLayoutVars>
      </dgm:prSet>
      <dgm:spPr/>
      <dgm:t>
        <a:bodyPr/>
        <a:lstStyle/>
        <a:p>
          <a:endParaRPr lang="en-AU"/>
        </a:p>
      </dgm:t>
    </dgm:pt>
    <dgm:pt modelId="{6008D00C-B0E7-47D7-A841-37603CCDBA84}" type="pres">
      <dgm:prSet presAssocID="{067EF173-D1E7-468E-9724-AB28F3AD529E}" presName="compNode" presStyleCnt="0"/>
      <dgm:spPr/>
    </dgm:pt>
    <dgm:pt modelId="{C29C5079-336F-44F9-9C30-1351EF52FC9C}" type="pres">
      <dgm:prSet presAssocID="{067EF173-D1E7-468E-9724-AB28F3AD529E}" presName="childRect" presStyleLbl="bgAcc1" presStyleIdx="0" presStyleCnt="3" custLinFactNeighborX="-232" custLinFactNeighborY="2810">
        <dgm:presLayoutVars>
          <dgm:bulletEnabled val="1"/>
        </dgm:presLayoutVars>
      </dgm:prSet>
      <dgm:spPr>
        <a:xfrm>
          <a:off x="0" y="414473"/>
          <a:ext cx="3069717" cy="2291479"/>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pt>
    <dgm:pt modelId="{A990C25A-D87D-4F23-A367-7D2677B55FE0}" type="pres">
      <dgm:prSet presAssocID="{067EF173-D1E7-468E-9724-AB28F3AD529E}" presName="parentText" presStyleLbl="node1" presStyleIdx="0" presStyleCnt="0">
        <dgm:presLayoutVars>
          <dgm:chMax val="0"/>
          <dgm:bulletEnabled val="1"/>
        </dgm:presLayoutVars>
      </dgm:prSet>
      <dgm:spPr/>
      <dgm:t>
        <a:bodyPr/>
        <a:lstStyle/>
        <a:p>
          <a:endParaRPr lang="en-AU"/>
        </a:p>
      </dgm:t>
    </dgm:pt>
    <dgm:pt modelId="{B3332026-4EC6-48CE-B42A-FD71BB4A55C0}" type="pres">
      <dgm:prSet presAssocID="{067EF173-D1E7-468E-9724-AB28F3AD529E}" presName="parentRect" presStyleLbl="alignNode1" presStyleIdx="0" presStyleCnt="3"/>
      <dgm:spPr/>
      <dgm:t>
        <a:bodyPr/>
        <a:lstStyle/>
        <a:p>
          <a:endParaRPr lang="en-AU"/>
        </a:p>
      </dgm:t>
    </dgm:pt>
    <dgm:pt modelId="{6A7F14AC-8D48-45F5-9328-0D89A58367AA}" type="pres">
      <dgm:prSet presAssocID="{067EF173-D1E7-468E-9724-AB28F3AD529E}" presName="adorn" presStyleLbl="fgAccFollowNode1" presStyleIdx="0" presStyleCnt="3"/>
      <dgm:spPr>
        <a:xfrm>
          <a:off x="2255717" y="2862463"/>
          <a:ext cx="1074401" cy="1074401"/>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5000" b="-15000"/>
          </a:stretch>
        </a:blipFill>
        <a:ln w="25400" cap="flat" cmpd="sng" algn="ctr">
          <a:solidFill>
            <a:srgbClr val="4F81BD">
              <a:alpha val="90000"/>
              <a:tint val="40000"/>
              <a:hueOff val="0"/>
              <a:satOff val="0"/>
              <a:lumOff val="0"/>
              <a:alphaOff val="0"/>
            </a:srgbClr>
          </a:solidFill>
          <a:prstDash val="solid"/>
        </a:ln>
        <a:effectLst/>
      </dgm:spPr>
    </dgm:pt>
    <dgm:pt modelId="{F00E41A4-6B69-4030-AA8C-6B24749402CD}" type="pres">
      <dgm:prSet presAssocID="{57630022-425A-4243-9166-B4AF88B05C4E}" presName="sibTrans" presStyleLbl="sibTrans2D1" presStyleIdx="0" presStyleCnt="0"/>
      <dgm:spPr/>
      <dgm:t>
        <a:bodyPr/>
        <a:lstStyle/>
        <a:p>
          <a:endParaRPr lang="en-AU"/>
        </a:p>
      </dgm:t>
    </dgm:pt>
    <dgm:pt modelId="{84E6613C-E404-4091-A2FB-F9E813612153}" type="pres">
      <dgm:prSet presAssocID="{6FC14D64-46BC-41E9-BDB0-EB5CEF7B7210}" presName="compNode" presStyleCnt="0"/>
      <dgm:spPr/>
    </dgm:pt>
    <dgm:pt modelId="{3CA67ED2-6FE5-400C-BA39-CC8DA58F008D}" type="pres">
      <dgm:prSet presAssocID="{6FC14D64-46BC-41E9-BDB0-EB5CEF7B7210}" presName="childRect" presStyleLbl="bgAcc1" presStyleIdx="1" presStyleCnt="3">
        <dgm:presLayoutVars>
          <dgm:bulletEnabled val="1"/>
        </dgm:presLayoutVars>
      </dgm:prSet>
      <dgm:spPr>
        <a:xfrm>
          <a:off x="3596294" y="414473"/>
          <a:ext cx="3069717" cy="2291479"/>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pt>
    <dgm:pt modelId="{6FAE0B8D-60F5-4C70-8894-42848C2AF558}" type="pres">
      <dgm:prSet presAssocID="{6FC14D64-46BC-41E9-BDB0-EB5CEF7B7210}" presName="parentText" presStyleLbl="node1" presStyleIdx="0" presStyleCnt="0">
        <dgm:presLayoutVars>
          <dgm:chMax val="0"/>
          <dgm:bulletEnabled val="1"/>
        </dgm:presLayoutVars>
      </dgm:prSet>
      <dgm:spPr/>
      <dgm:t>
        <a:bodyPr/>
        <a:lstStyle/>
        <a:p>
          <a:endParaRPr lang="en-AU"/>
        </a:p>
      </dgm:t>
    </dgm:pt>
    <dgm:pt modelId="{CA018D4D-7F44-4AB4-BEA0-C854038F89C0}" type="pres">
      <dgm:prSet presAssocID="{6FC14D64-46BC-41E9-BDB0-EB5CEF7B7210}" presName="parentRect" presStyleLbl="alignNode1" presStyleIdx="1" presStyleCnt="3"/>
      <dgm:spPr/>
      <dgm:t>
        <a:bodyPr/>
        <a:lstStyle/>
        <a:p>
          <a:endParaRPr lang="en-AU"/>
        </a:p>
      </dgm:t>
    </dgm:pt>
    <dgm:pt modelId="{5880D492-4503-4212-9765-EB0D2B69FA08}" type="pres">
      <dgm:prSet presAssocID="{6FC14D64-46BC-41E9-BDB0-EB5CEF7B7210}" presName="adorn" presStyleLbl="fgAccFollowNode1" presStyleIdx="1" presStyleCnt="3"/>
      <dgm:spPr>
        <a:xfrm>
          <a:off x="5844904" y="2862463"/>
          <a:ext cx="1074401" cy="1074401"/>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15000" b="-15000"/>
          </a:stretch>
        </a:blipFill>
        <a:ln w="25400" cap="flat" cmpd="sng" algn="ctr">
          <a:solidFill>
            <a:srgbClr val="4F81BD">
              <a:alpha val="90000"/>
              <a:tint val="40000"/>
              <a:hueOff val="0"/>
              <a:satOff val="0"/>
              <a:lumOff val="0"/>
              <a:alphaOff val="0"/>
            </a:srgbClr>
          </a:solidFill>
          <a:prstDash val="solid"/>
        </a:ln>
        <a:effectLst/>
      </dgm:spPr>
    </dgm:pt>
    <dgm:pt modelId="{22DC184C-9F25-4EB6-84C3-E9BD56EB592A}" type="pres">
      <dgm:prSet presAssocID="{F83D3B31-1561-4274-AA86-8C5E5402CD32}" presName="sibTrans" presStyleLbl="sibTrans2D1" presStyleIdx="0" presStyleCnt="0"/>
      <dgm:spPr/>
      <dgm:t>
        <a:bodyPr/>
        <a:lstStyle/>
        <a:p>
          <a:endParaRPr lang="en-AU"/>
        </a:p>
      </dgm:t>
    </dgm:pt>
    <dgm:pt modelId="{7F5C64FA-2AB8-4D77-932E-BD0517F9ADF0}" type="pres">
      <dgm:prSet presAssocID="{C51B7EBF-2D06-4DBB-87B8-9A970DED059F}" presName="compNode" presStyleCnt="0"/>
      <dgm:spPr/>
    </dgm:pt>
    <dgm:pt modelId="{277F143D-3E3D-4C28-8901-384D17A8771B}" type="pres">
      <dgm:prSet presAssocID="{C51B7EBF-2D06-4DBB-87B8-9A970DED059F}" presName="childRect" presStyleLbl="bgAcc1" presStyleIdx="2" presStyleCnt="3">
        <dgm:presLayoutVars>
          <dgm:bulletEnabled val="1"/>
        </dgm:presLayoutVars>
      </dgm:prSet>
      <dgm:spPr>
        <a:xfrm>
          <a:off x="7185481" y="414473"/>
          <a:ext cx="3069717" cy="2291479"/>
        </a:xfrm>
        <a:prstGeom prst="round2SameRect">
          <a:avLst>
            <a:gd name="adj1" fmla="val 8000"/>
            <a:gd name="adj2" fmla="val 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pt>
    <dgm:pt modelId="{3AB73497-4F91-4D9D-A1DD-D21ECAD488F0}" type="pres">
      <dgm:prSet presAssocID="{C51B7EBF-2D06-4DBB-87B8-9A970DED059F}" presName="parentText" presStyleLbl="node1" presStyleIdx="0" presStyleCnt="0">
        <dgm:presLayoutVars>
          <dgm:chMax val="0"/>
          <dgm:bulletEnabled val="1"/>
        </dgm:presLayoutVars>
      </dgm:prSet>
      <dgm:spPr/>
      <dgm:t>
        <a:bodyPr/>
        <a:lstStyle/>
        <a:p>
          <a:endParaRPr lang="en-AU"/>
        </a:p>
      </dgm:t>
    </dgm:pt>
    <dgm:pt modelId="{88E94DF5-D6A0-42B3-AAB0-AD0E89E07780}" type="pres">
      <dgm:prSet presAssocID="{C51B7EBF-2D06-4DBB-87B8-9A970DED059F}" presName="parentRect" presStyleLbl="alignNode1" presStyleIdx="2" presStyleCnt="3"/>
      <dgm:spPr/>
      <dgm:t>
        <a:bodyPr/>
        <a:lstStyle/>
        <a:p>
          <a:endParaRPr lang="en-AU"/>
        </a:p>
      </dgm:t>
    </dgm:pt>
    <dgm:pt modelId="{6E2F9550-01E7-4CCF-B28C-EE5E4C1AC28E}" type="pres">
      <dgm:prSet presAssocID="{C51B7EBF-2D06-4DBB-87B8-9A970DED059F}" presName="adorn" presStyleLbl="fgAccFollowNode1" presStyleIdx="2" presStyleCnt="3"/>
      <dgm:spPr>
        <a:xfrm>
          <a:off x="9434091" y="2862463"/>
          <a:ext cx="1074401" cy="1074401"/>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30000" r="-30000"/>
          </a:stretch>
        </a:blipFill>
        <a:ln w="25400" cap="flat" cmpd="sng" algn="ctr">
          <a:solidFill>
            <a:srgbClr val="4F81BD">
              <a:alpha val="90000"/>
              <a:tint val="40000"/>
              <a:hueOff val="0"/>
              <a:satOff val="0"/>
              <a:lumOff val="0"/>
              <a:alphaOff val="0"/>
            </a:srgbClr>
          </a:solidFill>
          <a:prstDash val="solid"/>
        </a:ln>
        <a:effectLst/>
      </dgm:spPr>
    </dgm:pt>
  </dgm:ptLst>
  <dgm:cxnLst>
    <dgm:cxn modelId="{EAEF354F-C2CF-48F7-9003-0759F0668C7D}" srcId="{4704B147-195B-468B-B9AF-170F1C2D60D5}" destId="{6FC14D64-46BC-41E9-BDB0-EB5CEF7B7210}" srcOrd="1" destOrd="0" parTransId="{92A7EB4E-B3BA-4B17-B88E-A5DD0A0F725B}" sibTransId="{F83D3B31-1561-4274-AA86-8C5E5402CD32}"/>
    <dgm:cxn modelId="{9D83BAA8-4B9B-471C-8AD4-82C412A3D04C}" type="presOf" srcId="{067EF173-D1E7-468E-9724-AB28F3AD529E}" destId="{A990C25A-D87D-4F23-A367-7D2677B55FE0}" srcOrd="0" destOrd="0" presId="urn:microsoft.com/office/officeart/2005/8/layout/bList2"/>
    <dgm:cxn modelId="{AB40D888-CB51-4A7B-9F55-29A135518071}" type="presOf" srcId="{067EF173-D1E7-468E-9724-AB28F3AD529E}" destId="{B3332026-4EC6-48CE-B42A-FD71BB4A55C0}" srcOrd="1" destOrd="0" presId="urn:microsoft.com/office/officeart/2005/8/layout/bList2"/>
    <dgm:cxn modelId="{7A1EF213-2C15-4C3D-83C6-60C8F8398CC6}" type="presOf" srcId="{4704B147-195B-468B-B9AF-170F1C2D60D5}" destId="{8D570111-DD91-474A-B88D-8EFFC7C246E9}" srcOrd="0" destOrd="0" presId="urn:microsoft.com/office/officeart/2005/8/layout/bList2"/>
    <dgm:cxn modelId="{1F9C9DFC-325E-4229-8D3F-03ED2BBA9700}" type="presOf" srcId="{C51B7EBF-2D06-4DBB-87B8-9A970DED059F}" destId="{3AB73497-4F91-4D9D-A1DD-D21ECAD488F0}" srcOrd="0" destOrd="0" presId="urn:microsoft.com/office/officeart/2005/8/layout/bList2"/>
    <dgm:cxn modelId="{6C9C6E02-1344-4B3A-90FE-5F60EC12C2B9}" type="presOf" srcId="{57630022-425A-4243-9166-B4AF88B05C4E}" destId="{F00E41A4-6B69-4030-AA8C-6B24749402CD}" srcOrd="0" destOrd="0" presId="urn:microsoft.com/office/officeart/2005/8/layout/bList2"/>
    <dgm:cxn modelId="{FFA954DC-5975-42BF-B57D-3DEE8D531F87}" srcId="{4704B147-195B-468B-B9AF-170F1C2D60D5}" destId="{C51B7EBF-2D06-4DBB-87B8-9A970DED059F}" srcOrd="2" destOrd="0" parTransId="{7E2D1012-3E99-49B3-8A39-679168C8C863}" sibTransId="{F063616E-6E81-4BE8-B151-7CCB4478E430}"/>
    <dgm:cxn modelId="{D796FB8D-814F-45CF-8D43-2BACC6A2CE37}" type="presOf" srcId="{C51B7EBF-2D06-4DBB-87B8-9A970DED059F}" destId="{88E94DF5-D6A0-42B3-AAB0-AD0E89E07780}" srcOrd="1" destOrd="0" presId="urn:microsoft.com/office/officeart/2005/8/layout/bList2"/>
    <dgm:cxn modelId="{CF9DCA7D-076D-4DB8-AB40-9B4F3CF6DED2}" type="presOf" srcId="{6FC14D64-46BC-41E9-BDB0-EB5CEF7B7210}" destId="{6FAE0B8D-60F5-4C70-8894-42848C2AF558}" srcOrd="0" destOrd="0" presId="urn:microsoft.com/office/officeart/2005/8/layout/bList2"/>
    <dgm:cxn modelId="{1D59D21A-DB29-44E7-8C3F-591B0FB51C0C}" type="presOf" srcId="{F83D3B31-1561-4274-AA86-8C5E5402CD32}" destId="{22DC184C-9F25-4EB6-84C3-E9BD56EB592A}" srcOrd="0" destOrd="0" presId="urn:microsoft.com/office/officeart/2005/8/layout/bList2"/>
    <dgm:cxn modelId="{C25A4AA9-C3DE-4CB5-BDDB-FF7FD73FE72D}" srcId="{4704B147-195B-468B-B9AF-170F1C2D60D5}" destId="{067EF173-D1E7-468E-9724-AB28F3AD529E}" srcOrd="0" destOrd="0" parTransId="{B0D528D1-3614-4FD9-AF1E-C67FFD37D055}" sibTransId="{57630022-425A-4243-9166-B4AF88B05C4E}"/>
    <dgm:cxn modelId="{C4B38DB3-E203-45D0-A4EB-A540FD5FA5E1}" type="presOf" srcId="{6FC14D64-46BC-41E9-BDB0-EB5CEF7B7210}" destId="{CA018D4D-7F44-4AB4-BEA0-C854038F89C0}" srcOrd="1" destOrd="0" presId="urn:microsoft.com/office/officeart/2005/8/layout/bList2"/>
    <dgm:cxn modelId="{CF1551B7-5460-463D-B63F-2F45531AFFA9}" type="presParOf" srcId="{8D570111-DD91-474A-B88D-8EFFC7C246E9}" destId="{6008D00C-B0E7-47D7-A841-37603CCDBA84}" srcOrd="0" destOrd="0" presId="urn:microsoft.com/office/officeart/2005/8/layout/bList2"/>
    <dgm:cxn modelId="{C28EF629-5ECC-44A0-B123-5B18D33445D2}" type="presParOf" srcId="{6008D00C-B0E7-47D7-A841-37603CCDBA84}" destId="{C29C5079-336F-44F9-9C30-1351EF52FC9C}" srcOrd="0" destOrd="0" presId="urn:microsoft.com/office/officeart/2005/8/layout/bList2"/>
    <dgm:cxn modelId="{6B77B42A-6FCE-4559-8208-E49CC0A5CAE7}" type="presParOf" srcId="{6008D00C-B0E7-47D7-A841-37603CCDBA84}" destId="{A990C25A-D87D-4F23-A367-7D2677B55FE0}" srcOrd="1" destOrd="0" presId="urn:microsoft.com/office/officeart/2005/8/layout/bList2"/>
    <dgm:cxn modelId="{6448CBA7-0128-46F6-B8A2-6BCC38BA111C}" type="presParOf" srcId="{6008D00C-B0E7-47D7-A841-37603CCDBA84}" destId="{B3332026-4EC6-48CE-B42A-FD71BB4A55C0}" srcOrd="2" destOrd="0" presId="urn:microsoft.com/office/officeart/2005/8/layout/bList2"/>
    <dgm:cxn modelId="{B936F4DD-4CA0-4031-8A46-8789B1022C98}" type="presParOf" srcId="{6008D00C-B0E7-47D7-A841-37603CCDBA84}" destId="{6A7F14AC-8D48-45F5-9328-0D89A58367AA}" srcOrd="3" destOrd="0" presId="urn:microsoft.com/office/officeart/2005/8/layout/bList2"/>
    <dgm:cxn modelId="{5A870A3F-A794-4CBE-B772-684AAE2C0D0B}" type="presParOf" srcId="{8D570111-DD91-474A-B88D-8EFFC7C246E9}" destId="{F00E41A4-6B69-4030-AA8C-6B24749402CD}" srcOrd="1" destOrd="0" presId="urn:microsoft.com/office/officeart/2005/8/layout/bList2"/>
    <dgm:cxn modelId="{4EC24100-0C44-40B0-9033-F1A71AA4C94D}" type="presParOf" srcId="{8D570111-DD91-474A-B88D-8EFFC7C246E9}" destId="{84E6613C-E404-4091-A2FB-F9E813612153}" srcOrd="2" destOrd="0" presId="urn:microsoft.com/office/officeart/2005/8/layout/bList2"/>
    <dgm:cxn modelId="{9A626F8B-4786-4A84-B3A0-E7EA78DB06AF}" type="presParOf" srcId="{84E6613C-E404-4091-A2FB-F9E813612153}" destId="{3CA67ED2-6FE5-400C-BA39-CC8DA58F008D}" srcOrd="0" destOrd="0" presId="urn:microsoft.com/office/officeart/2005/8/layout/bList2"/>
    <dgm:cxn modelId="{0A7B9220-0BE9-4ADA-A2FE-DBF302CE72E9}" type="presParOf" srcId="{84E6613C-E404-4091-A2FB-F9E813612153}" destId="{6FAE0B8D-60F5-4C70-8894-42848C2AF558}" srcOrd="1" destOrd="0" presId="urn:microsoft.com/office/officeart/2005/8/layout/bList2"/>
    <dgm:cxn modelId="{E0EFEC20-F1A0-4C1E-A2A1-F4351489A544}" type="presParOf" srcId="{84E6613C-E404-4091-A2FB-F9E813612153}" destId="{CA018D4D-7F44-4AB4-BEA0-C854038F89C0}" srcOrd="2" destOrd="0" presId="urn:microsoft.com/office/officeart/2005/8/layout/bList2"/>
    <dgm:cxn modelId="{18E5694D-888D-487A-87E1-77444BC874F8}" type="presParOf" srcId="{84E6613C-E404-4091-A2FB-F9E813612153}" destId="{5880D492-4503-4212-9765-EB0D2B69FA08}" srcOrd="3" destOrd="0" presId="urn:microsoft.com/office/officeart/2005/8/layout/bList2"/>
    <dgm:cxn modelId="{D436B809-EC08-47D4-9812-C900BFAD8742}" type="presParOf" srcId="{8D570111-DD91-474A-B88D-8EFFC7C246E9}" destId="{22DC184C-9F25-4EB6-84C3-E9BD56EB592A}" srcOrd="3" destOrd="0" presId="urn:microsoft.com/office/officeart/2005/8/layout/bList2"/>
    <dgm:cxn modelId="{69D35CD0-DBFB-4FF5-8D87-A7643CB336F1}" type="presParOf" srcId="{8D570111-DD91-474A-B88D-8EFFC7C246E9}" destId="{7F5C64FA-2AB8-4D77-932E-BD0517F9ADF0}" srcOrd="4" destOrd="0" presId="urn:microsoft.com/office/officeart/2005/8/layout/bList2"/>
    <dgm:cxn modelId="{6219A94C-2B63-493C-AD1A-6D45E71674BB}" type="presParOf" srcId="{7F5C64FA-2AB8-4D77-932E-BD0517F9ADF0}" destId="{277F143D-3E3D-4C28-8901-384D17A8771B}" srcOrd="0" destOrd="0" presId="urn:microsoft.com/office/officeart/2005/8/layout/bList2"/>
    <dgm:cxn modelId="{F7A747AB-6101-4C3D-96A3-50B3B4E84194}" type="presParOf" srcId="{7F5C64FA-2AB8-4D77-932E-BD0517F9ADF0}" destId="{3AB73497-4F91-4D9D-A1DD-D21ECAD488F0}" srcOrd="1" destOrd="0" presId="urn:microsoft.com/office/officeart/2005/8/layout/bList2"/>
    <dgm:cxn modelId="{CD5DE9B1-9D8A-490C-B278-E14B18175BE8}" type="presParOf" srcId="{7F5C64FA-2AB8-4D77-932E-BD0517F9ADF0}" destId="{88E94DF5-D6A0-42B3-AAB0-AD0E89E07780}" srcOrd="2" destOrd="0" presId="urn:microsoft.com/office/officeart/2005/8/layout/bList2"/>
    <dgm:cxn modelId="{1119AEA7-E50C-4064-AEBB-F81A0F66DB80}" type="presParOf" srcId="{7F5C64FA-2AB8-4D77-932E-BD0517F9ADF0}" destId="{6E2F9550-01E7-4CCF-B28C-EE5E4C1AC28E}"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a:xfrm>
            <a:off x="3962399" y="5870575"/>
            <a:ext cx="4893958" cy="377825"/>
          </a:xfrm>
        </p:spPr>
        <p:txBody>
          <a:bodyPr/>
          <a:lstStyle/>
          <a:p>
            <a:endParaRPr lang="en-AU"/>
          </a:p>
        </p:txBody>
      </p:sp>
      <p:sp>
        <p:nvSpPr>
          <p:cNvPr id="6" name="Slide Number Placeholder 5"/>
          <p:cNvSpPr>
            <a:spLocks noGrp="1"/>
          </p:cNvSpPr>
          <p:nvPr>
            <p:ph type="sldNum" sz="quarter" idx="12"/>
          </p:nvPr>
        </p:nvSpPr>
        <p:spPr>
          <a:xfrm>
            <a:off x="10608958" y="5870575"/>
            <a:ext cx="551167" cy="377825"/>
          </a:xfrm>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24225904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3DB447-4CAD-44AE-A2F0-317CBAF20BCA}" type="datetimeFigureOut">
              <a:rPr lang="en-AU" smtClean="0"/>
              <a:t>8/05/2018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1198985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2061181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633657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1025737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38404167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1387286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696060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1700137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1909329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3DB447-4CAD-44AE-A2F0-317CBAF20BCA}" type="datetimeFigureOut">
              <a:rPr lang="en-AU" smtClean="0"/>
              <a:t>8/05/2018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225670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3DB447-4CAD-44AE-A2F0-317CBAF20BCA}" type="datetimeFigureOut">
              <a:rPr lang="en-AU" smtClean="0"/>
              <a:t>8/05/2018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59662266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3DB447-4CAD-44AE-A2F0-317CBAF20BCA}" type="datetimeFigureOut">
              <a:rPr lang="en-AU" smtClean="0"/>
              <a:t>8/05/2018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39755090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3DB447-4CAD-44AE-A2F0-317CBAF20BCA}" type="datetimeFigureOut">
              <a:rPr lang="en-AU" smtClean="0"/>
              <a:t>8/05/2018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412916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EF3DB447-4CAD-44AE-A2F0-317CBAF20BCA}" type="datetimeFigureOut">
              <a:rPr lang="en-AU" smtClean="0"/>
              <a:t>8/05/2018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368758642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3DB447-4CAD-44AE-A2F0-317CBAF20BCA}" type="datetimeFigureOut">
              <a:rPr lang="en-AU" smtClean="0"/>
              <a:t>8/05/2018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20203043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3DB447-4CAD-44AE-A2F0-317CBAF20BCA}" type="datetimeFigureOut">
              <a:rPr lang="en-AU" smtClean="0"/>
              <a:t>8/05/2018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D1E52AA-67DE-4824-8F36-E00BF89AC440}" type="slidenum">
              <a:rPr lang="en-AU" smtClean="0"/>
              <a:t>‹#›</a:t>
            </a:fld>
            <a:endParaRPr lang="en-AU"/>
          </a:p>
        </p:txBody>
      </p:sp>
    </p:spTree>
    <p:extLst>
      <p:ext uri="{BB962C8B-B14F-4D97-AF65-F5344CB8AC3E}">
        <p14:creationId xmlns:p14="http://schemas.microsoft.com/office/powerpoint/2010/main" val="423776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F3DB447-4CAD-44AE-A2F0-317CBAF20BCA}" type="datetimeFigureOut">
              <a:rPr lang="en-AU" smtClean="0"/>
              <a:t>8/05/2018</a:t>
            </a:fld>
            <a:endParaRPr lang="en-AU"/>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AU"/>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D1E52AA-67DE-4824-8F36-E00BF89AC440}" type="slidenum">
              <a:rPr lang="en-AU" smtClean="0"/>
              <a:t>‹#›</a:t>
            </a:fld>
            <a:endParaRPr lang="en-AU"/>
          </a:p>
        </p:txBody>
      </p:sp>
    </p:spTree>
    <p:extLst>
      <p:ext uri="{BB962C8B-B14F-4D97-AF65-F5344CB8AC3E}">
        <p14:creationId xmlns:p14="http://schemas.microsoft.com/office/powerpoint/2010/main" val="3083384113"/>
      </p:ext>
    </p:extLst>
  </p:cSld>
  <p:clrMap bg1="dk1" tx1="lt1" bg2="dk2" tx2="lt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 id="2147484041" r:id="rId12"/>
    <p:sldLayoutId id="2147484042" r:id="rId13"/>
    <p:sldLayoutId id="2147484043" r:id="rId14"/>
    <p:sldLayoutId id="2147484044" r:id="rId15"/>
    <p:sldLayoutId id="2147484045" r:id="rId16"/>
    <p:sldLayoutId id="214748404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a:t>A comparison of learning styles and success in classroom, work based and online learning </a:t>
            </a:r>
          </a:p>
        </p:txBody>
      </p:sp>
      <p:sp>
        <p:nvSpPr>
          <p:cNvPr id="3" name="Subtitle 2"/>
          <p:cNvSpPr>
            <a:spLocks noGrp="1"/>
          </p:cNvSpPr>
          <p:nvPr>
            <p:ph type="subTitle" idx="1"/>
          </p:nvPr>
        </p:nvSpPr>
        <p:spPr/>
        <p:txBody>
          <a:bodyPr/>
          <a:lstStyle/>
          <a:p>
            <a:r>
              <a:rPr lang="en-AU" dirty="0"/>
              <a:t>By Ann Murray</a:t>
            </a:r>
          </a:p>
        </p:txBody>
      </p:sp>
    </p:spTree>
    <p:extLst>
      <p:ext uri="{BB962C8B-B14F-4D97-AF65-F5344CB8AC3E}">
        <p14:creationId xmlns:p14="http://schemas.microsoft.com/office/powerpoint/2010/main" val="1533782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are learning styles important?</a:t>
            </a:r>
          </a:p>
        </p:txBody>
      </p:sp>
      <p:sp>
        <p:nvSpPr>
          <p:cNvPr id="3" name="Content Placeholder 2"/>
          <p:cNvSpPr>
            <a:spLocks noGrp="1"/>
          </p:cNvSpPr>
          <p:nvPr>
            <p:ph idx="1"/>
          </p:nvPr>
        </p:nvSpPr>
        <p:spPr/>
        <p:txBody>
          <a:bodyPr>
            <a:normAutofit/>
          </a:bodyPr>
          <a:lstStyle/>
          <a:p>
            <a:r>
              <a:rPr lang="en-AU" dirty="0"/>
              <a:t>Mokhtar, </a:t>
            </a:r>
            <a:r>
              <a:rPr lang="en-AU" dirty="0" err="1"/>
              <a:t>Majit</a:t>
            </a:r>
            <a:r>
              <a:rPr lang="en-AU" dirty="0"/>
              <a:t> and Foo (2008) also found that when students understood their own learning style they performed better</a:t>
            </a:r>
          </a:p>
          <a:p>
            <a:r>
              <a:rPr lang="en-AU" dirty="0"/>
              <a:t>They divided the students into three different groups:</a:t>
            </a:r>
          </a:p>
          <a:p>
            <a:r>
              <a:rPr lang="en-AU" dirty="0"/>
              <a:t>One group all had similar learning styles, were educated in their learning style and encouraged to use their learning style</a:t>
            </a:r>
          </a:p>
          <a:p>
            <a:r>
              <a:rPr lang="en-AU" dirty="0"/>
              <a:t>The second group consisted of students with different learning styles who understood their learning style and were encouraged to use their learning style</a:t>
            </a:r>
          </a:p>
          <a:p>
            <a:r>
              <a:rPr lang="en-AU" dirty="0"/>
              <a:t>The third group were not educated about their learning style and were not told what their learning style was </a:t>
            </a:r>
          </a:p>
        </p:txBody>
      </p:sp>
    </p:spTree>
    <p:extLst>
      <p:ext uri="{BB962C8B-B14F-4D97-AF65-F5344CB8AC3E}">
        <p14:creationId xmlns:p14="http://schemas.microsoft.com/office/powerpoint/2010/main" val="1042673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are learning styles important?</a:t>
            </a:r>
          </a:p>
        </p:txBody>
      </p:sp>
      <p:sp>
        <p:nvSpPr>
          <p:cNvPr id="3" name="Content Placeholder 2"/>
          <p:cNvSpPr>
            <a:spLocks noGrp="1"/>
          </p:cNvSpPr>
          <p:nvPr>
            <p:ph idx="1"/>
          </p:nvPr>
        </p:nvSpPr>
        <p:spPr/>
        <p:txBody>
          <a:bodyPr>
            <a:normAutofit/>
          </a:bodyPr>
          <a:lstStyle/>
          <a:p>
            <a:r>
              <a:rPr lang="en-AU" dirty="0" err="1"/>
              <a:t>Buch</a:t>
            </a:r>
            <a:r>
              <a:rPr lang="en-AU" dirty="0"/>
              <a:t> and Bartley (2002) undertook a study in the workplace where they looked at the different ways learning could be delivered</a:t>
            </a:r>
          </a:p>
          <a:p>
            <a:r>
              <a:rPr lang="en-AU" dirty="0"/>
              <a:t>That is in a classroom, computer-based, TV-based or audio-based</a:t>
            </a:r>
          </a:p>
          <a:p>
            <a:r>
              <a:rPr lang="en-AU" dirty="0"/>
              <a:t>They found that people with different learning styles were more amenable to different modes of delivery</a:t>
            </a:r>
          </a:p>
          <a:p>
            <a:r>
              <a:rPr lang="en-AU" dirty="0"/>
              <a:t>They also found that most people learned better in a classroom, but when that option was removed it was the person’s learning style that determined what mode of delivery suited them the best</a:t>
            </a:r>
          </a:p>
        </p:txBody>
      </p:sp>
    </p:spTree>
    <p:extLst>
      <p:ext uri="{BB962C8B-B14F-4D97-AF65-F5344CB8AC3E}">
        <p14:creationId xmlns:p14="http://schemas.microsoft.com/office/powerpoint/2010/main" val="173863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are learning styles important?</a:t>
            </a:r>
          </a:p>
        </p:txBody>
      </p:sp>
      <p:sp>
        <p:nvSpPr>
          <p:cNvPr id="3" name="Content Placeholder 2"/>
          <p:cNvSpPr>
            <a:spLocks noGrp="1"/>
          </p:cNvSpPr>
          <p:nvPr>
            <p:ph idx="1"/>
          </p:nvPr>
        </p:nvSpPr>
        <p:spPr/>
        <p:txBody>
          <a:bodyPr/>
          <a:lstStyle/>
          <a:p>
            <a:r>
              <a:rPr lang="en-AU" dirty="0"/>
              <a:t>As can be seen, by just these few examples in the literature being able to understand and use ones learning style will help the student understand how they learn and what they require to achieve a successful learning outcome</a:t>
            </a:r>
          </a:p>
          <a:p>
            <a:r>
              <a:rPr lang="en-AU" dirty="0"/>
              <a:t>This will help the student with lifelong learning which is a central component of VET in Australia</a:t>
            </a:r>
          </a:p>
        </p:txBody>
      </p:sp>
    </p:spTree>
    <p:extLst>
      <p:ext uri="{BB962C8B-B14F-4D97-AF65-F5344CB8AC3E}">
        <p14:creationId xmlns:p14="http://schemas.microsoft.com/office/powerpoint/2010/main" val="1148615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Onion Model</a:t>
            </a:r>
          </a:p>
        </p:txBody>
      </p:sp>
      <p:sp>
        <p:nvSpPr>
          <p:cNvPr id="3" name="Content Placeholder 2"/>
          <p:cNvSpPr>
            <a:spLocks noGrp="1"/>
          </p:cNvSpPr>
          <p:nvPr>
            <p:ph idx="1"/>
          </p:nvPr>
        </p:nvSpPr>
        <p:spPr/>
        <p:txBody>
          <a:bodyPr/>
          <a:lstStyle/>
          <a:p>
            <a:r>
              <a:rPr lang="en-AU" dirty="0"/>
              <a:t>In 1983 Curry developed what she called her Onion Model</a:t>
            </a:r>
          </a:p>
          <a:p>
            <a:r>
              <a:rPr lang="en-AU" dirty="0"/>
              <a:t>She developed it in response to the confusion surrounding learning styles</a:t>
            </a:r>
          </a:p>
          <a:p>
            <a:r>
              <a:rPr lang="en-AU" dirty="0"/>
              <a:t>The Onion Model is based on empirically testable structures that encompass learning style concepts that have established psychometric standards</a:t>
            </a:r>
          </a:p>
        </p:txBody>
      </p:sp>
    </p:spTree>
    <p:extLst>
      <p:ext uri="{BB962C8B-B14F-4D97-AF65-F5344CB8AC3E}">
        <p14:creationId xmlns:p14="http://schemas.microsoft.com/office/powerpoint/2010/main" val="1959018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Onion Model</a:t>
            </a:r>
          </a:p>
        </p:txBody>
      </p:sp>
      <p:sp>
        <p:nvSpPr>
          <p:cNvPr id="3" name="Content Placeholder 2"/>
          <p:cNvSpPr>
            <a:spLocks noGrp="1"/>
          </p:cNvSpPr>
          <p:nvPr>
            <p:ph idx="1"/>
          </p:nvPr>
        </p:nvSpPr>
        <p:spPr/>
        <p:txBody>
          <a:bodyPr/>
          <a:lstStyle/>
          <a:p>
            <a:r>
              <a:rPr lang="en-AU" dirty="0"/>
              <a:t>The Onion Model has three layers</a:t>
            </a:r>
          </a:p>
          <a:p>
            <a:endParaRPr lang="en-AU" dirty="0"/>
          </a:p>
        </p:txBody>
      </p:sp>
      <p:pic>
        <p:nvPicPr>
          <p:cNvPr id="6" name="Picture 5"/>
          <p:cNvPicPr>
            <a:picLocks noChangeAspect="1"/>
          </p:cNvPicPr>
          <p:nvPr/>
        </p:nvPicPr>
        <p:blipFill>
          <a:blip r:embed="rId2"/>
          <a:stretch>
            <a:fillRect/>
          </a:stretch>
        </p:blipFill>
        <p:spPr>
          <a:xfrm>
            <a:off x="3107863" y="2730868"/>
            <a:ext cx="5486876" cy="3225064"/>
          </a:xfrm>
          <a:prstGeom prst="rect">
            <a:avLst/>
          </a:prstGeom>
        </p:spPr>
      </p:pic>
      <p:cxnSp>
        <p:nvCxnSpPr>
          <p:cNvPr id="8" name="Straight Arrow Connector 7"/>
          <p:cNvCxnSpPr/>
          <p:nvPr/>
        </p:nvCxnSpPr>
        <p:spPr>
          <a:xfrm flipV="1">
            <a:off x="5851301" y="4597758"/>
            <a:ext cx="3022243" cy="12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9422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Learning styles in the VET sector in Australia</a:t>
            </a:r>
          </a:p>
        </p:txBody>
      </p:sp>
      <p:sp>
        <p:nvSpPr>
          <p:cNvPr id="3" name="Content Placeholder 2"/>
          <p:cNvSpPr>
            <a:spLocks noGrp="1"/>
          </p:cNvSpPr>
          <p:nvPr>
            <p:ph idx="1"/>
          </p:nvPr>
        </p:nvSpPr>
        <p:spPr/>
        <p:txBody>
          <a:bodyPr>
            <a:normAutofit/>
          </a:bodyPr>
          <a:lstStyle/>
          <a:p>
            <a:r>
              <a:rPr lang="en-AU" dirty="0"/>
              <a:t>There has been very little work undertaken on learning styles in the VET sector in Australia</a:t>
            </a:r>
          </a:p>
          <a:p>
            <a:r>
              <a:rPr lang="en-AU" dirty="0"/>
              <a:t>Smith and Dalton have published two papers concerning learning styles in the VET sector in Australia both of them in 2005</a:t>
            </a:r>
          </a:p>
          <a:p>
            <a:r>
              <a:rPr lang="en-AU" dirty="0"/>
              <a:t>One paper looked at what learning styles were and how trainers in the VET sector could use learning styles</a:t>
            </a:r>
          </a:p>
          <a:p>
            <a:r>
              <a:rPr lang="en-AU" dirty="0"/>
              <a:t>This points to the importance of learning styles in the VET sector in Australia</a:t>
            </a:r>
          </a:p>
        </p:txBody>
      </p:sp>
    </p:spTree>
    <p:extLst>
      <p:ext uri="{BB962C8B-B14F-4D97-AF65-F5344CB8AC3E}">
        <p14:creationId xmlns:p14="http://schemas.microsoft.com/office/powerpoint/2010/main" val="1205441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Learning styles in the VET sector in Australia</a:t>
            </a:r>
          </a:p>
        </p:txBody>
      </p:sp>
      <p:sp>
        <p:nvSpPr>
          <p:cNvPr id="3" name="Content Placeholder 2"/>
          <p:cNvSpPr>
            <a:spLocks noGrp="1"/>
          </p:cNvSpPr>
          <p:nvPr>
            <p:ph idx="1"/>
          </p:nvPr>
        </p:nvSpPr>
        <p:spPr/>
        <p:txBody>
          <a:bodyPr>
            <a:normAutofit/>
          </a:bodyPr>
          <a:lstStyle/>
          <a:p>
            <a:r>
              <a:rPr lang="en-AU" dirty="0"/>
              <a:t>Basing their work on the Onion Model, Smith and Dalton (2005) use the following definitions:</a:t>
            </a:r>
          </a:p>
          <a:p>
            <a:r>
              <a:rPr lang="en-AU" b="1" dirty="0"/>
              <a:t>Learning style – </a:t>
            </a:r>
            <a:r>
              <a:rPr lang="en-AU" dirty="0"/>
              <a:t>a distinctive and habitual manner of acquiring knowledge, skills or attitudes through study or experience</a:t>
            </a:r>
          </a:p>
          <a:p>
            <a:r>
              <a:rPr lang="en-AU" b="1" dirty="0"/>
              <a:t>Learning preference – </a:t>
            </a:r>
            <a:r>
              <a:rPr lang="en-AU" dirty="0"/>
              <a:t>the favouring of one particular mode of teaching over another</a:t>
            </a:r>
          </a:p>
          <a:p>
            <a:r>
              <a:rPr lang="en-AU" b="1" dirty="0"/>
              <a:t>Learning strategies – </a:t>
            </a:r>
            <a:r>
              <a:rPr lang="en-AU" dirty="0"/>
              <a:t>represent the plan of action adopted in the acquisition of knowledge, skills or attitude through study or experience</a:t>
            </a:r>
            <a:endParaRPr lang="en-AU" b="1" dirty="0"/>
          </a:p>
        </p:txBody>
      </p:sp>
    </p:spTree>
    <p:extLst>
      <p:ext uri="{BB962C8B-B14F-4D97-AF65-F5344CB8AC3E}">
        <p14:creationId xmlns:p14="http://schemas.microsoft.com/office/powerpoint/2010/main" val="3594283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Learning styles in the VET sector in Australia</a:t>
            </a:r>
          </a:p>
        </p:txBody>
      </p:sp>
      <p:sp>
        <p:nvSpPr>
          <p:cNvPr id="3" name="Content Placeholder 2"/>
          <p:cNvSpPr>
            <a:spLocks noGrp="1"/>
          </p:cNvSpPr>
          <p:nvPr>
            <p:ph idx="1"/>
          </p:nvPr>
        </p:nvSpPr>
        <p:spPr/>
        <p:txBody>
          <a:bodyPr>
            <a:normAutofit/>
          </a:bodyPr>
          <a:lstStyle/>
          <a:p>
            <a:pPr marL="0" indent="0">
              <a:buNone/>
            </a:pPr>
            <a:endParaRPr lang="en-AU" dirty="0"/>
          </a:p>
          <a:p>
            <a:r>
              <a:rPr lang="en-AU" dirty="0"/>
              <a:t>The research undertaken by Smith and Dalton (2005) has found the following about VET learners in Australia</a:t>
            </a:r>
          </a:p>
          <a:p>
            <a:r>
              <a:rPr lang="en-AU" dirty="0"/>
              <a:t>They are more visual than verbal, in that they like to watch and see rather than read and listen</a:t>
            </a:r>
          </a:p>
          <a:p>
            <a:r>
              <a:rPr lang="en-AU" dirty="0"/>
              <a:t>They are hands on learners who prefer to learn by doing and by practising</a:t>
            </a:r>
          </a:p>
          <a:p>
            <a:r>
              <a:rPr lang="en-AU" dirty="0"/>
              <a:t>They are characterised by socially contextualised learning where they like to learn in groups with other learners</a:t>
            </a:r>
          </a:p>
          <a:p>
            <a:r>
              <a:rPr lang="en-AU" dirty="0"/>
              <a:t>They are not self-directed learners, but like to have instructor guidance and a clear understanding of what is required of them</a:t>
            </a:r>
          </a:p>
        </p:txBody>
      </p:sp>
    </p:spTree>
    <p:extLst>
      <p:ext uri="{BB962C8B-B14F-4D97-AF65-F5344CB8AC3E}">
        <p14:creationId xmlns:p14="http://schemas.microsoft.com/office/powerpoint/2010/main" val="3547136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Learning styles in the VET sector in Australia</a:t>
            </a:r>
          </a:p>
        </p:txBody>
      </p:sp>
      <p:sp>
        <p:nvSpPr>
          <p:cNvPr id="3" name="Content Placeholder 2"/>
          <p:cNvSpPr>
            <a:spLocks noGrp="1"/>
          </p:cNvSpPr>
          <p:nvPr>
            <p:ph idx="1"/>
          </p:nvPr>
        </p:nvSpPr>
        <p:spPr/>
        <p:txBody>
          <a:bodyPr/>
          <a:lstStyle/>
          <a:p>
            <a:r>
              <a:rPr lang="en-AU" dirty="0"/>
              <a:t>This is important as it shows us what the typical VET student in Australia is like, but does not take into account the many differences between people</a:t>
            </a:r>
          </a:p>
          <a:p>
            <a:r>
              <a:rPr lang="en-AU" dirty="0"/>
              <a:t>The research that is being proposed will take into account the differences in how people learn and not to put them all into the same category</a:t>
            </a:r>
          </a:p>
        </p:txBody>
      </p:sp>
    </p:spTree>
    <p:extLst>
      <p:ext uri="{BB962C8B-B14F-4D97-AF65-F5344CB8AC3E}">
        <p14:creationId xmlns:p14="http://schemas.microsoft.com/office/powerpoint/2010/main" val="3920652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Learning styles in the VET sector in Australia</a:t>
            </a:r>
          </a:p>
        </p:txBody>
      </p:sp>
      <p:sp>
        <p:nvSpPr>
          <p:cNvPr id="3" name="Content Placeholder 2"/>
          <p:cNvSpPr>
            <a:spLocks noGrp="1"/>
          </p:cNvSpPr>
          <p:nvPr>
            <p:ph idx="1"/>
          </p:nvPr>
        </p:nvSpPr>
        <p:spPr/>
        <p:txBody>
          <a:bodyPr>
            <a:normAutofit/>
          </a:bodyPr>
          <a:lstStyle/>
          <a:p>
            <a:r>
              <a:rPr lang="en-AU" dirty="0"/>
              <a:t>Smith and Dalton (2005) also undertook research in which they tried to identify the extent to which the VET sector took into account the different learning styles of students</a:t>
            </a:r>
          </a:p>
          <a:p>
            <a:r>
              <a:rPr lang="en-AU" dirty="0"/>
              <a:t>They found that teachers in the VET sector were aware that students have different learning styles, but they tended to rely on personal experience to identify the students learning style, rather than having a test to determine what learning styles a student may have</a:t>
            </a:r>
          </a:p>
          <a:p>
            <a:r>
              <a:rPr lang="en-AU" dirty="0"/>
              <a:t>It was also found that students have a very limited knowledge of their own learning styles and what this meant for them</a:t>
            </a:r>
          </a:p>
        </p:txBody>
      </p:sp>
    </p:spTree>
    <p:extLst>
      <p:ext uri="{BB962C8B-B14F-4D97-AF65-F5344CB8AC3E}">
        <p14:creationId xmlns:p14="http://schemas.microsoft.com/office/powerpoint/2010/main" val="259842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a:t>
            </a:r>
          </a:p>
        </p:txBody>
      </p:sp>
      <p:sp>
        <p:nvSpPr>
          <p:cNvPr id="3" name="Content Placeholder 2"/>
          <p:cNvSpPr>
            <a:spLocks noGrp="1"/>
          </p:cNvSpPr>
          <p:nvPr>
            <p:ph idx="1"/>
          </p:nvPr>
        </p:nvSpPr>
        <p:spPr/>
        <p:txBody>
          <a:bodyPr>
            <a:normAutofit/>
          </a:bodyPr>
          <a:lstStyle/>
          <a:p>
            <a:r>
              <a:rPr lang="en-AU" dirty="0"/>
              <a:t>There are three different study modes that Vocational Education and Training (VET) students can study in Australia</a:t>
            </a:r>
          </a:p>
          <a:p>
            <a:r>
              <a:rPr lang="en-AU" dirty="0"/>
              <a:t>Classroom based</a:t>
            </a:r>
          </a:p>
          <a:p>
            <a:r>
              <a:rPr lang="en-AU" dirty="0"/>
              <a:t>Work based</a:t>
            </a:r>
          </a:p>
          <a:p>
            <a:r>
              <a:rPr lang="en-AU" dirty="0"/>
              <a:t>Online</a:t>
            </a:r>
          </a:p>
          <a:p>
            <a:r>
              <a:rPr lang="en-AU" dirty="0"/>
              <a:t>While these may overlap, they tend to be distinctly separate</a:t>
            </a:r>
          </a:p>
          <a:p>
            <a:r>
              <a:rPr lang="en-AU" dirty="0"/>
              <a:t>Each learning mode has its own advantages and disadvantages</a:t>
            </a:r>
          </a:p>
          <a:p>
            <a:pPr marL="0" indent="0">
              <a:buNone/>
            </a:pPr>
            <a:endParaRPr lang="en-AU" dirty="0"/>
          </a:p>
        </p:txBody>
      </p:sp>
    </p:spTree>
    <p:extLst>
      <p:ext uri="{BB962C8B-B14F-4D97-AF65-F5344CB8AC3E}">
        <p14:creationId xmlns:p14="http://schemas.microsoft.com/office/powerpoint/2010/main" val="1165580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into learning style tests</a:t>
            </a:r>
          </a:p>
        </p:txBody>
      </p:sp>
      <p:sp>
        <p:nvSpPr>
          <p:cNvPr id="3" name="Content Placeholder 2"/>
          <p:cNvSpPr>
            <a:spLocks noGrp="1"/>
          </p:cNvSpPr>
          <p:nvPr>
            <p:ph idx="1"/>
          </p:nvPr>
        </p:nvSpPr>
        <p:spPr/>
        <p:txBody>
          <a:bodyPr>
            <a:normAutofit/>
          </a:bodyPr>
          <a:lstStyle/>
          <a:p>
            <a:r>
              <a:rPr lang="en-AU" dirty="0" err="1"/>
              <a:t>Coffield</a:t>
            </a:r>
            <a:r>
              <a:rPr lang="en-AU" dirty="0"/>
              <a:t> et al (2004) will be used as a guide to determine the which learning styles will be analysed</a:t>
            </a:r>
          </a:p>
          <a:p>
            <a:r>
              <a:rPr lang="en-AU" dirty="0"/>
              <a:t>A decision will then be made on which learning style test to use for the purpose of this research</a:t>
            </a:r>
          </a:p>
          <a:p>
            <a:r>
              <a:rPr lang="en-AU" dirty="0"/>
              <a:t>The work by </a:t>
            </a:r>
            <a:r>
              <a:rPr lang="en-AU" dirty="0" err="1"/>
              <a:t>Coffield</a:t>
            </a:r>
            <a:r>
              <a:rPr lang="en-AU" dirty="0"/>
              <a:t> et al (2004) will be used because it is the most comprehensive work undertaken on learning style tests</a:t>
            </a:r>
          </a:p>
          <a:p>
            <a:r>
              <a:rPr lang="en-AU" dirty="0"/>
              <a:t>They reviewed seventy-one learning style tests and critically analysed thirteen major models</a:t>
            </a:r>
          </a:p>
        </p:txBody>
      </p:sp>
    </p:spTree>
    <p:extLst>
      <p:ext uri="{BB962C8B-B14F-4D97-AF65-F5344CB8AC3E}">
        <p14:creationId xmlns:p14="http://schemas.microsoft.com/office/powerpoint/2010/main" val="2189332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Conclusion of the Review of Literature</a:t>
            </a:r>
          </a:p>
        </p:txBody>
      </p:sp>
      <p:sp>
        <p:nvSpPr>
          <p:cNvPr id="3" name="Content Placeholder 2"/>
          <p:cNvSpPr>
            <a:spLocks noGrp="1"/>
          </p:cNvSpPr>
          <p:nvPr>
            <p:ph idx="1"/>
          </p:nvPr>
        </p:nvSpPr>
        <p:spPr/>
        <p:txBody>
          <a:bodyPr>
            <a:normAutofit/>
          </a:bodyPr>
          <a:lstStyle/>
          <a:p>
            <a:r>
              <a:rPr lang="en-AU" dirty="0"/>
              <a:t>In conclusion the above can be summarised as follows:</a:t>
            </a:r>
          </a:p>
          <a:p>
            <a:r>
              <a:rPr lang="en-AU" dirty="0"/>
              <a:t>Learning styles are important</a:t>
            </a:r>
          </a:p>
          <a:p>
            <a:r>
              <a:rPr lang="en-AU" dirty="0"/>
              <a:t>There are a number of different theories concerning learning styles and the area surrounding learning styles is confusing in both the models and terms used</a:t>
            </a:r>
          </a:p>
          <a:p>
            <a:r>
              <a:rPr lang="en-AU" dirty="0"/>
              <a:t>There has been very little work undertaken on individual students learning styles in the VET sector in Australia</a:t>
            </a:r>
          </a:p>
          <a:p>
            <a:pPr marL="0" indent="0">
              <a:buNone/>
            </a:pPr>
            <a:endParaRPr lang="en-AU" dirty="0"/>
          </a:p>
        </p:txBody>
      </p:sp>
    </p:spTree>
    <p:extLst>
      <p:ext uri="{BB962C8B-B14F-4D97-AF65-F5344CB8AC3E}">
        <p14:creationId xmlns:p14="http://schemas.microsoft.com/office/powerpoint/2010/main" val="2712530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Conclusion of the Review of Literature</a:t>
            </a:r>
          </a:p>
        </p:txBody>
      </p:sp>
      <p:sp>
        <p:nvSpPr>
          <p:cNvPr id="3" name="Content Placeholder 2"/>
          <p:cNvSpPr>
            <a:spLocks noGrp="1"/>
          </p:cNvSpPr>
          <p:nvPr>
            <p:ph idx="1"/>
          </p:nvPr>
        </p:nvSpPr>
        <p:spPr/>
        <p:txBody>
          <a:bodyPr>
            <a:normAutofit lnSpcReduction="10000"/>
          </a:bodyPr>
          <a:lstStyle/>
          <a:p>
            <a:r>
              <a:rPr lang="en-AU" dirty="0"/>
              <a:t>For the purposes of this research the definitions of learning styles that will be used are taken from Smith and Dalton (2005)</a:t>
            </a:r>
          </a:p>
          <a:p>
            <a:r>
              <a:rPr lang="en-AU" dirty="0"/>
              <a:t>Their definitions of learning styles are based on the model developed by Curry (1983) known as the Onion Model</a:t>
            </a:r>
          </a:p>
          <a:p>
            <a:r>
              <a:rPr lang="en-AU" dirty="0"/>
              <a:t>These definitions have been chosen for two reasons:</a:t>
            </a:r>
          </a:p>
          <a:p>
            <a:pPr marL="514350" indent="-514350">
              <a:buFont typeface="+mj-lt"/>
              <a:buAutoNum type="arabicPeriod"/>
            </a:pPr>
            <a:r>
              <a:rPr lang="en-AU" dirty="0"/>
              <a:t>Curry (1983) was the first person to try to consolidate the different definitions of learning styles. Many researchers now use this definition</a:t>
            </a:r>
          </a:p>
          <a:p>
            <a:pPr marL="514350" indent="-514350">
              <a:buFont typeface="+mj-lt"/>
              <a:buAutoNum type="arabicPeriod"/>
            </a:pPr>
            <a:r>
              <a:rPr lang="en-AU" dirty="0"/>
              <a:t>Smith and Dalton (2005) have been the principle researchers in learning styles in VET in Australia and they have chosen Curry’s Onion Model (1983) as the standard definition of learning styles</a:t>
            </a:r>
          </a:p>
          <a:p>
            <a:pPr marL="514350" indent="-514350">
              <a:buFont typeface="+mj-lt"/>
              <a:buAutoNum type="arabicPeriod"/>
            </a:pPr>
            <a:r>
              <a:rPr lang="en-AU" dirty="0"/>
              <a:t>Since this project is based on the learning styles of VET students in Australia it is appropriate to use the same definitions as previous literature</a:t>
            </a:r>
          </a:p>
        </p:txBody>
      </p:sp>
    </p:spTree>
    <p:extLst>
      <p:ext uri="{BB962C8B-B14F-4D97-AF65-F5344CB8AC3E}">
        <p14:creationId xmlns:p14="http://schemas.microsoft.com/office/powerpoint/2010/main" val="1033129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Methodology and Design</a:t>
            </a:r>
          </a:p>
        </p:txBody>
      </p:sp>
      <p:sp>
        <p:nvSpPr>
          <p:cNvPr id="3" name="Content Placeholder 2"/>
          <p:cNvSpPr>
            <a:spLocks noGrp="1"/>
          </p:cNvSpPr>
          <p:nvPr>
            <p:ph idx="1"/>
          </p:nvPr>
        </p:nvSpPr>
        <p:spPr/>
        <p:txBody>
          <a:bodyPr/>
          <a:lstStyle/>
          <a:p>
            <a:r>
              <a:rPr lang="en-AU" dirty="0"/>
              <a:t>The gap in the literature formed two research questions</a:t>
            </a:r>
          </a:p>
          <a:p>
            <a:pPr marL="514350" indent="-514350">
              <a:buFont typeface="+mj-lt"/>
              <a:buAutoNum type="arabicPeriod"/>
            </a:pPr>
            <a:r>
              <a:rPr lang="en-AU" dirty="0"/>
              <a:t>How can we use learning styles to help people decide the best way for them to study?</a:t>
            </a:r>
          </a:p>
          <a:p>
            <a:pPr marL="514350" indent="-514350">
              <a:buFont typeface="+mj-lt"/>
              <a:buAutoNum type="arabicPeriod"/>
            </a:pPr>
            <a:r>
              <a:rPr lang="en-AU" dirty="0"/>
              <a:t>How can we use this information to help students to be more successful in their studies?</a:t>
            </a:r>
          </a:p>
        </p:txBody>
      </p:sp>
    </p:spTree>
    <p:extLst>
      <p:ext uri="{BB962C8B-B14F-4D97-AF65-F5344CB8AC3E}">
        <p14:creationId xmlns:p14="http://schemas.microsoft.com/office/powerpoint/2010/main" val="2944624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Methodology and Design</a:t>
            </a:r>
          </a:p>
        </p:txBody>
      </p:sp>
      <p:sp>
        <p:nvSpPr>
          <p:cNvPr id="3" name="Content Placeholder 2"/>
          <p:cNvSpPr>
            <a:spLocks noGrp="1"/>
          </p:cNvSpPr>
          <p:nvPr>
            <p:ph idx="1"/>
          </p:nvPr>
        </p:nvSpPr>
        <p:spPr/>
        <p:txBody>
          <a:bodyPr>
            <a:normAutofit/>
          </a:bodyPr>
          <a:lstStyle/>
          <a:p>
            <a:r>
              <a:rPr lang="en-AU" dirty="0"/>
              <a:t>These questions will be answered using a case study</a:t>
            </a:r>
          </a:p>
          <a:p>
            <a:r>
              <a:rPr lang="en-AU" dirty="0"/>
              <a:t>The type of case study chosen is a multi-case (embedded) design as proposed by Yin (2003)</a:t>
            </a:r>
          </a:p>
          <a:p>
            <a:r>
              <a:rPr lang="en-AU" dirty="0"/>
              <a:t>Yin (2003) states that there are five components to a case study:</a:t>
            </a:r>
          </a:p>
          <a:p>
            <a:r>
              <a:rPr lang="en-AU" dirty="0"/>
              <a:t>The research questions</a:t>
            </a:r>
          </a:p>
          <a:p>
            <a:r>
              <a:rPr lang="en-AU" dirty="0"/>
              <a:t>Its propositions</a:t>
            </a:r>
          </a:p>
          <a:p>
            <a:r>
              <a:rPr lang="en-AU" dirty="0"/>
              <a:t>Its unit(s) of analysis</a:t>
            </a:r>
          </a:p>
          <a:p>
            <a:r>
              <a:rPr lang="en-AU" dirty="0"/>
              <a:t>A determination of how the data are linked to the propositions</a:t>
            </a:r>
          </a:p>
          <a:p>
            <a:r>
              <a:rPr lang="en-AU" dirty="0"/>
              <a:t>Criteria to interpret the findings</a:t>
            </a:r>
          </a:p>
        </p:txBody>
      </p:sp>
    </p:spTree>
    <p:extLst>
      <p:ext uri="{BB962C8B-B14F-4D97-AF65-F5344CB8AC3E}">
        <p14:creationId xmlns:p14="http://schemas.microsoft.com/office/powerpoint/2010/main" val="2313794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Methodology and Design</a:t>
            </a:r>
          </a:p>
        </p:txBody>
      </p:sp>
      <p:sp>
        <p:nvSpPr>
          <p:cNvPr id="3" name="Content Placeholder 2"/>
          <p:cNvSpPr>
            <a:spLocks noGrp="1"/>
          </p:cNvSpPr>
          <p:nvPr>
            <p:ph idx="1"/>
          </p:nvPr>
        </p:nvSpPr>
        <p:spPr/>
        <p:txBody>
          <a:bodyPr/>
          <a:lstStyle/>
          <a:p>
            <a:r>
              <a:rPr lang="en-AU" dirty="0"/>
              <a:t>Following Yin (2003) the proposition is that if a person understands their own learning style then they will be able to choose the best way for them to study;</a:t>
            </a:r>
          </a:p>
          <a:p>
            <a:r>
              <a:rPr lang="en-AU" dirty="0"/>
              <a:t>Either online</a:t>
            </a:r>
          </a:p>
          <a:p>
            <a:r>
              <a:rPr lang="en-AU" dirty="0"/>
              <a:t> In the workplace or</a:t>
            </a:r>
          </a:p>
          <a:p>
            <a:r>
              <a:rPr lang="en-AU" dirty="0"/>
              <a:t>In a classroom setting</a:t>
            </a:r>
          </a:p>
        </p:txBody>
      </p:sp>
    </p:spTree>
    <p:extLst>
      <p:ext uri="{BB962C8B-B14F-4D97-AF65-F5344CB8AC3E}">
        <p14:creationId xmlns:p14="http://schemas.microsoft.com/office/powerpoint/2010/main" val="1646739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Methodology and Design</a:t>
            </a:r>
          </a:p>
        </p:txBody>
      </p:sp>
      <p:sp>
        <p:nvSpPr>
          <p:cNvPr id="3" name="Content Placeholder 2"/>
          <p:cNvSpPr>
            <a:spLocks noGrp="1"/>
          </p:cNvSpPr>
          <p:nvPr>
            <p:ph idx="1"/>
          </p:nvPr>
        </p:nvSpPr>
        <p:spPr/>
        <p:txBody>
          <a:bodyPr/>
          <a:lstStyle/>
          <a:p>
            <a:r>
              <a:rPr lang="en-AU" dirty="0"/>
              <a:t>The unit of analysis will be the students</a:t>
            </a:r>
          </a:p>
          <a:p>
            <a:r>
              <a:rPr lang="en-AU" dirty="0"/>
              <a:t>As there are twelve participants in the research this will be a multi-case study</a:t>
            </a:r>
          </a:p>
          <a:p>
            <a:r>
              <a:rPr lang="en-AU" dirty="0"/>
              <a:t>It is also an embedded research because the research is exploring three different ways that a student can study</a:t>
            </a:r>
          </a:p>
          <a:p>
            <a:r>
              <a:rPr lang="en-AU" dirty="0"/>
              <a:t>The following diagram adapted from Yin (2003) shows how this will work</a:t>
            </a:r>
          </a:p>
          <a:p>
            <a:endParaRPr lang="en-AU" dirty="0"/>
          </a:p>
          <a:p>
            <a:endParaRPr lang="en-AU" dirty="0"/>
          </a:p>
        </p:txBody>
      </p:sp>
    </p:spTree>
    <p:extLst>
      <p:ext uri="{BB962C8B-B14F-4D97-AF65-F5344CB8AC3E}">
        <p14:creationId xmlns:p14="http://schemas.microsoft.com/office/powerpoint/2010/main" val="2668252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Methodology and Design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9004017"/>
              </p:ext>
            </p:extLst>
          </p:nvPr>
        </p:nvGraphicFramePr>
        <p:xfrm>
          <a:off x="685800" y="2141538"/>
          <a:ext cx="10131425" cy="364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1134145" y="2589760"/>
            <a:ext cx="711823" cy="6814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2498765" y="2601532"/>
            <a:ext cx="708611" cy="6697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flipV="1">
            <a:off x="1107583" y="3548130"/>
            <a:ext cx="731946" cy="624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2498765" y="3548130"/>
            <a:ext cx="708611" cy="624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4984123" y="2704564"/>
            <a:ext cx="583304" cy="566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6349285" y="2704564"/>
            <a:ext cx="631064" cy="566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4984123" y="3593206"/>
            <a:ext cx="583304" cy="579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6349285" y="3593206"/>
            <a:ext cx="631064" cy="579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p:nvSpPr>
        <p:spPr>
          <a:xfrm>
            <a:off x="8476712" y="2704564"/>
            <a:ext cx="705925" cy="6568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p:nvSpPr>
        <p:spPr>
          <a:xfrm>
            <a:off x="9813431" y="2704564"/>
            <a:ext cx="758511" cy="6568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p:cNvSpPr/>
          <p:nvPr/>
        </p:nvSpPr>
        <p:spPr>
          <a:xfrm>
            <a:off x="8476712" y="3593206"/>
            <a:ext cx="705925" cy="579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p:cNvSpPr/>
          <p:nvPr/>
        </p:nvSpPr>
        <p:spPr>
          <a:xfrm>
            <a:off x="9841873" y="3593206"/>
            <a:ext cx="730070" cy="6053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524989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Methodology and Design</a:t>
            </a:r>
          </a:p>
        </p:txBody>
      </p:sp>
      <p:sp>
        <p:nvSpPr>
          <p:cNvPr id="3" name="Content Placeholder 2"/>
          <p:cNvSpPr>
            <a:spLocks noGrp="1"/>
          </p:cNvSpPr>
          <p:nvPr>
            <p:ph idx="1"/>
          </p:nvPr>
        </p:nvSpPr>
        <p:spPr/>
        <p:txBody>
          <a:bodyPr>
            <a:normAutofit/>
          </a:bodyPr>
          <a:lstStyle/>
          <a:p>
            <a:r>
              <a:rPr lang="en-AU" dirty="0"/>
              <a:t>Four students in each study mode will be the unit of analysis therefore the research can look at each individual student, but also compare them across study modes</a:t>
            </a:r>
          </a:p>
          <a:p>
            <a:r>
              <a:rPr lang="en-AU" dirty="0"/>
              <a:t>Yin (2003) states that multi-case study designs may be preferred over single-case study designs because conclusions that independently arise from more than one case will be more powerful than conclusions rising from only a single case</a:t>
            </a:r>
          </a:p>
          <a:p>
            <a:r>
              <a:rPr lang="en-AU" dirty="0"/>
              <a:t>This allows for more rigour</a:t>
            </a:r>
          </a:p>
        </p:txBody>
      </p:sp>
    </p:spTree>
    <p:extLst>
      <p:ext uri="{BB962C8B-B14F-4D97-AF65-F5344CB8AC3E}">
        <p14:creationId xmlns:p14="http://schemas.microsoft.com/office/powerpoint/2010/main" val="648206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Participants and data gathering</a:t>
            </a:r>
          </a:p>
        </p:txBody>
      </p:sp>
      <p:sp>
        <p:nvSpPr>
          <p:cNvPr id="3" name="Content Placeholder 2"/>
          <p:cNvSpPr>
            <a:spLocks noGrp="1"/>
          </p:cNvSpPr>
          <p:nvPr>
            <p:ph idx="1"/>
          </p:nvPr>
        </p:nvSpPr>
        <p:spPr/>
        <p:txBody>
          <a:bodyPr>
            <a:normAutofit/>
          </a:bodyPr>
          <a:lstStyle/>
          <a:p>
            <a:r>
              <a:rPr lang="en-AU" dirty="0"/>
              <a:t>It is proposed there will be twelve participants in the case study</a:t>
            </a:r>
          </a:p>
          <a:p>
            <a:r>
              <a:rPr lang="en-AU" dirty="0"/>
              <a:t>Four participants, each studying in one of the three modes of study;</a:t>
            </a:r>
          </a:p>
          <a:p>
            <a:r>
              <a:rPr lang="en-AU" dirty="0"/>
              <a:t>In a classroom</a:t>
            </a:r>
          </a:p>
          <a:p>
            <a:r>
              <a:rPr lang="en-AU" dirty="0"/>
              <a:t>In the workplace</a:t>
            </a:r>
          </a:p>
          <a:p>
            <a:r>
              <a:rPr lang="en-AU" dirty="0"/>
              <a:t>Online</a:t>
            </a:r>
          </a:p>
          <a:p>
            <a:r>
              <a:rPr lang="en-AU" dirty="0"/>
              <a:t>The students that will be used in this research will be studying from a Certificate III to a Diploma level</a:t>
            </a:r>
          </a:p>
          <a:p>
            <a:r>
              <a:rPr lang="en-AU" dirty="0"/>
              <a:t>These certificate levels have been chosen as 55% of students are enrolled in these levels in VET studies (NCVER, 2007)</a:t>
            </a:r>
          </a:p>
        </p:txBody>
      </p:sp>
    </p:spTree>
    <p:extLst>
      <p:ext uri="{BB962C8B-B14F-4D97-AF65-F5344CB8AC3E}">
        <p14:creationId xmlns:p14="http://schemas.microsoft.com/office/powerpoint/2010/main" val="101965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a:t>
            </a:r>
          </a:p>
        </p:txBody>
      </p:sp>
      <p:sp>
        <p:nvSpPr>
          <p:cNvPr id="3" name="Content Placeholder 2"/>
          <p:cNvSpPr>
            <a:spLocks noGrp="1"/>
          </p:cNvSpPr>
          <p:nvPr>
            <p:ph idx="1"/>
          </p:nvPr>
        </p:nvSpPr>
        <p:spPr/>
        <p:txBody>
          <a:bodyPr>
            <a:normAutofit/>
          </a:bodyPr>
          <a:lstStyle/>
          <a:p>
            <a:r>
              <a:rPr lang="en-AU" dirty="0"/>
              <a:t>The aim of this study is to determine if the different modes of study are best suited to different learning styles</a:t>
            </a:r>
          </a:p>
          <a:p>
            <a:r>
              <a:rPr lang="en-AU" dirty="0"/>
              <a:t>If this is the case it is envisaged that changes can be made to courses and how we teach them</a:t>
            </a:r>
          </a:p>
          <a:p>
            <a:r>
              <a:rPr lang="en-AU" dirty="0"/>
              <a:t>The research aims to develop knowledge that can be used to help students to understand their own unique learning style in the context of VET.</a:t>
            </a:r>
          </a:p>
          <a:p>
            <a:r>
              <a:rPr lang="en-AU" dirty="0"/>
              <a:t>This knowledge could be used by the students to help them to decide the best way for them to study</a:t>
            </a:r>
          </a:p>
        </p:txBody>
      </p:sp>
    </p:spTree>
    <p:extLst>
      <p:ext uri="{BB962C8B-B14F-4D97-AF65-F5344CB8AC3E}">
        <p14:creationId xmlns:p14="http://schemas.microsoft.com/office/powerpoint/2010/main" val="495840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Participants and data gathering</a:t>
            </a:r>
          </a:p>
        </p:txBody>
      </p:sp>
      <p:sp>
        <p:nvSpPr>
          <p:cNvPr id="3" name="Content Placeholder 2"/>
          <p:cNvSpPr>
            <a:spLocks noGrp="1"/>
          </p:cNvSpPr>
          <p:nvPr>
            <p:ph idx="1"/>
          </p:nvPr>
        </p:nvSpPr>
        <p:spPr/>
        <p:txBody>
          <a:bodyPr>
            <a:normAutofit/>
          </a:bodyPr>
          <a:lstStyle/>
          <a:p>
            <a:r>
              <a:rPr lang="en-AU" dirty="0"/>
              <a:t>A number of authors who have written books and papers on how to conduct case studies mention the importance of having more than one data collection method</a:t>
            </a:r>
          </a:p>
          <a:p>
            <a:r>
              <a:rPr lang="en-AU" dirty="0"/>
              <a:t>This project will have four collection data methods:</a:t>
            </a:r>
          </a:p>
          <a:p>
            <a:r>
              <a:rPr lang="en-AU" dirty="0"/>
              <a:t>The learning style test</a:t>
            </a:r>
          </a:p>
          <a:p>
            <a:r>
              <a:rPr lang="en-AU" dirty="0"/>
              <a:t>Interviews with students, teachers and supervisors</a:t>
            </a:r>
          </a:p>
          <a:p>
            <a:r>
              <a:rPr lang="en-AU" dirty="0"/>
              <a:t>Student diaries</a:t>
            </a:r>
          </a:p>
          <a:p>
            <a:r>
              <a:rPr lang="en-AU" dirty="0"/>
              <a:t>Examination of students work</a:t>
            </a:r>
          </a:p>
        </p:txBody>
      </p:sp>
    </p:spTree>
    <p:extLst>
      <p:ext uri="{BB962C8B-B14F-4D97-AF65-F5344CB8AC3E}">
        <p14:creationId xmlns:p14="http://schemas.microsoft.com/office/powerpoint/2010/main" val="22296558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Participants and data gathering</a:t>
            </a:r>
          </a:p>
        </p:txBody>
      </p:sp>
      <p:sp>
        <p:nvSpPr>
          <p:cNvPr id="3" name="Content Placeholder 2"/>
          <p:cNvSpPr>
            <a:spLocks noGrp="1"/>
          </p:cNvSpPr>
          <p:nvPr>
            <p:ph idx="1"/>
          </p:nvPr>
        </p:nvSpPr>
        <p:spPr/>
        <p:txBody>
          <a:bodyPr>
            <a:normAutofit/>
          </a:bodyPr>
          <a:lstStyle/>
          <a:p>
            <a:r>
              <a:rPr lang="en-AU" dirty="0"/>
              <a:t>Validity and reliability of the research is important</a:t>
            </a:r>
          </a:p>
          <a:p>
            <a:r>
              <a:rPr lang="en-AU" dirty="0"/>
              <a:t>The four tests that need to be applied to ensure high quality results are as follows:</a:t>
            </a:r>
          </a:p>
          <a:p>
            <a:r>
              <a:rPr lang="en-AU" dirty="0"/>
              <a:t>Construct validity</a:t>
            </a:r>
          </a:p>
          <a:p>
            <a:r>
              <a:rPr lang="en-AU" dirty="0"/>
              <a:t>Internal validity</a:t>
            </a:r>
          </a:p>
          <a:p>
            <a:r>
              <a:rPr lang="en-AU" dirty="0"/>
              <a:t>External validity</a:t>
            </a:r>
          </a:p>
          <a:p>
            <a:r>
              <a:rPr lang="en-AU" dirty="0"/>
              <a:t>Reliability</a:t>
            </a:r>
          </a:p>
        </p:txBody>
      </p:sp>
    </p:spTree>
    <p:extLst>
      <p:ext uri="{BB962C8B-B14F-4D97-AF65-F5344CB8AC3E}">
        <p14:creationId xmlns:p14="http://schemas.microsoft.com/office/powerpoint/2010/main" val="22955287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Participants and data gathering</a:t>
            </a:r>
            <a:br>
              <a:rPr lang="en-AU" dirty="0"/>
            </a:br>
            <a:r>
              <a:rPr lang="en-AU" sz="3600" dirty="0"/>
              <a:t>Construct Validity</a:t>
            </a:r>
          </a:p>
        </p:txBody>
      </p:sp>
      <p:sp>
        <p:nvSpPr>
          <p:cNvPr id="3" name="Content Placeholder 2"/>
          <p:cNvSpPr>
            <a:spLocks noGrp="1"/>
          </p:cNvSpPr>
          <p:nvPr>
            <p:ph idx="1"/>
          </p:nvPr>
        </p:nvSpPr>
        <p:spPr/>
        <p:txBody>
          <a:bodyPr/>
          <a:lstStyle/>
          <a:p>
            <a:r>
              <a:rPr lang="en-AU" dirty="0"/>
              <a:t>In a case study it is important to use multiple sources of evidence and to establish a chain of evidence</a:t>
            </a:r>
          </a:p>
          <a:p>
            <a:r>
              <a:rPr lang="en-AU" dirty="0"/>
              <a:t>It is important that any researcher that comes afterwards is able to trace where the evidence came from</a:t>
            </a:r>
          </a:p>
          <a:p>
            <a:r>
              <a:rPr lang="en-AU" dirty="0"/>
              <a:t>This can be done by properly documenting everything as it is collected</a:t>
            </a:r>
          </a:p>
          <a:p>
            <a:pPr marL="0" indent="0">
              <a:buNone/>
            </a:pPr>
            <a:endParaRPr lang="en-AU" dirty="0"/>
          </a:p>
        </p:txBody>
      </p:sp>
    </p:spTree>
    <p:extLst>
      <p:ext uri="{BB962C8B-B14F-4D97-AF65-F5344CB8AC3E}">
        <p14:creationId xmlns:p14="http://schemas.microsoft.com/office/powerpoint/2010/main" val="2770743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Participants and data gathering</a:t>
            </a:r>
            <a:br>
              <a:rPr lang="en-AU" dirty="0"/>
            </a:br>
            <a:r>
              <a:rPr lang="en-AU" sz="3600" dirty="0"/>
              <a:t>Internal Validity</a:t>
            </a:r>
          </a:p>
        </p:txBody>
      </p:sp>
      <p:sp>
        <p:nvSpPr>
          <p:cNvPr id="3" name="Content Placeholder 2"/>
          <p:cNvSpPr>
            <a:spLocks noGrp="1"/>
          </p:cNvSpPr>
          <p:nvPr>
            <p:ph idx="1"/>
          </p:nvPr>
        </p:nvSpPr>
        <p:spPr/>
        <p:txBody>
          <a:bodyPr>
            <a:normAutofit/>
          </a:bodyPr>
          <a:lstStyle/>
          <a:p>
            <a:r>
              <a:rPr lang="en-AU" dirty="0"/>
              <a:t>Internal validity concerns how well the findings match reality</a:t>
            </a:r>
          </a:p>
          <a:p>
            <a:r>
              <a:rPr lang="en-AU" dirty="0"/>
              <a:t>Yin (2003) states that there is a problem with internal validity every time something is inferred</a:t>
            </a:r>
          </a:p>
          <a:p>
            <a:r>
              <a:rPr lang="en-AU" dirty="0"/>
              <a:t>Something needs to be inferred every time it is not directly observed</a:t>
            </a:r>
          </a:p>
          <a:p>
            <a:r>
              <a:rPr lang="en-AU" dirty="0"/>
              <a:t>If the inference is wrong then the results will be wrong</a:t>
            </a:r>
          </a:p>
          <a:p>
            <a:r>
              <a:rPr lang="en-AU" dirty="0"/>
              <a:t>Overcoming the problem of internal validity can be difficult in case studies.  To help overcome the problem of internal validity in this research there will be interviews with students, teachers and supervisors and also the students documenting their own thoughts and feelings concerning their studies</a:t>
            </a:r>
          </a:p>
        </p:txBody>
      </p:sp>
    </p:spTree>
    <p:extLst>
      <p:ext uri="{BB962C8B-B14F-4D97-AF65-F5344CB8AC3E}">
        <p14:creationId xmlns:p14="http://schemas.microsoft.com/office/powerpoint/2010/main" val="3998569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Participants and data gathering</a:t>
            </a:r>
            <a:br>
              <a:rPr lang="en-AU" dirty="0"/>
            </a:br>
            <a:r>
              <a:rPr lang="en-AU" sz="3600" dirty="0"/>
              <a:t>External Validity</a:t>
            </a:r>
            <a:endParaRPr lang="en-AU" dirty="0"/>
          </a:p>
        </p:txBody>
      </p:sp>
      <p:sp>
        <p:nvSpPr>
          <p:cNvPr id="3" name="Content Placeholder 2"/>
          <p:cNvSpPr>
            <a:spLocks noGrp="1"/>
          </p:cNvSpPr>
          <p:nvPr>
            <p:ph idx="1"/>
          </p:nvPr>
        </p:nvSpPr>
        <p:spPr/>
        <p:txBody>
          <a:bodyPr>
            <a:normAutofit/>
          </a:bodyPr>
          <a:lstStyle/>
          <a:p>
            <a:r>
              <a:rPr lang="en-AU" dirty="0"/>
              <a:t>External validity is concerned with knowing that the case study findings are generalizable beyond the research</a:t>
            </a:r>
          </a:p>
          <a:p>
            <a:r>
              <a:rPr lang="en-AU" dirty="0"/>
              <a:t>There are many critics to the case study method due to the small numbers involved, however Yin (2003) states that this is unwarranted</a:t>
            </a:r>
          </a:p>
          <a:p>
            <a:r>
              <a:rPr lang="en-AU" dirty="0"/>
              <a:t>Yin (2003) explains that what a case study research is doing is relying on analytical generalization</a:t>
            </a:r>
          </a:p>
          <a:p>
            <a:r>
              <a:rPr lang="en-AU" dirty="0"/>
              <a:t>In analytical generalization the researcher is attempting to generalize a particular set of results to a broader theory</a:t>
            </a:r>
          </a:p>
          <a:p>
            <a:r>
              <a:rPr lang="en-AU" dirty="0"/>
              <a:t>Once this is done then the theory can be tested again and if the results are replicated over and over again then it can be applicable to the broader population</a:t>
            </a:r>
          </a:p>
        </p:txBody>
      </p:sp>
    </p:spTree>
    <p:extLst>
      <p:ext uri="{BB962C8B-B14F-4D97-AF65-F5344CB8AC3E}">
        <p14:creationId xmlns:p14="http://schemas.microsoft.com/office/powerpoint/2010/main" val="35806476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Analytical-Interpretive Framework</a:t>
            </a:r>
          </a:p>
        </p:txBody>
      </p:sp>
      <p:sp>
        <p:nvSpPr>
          <p:cNvPr id="3" name="Content Placeholder 2"/>
          <p:cNvSpPr>
            <a:spLocks noGrp="1"/>
          </p:cNvSpPr>
          <p:nvPr>
            <p:ph idx="1"/>
          </p:nvPr>
        </p:nvSpPr>
        <p:spPr/>
        <p:txBody>
          <a:bodyPr/>
          <a:lstStyle/>
          <a:p>
            <a:r>
              <a:rPr lang="en-AU" dirty="0"/>
              <a:t>The following section concerns the data analysis of the project</a:t>
            </a:r>
          </a:p>
          <a:p>
            <a:r>
              <a:rPr lang="en-AU" dirty="0"/>
              <a:t>There are three general strategies and five specific analytical techniques that can be used for the data analysis of a case study (Yin, 2003)</a:t>
            </a:r>
          </a:p>
          <a:p>
            <a:r>
              <a:rPr lang="en-AU" dirty="0"/>
              <a:t>Not all of them are applicable to this research and only the ones that are applicable will be discussed</a:t>
            </a:r>
          </a:p>
          <a:p>
            <a:endParaRPr lang="en-AU" dirty="0"/>
          </a:p>
        </p:txBody>
      </p:sp>
    </p:spTree>
    <p:extLst>
      <p:ext uri="{BB962C8B-B14F-4D97-AF65-F5344CB8AC3E}">
        <p14:creationId xmlns:p14="http://schemas.microsoft.com/office/powerpoint/2010/main" val="7579625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Analytical-Interpretive Framework</a:t>
            </a:r>
          </a:p>
        </p:txBody>
      </p:sp>
      <p:sp>
        <p:nvSpPr>
          <p:cNvPr id="3" name="Content Placeholder 2"/>
          <p:cNvSpPr>
            <a:spLocks noGrp="1"/>
          </p:cNvSpPr>
          <p:nvPr>
            <p:ph idx="1"/>
          </p:nvPr>
        </p:nvSpPr>
        <p:spPr/>
        <p:txBody>
          <a:bodyPr>
            <a:normAutofit/>
          </a:bodyPr>
          <a:lstStyle/>
          <a:p>
            <a:r>
              <a:rPr lang="en-AU" dirty="0"/>
              <a:t>The first of the three general strategies is relying on theoretical propositions</a:t>
            </a:r>
          </a:p>
          <a:p>
            <a:r>
              <a:rPr lang="en-AU" dirty="0"/>
              <a:t>The theoretical proposition in this case study is that if a student knows what their learning style is then they are able to better choose the best mode of study for themselves</a:t>
            </a:r>
          </a:p>
          <a:p>
            <a:r>
              <a:rPr lang="en-AU" dirty="0"/>
              <a:t>The proposition can be used to guide the case study analysis and helps the researcher to focus on the important data and ignore other data</a:t>
            </a:r>
          </a:p>
          <a:p>
            <a:r>
              <a:rPr lang="en-AU" dirty="0"/>
              <a:t>This is important because in a case study situation the researcher invariably ends up with a large amount of data</a:t>
            </a:r>
          </a:p>
        </p:txBody>
      </p:sp>
    </p:spTree>
    <p:extLst>
      <p:ext uri="{BB962C8B-B14F-4D97-AF65-F5344CB8AC3E}">
        <p14:creationId xmlns:p14="http://schemas.microsoft.com/office/powerpoint/2010/main" val="1547127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Analytical-Interpretive Framework</a:t>
            </a:r>
          </a:p>
        </p:txBody>
      </p:sp>
      <p:sp>
        <p:nvSpPr>
          <p:cNvPr id="3" name="Content Placeholder 2"/>
          <p:cNvSpPr>
            <a:spLocks noGrp="1"/>
          </p:cNvSpPr>
          <p:nvPr>
            <p:ph idx="1"/>
          </p:nvPr>
        </p:nvSpPr>
        <p:spPr/>
        <p:txBody>
          <a:bodyPr>
            <a:normAutofit/>
          </a:bodyPr>
          <a:lstStyle/>
          <a:p>
            <a:r>
              <a:rPr lang="en-AU" dirty="0"/>
              <a:t>The second of the three general strategies is thinking about rival explanations</a:t>
            </a:r>
          </a:p>
          <a:p>
            <a:r>
              <a:rPr lang="en-AU" dirty="0"/>
              <a:t>This means simply looking at other reasons that the results might be the way they are</a:t>
            </a:r>
          </a:p>
          <a:p>
            <a:r>
              <a:rPr lang="en-AU" dirty="0"/>
              <a:t>This research will be looking at other reasons apart from learning styles that may determine why students are or are not successful in their studies</a:t>
            </a:r>
          </a:p>
          <a:p>
            <a:r>
              <a:rPr lang="en-AU" dirty="0"/>
              <a:t>Yin (2003) says that the more rival explanations a researcher can address and reject the more confidence one can have in their results</a:t>
            </a:r>
          </a:p>
        </p:txBody>
      </p:sp>
    </p:spTree>
    <p:extLst>
      <p:ext uri="{BB962C8B-B14F-4D97-AF65-F5344CB8AC3E}">
        <p14:creationId xmlns:p14="http://schemas.microsoft.com/office/powerpoint/2010/main" val="1279606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Analytical-Interpretive Framework</a:t>
            </a:r>
          </a:p>
        </p:txBody>
      </p:sp>
      <p:sp>
        <p:nvSpPr>
          <p:cNvPr id="3" name="Content Placeholder 2"/>
          <p:cNvSpPr>
            <a:spLocks noGrp="1"/>
          </p:cNvSpPr>
          <p:nvPr>
            <p:ph idx="1"/>
          </p:nvPr>
        </p:nvSpPr>
        <p:spPr/>
        <p:txBody>
          <a:bodyPr/>
          <a:lstStyle/>
          <a:p>
            <a:r>
              <a:rPr lang="en-AU" dirty="0"/>
              <a:t>The third general strategy is developing a case description.  Yin (2003) says that this is only for a descriptive case study and as such is not concerned with this case study</a:t>
            </a:r>
          </a:p>
          <a:p>
            <a:pPr marL="0" indent="0">
              <a:buNone/>
            </a:pPr>
            <a:endParaRPr lang="en-AU" dirty="0"/>
          </a:p>
        </p:txBody>
      </p:sp>
    </p:spTree>
    <p:extLst>
      <p:ext uri="{BB962C8B-B14F-4D97-AF65-F5344CB8AC3E}">
        <p14:creationId xmlns:p14="http://schemas.microsoft.com/office/powerpoint/2010/main" val="24283404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Analytical-Interpretive Framework</a:t>
            </a:r>
          </a:p>
        </p:txBody>
      </p:sp>
      <p:sp>
        <p:nvSpPr>
          <p:cNvPr id="3" name="Content Placeholder 2"/>
          <p:cNvSpPr>
            <a:spLocks noGrp="1"/>
          </p:cNvSpPr>
          <p:nvPr>
            <p:ph idx="1"/>
          </p:nvPr>
        </p:nvSpPr>
        <p:spPr/>
        <p:txBody>
          <a:bodyPr>
            <a:normAutofit/>
          </a:bodyPr>
          <a:lstStyle/>
          <a:p>
            <a:r>
              <a:rPr lang="en-AU" dirty="0"/>
              <a:t>The five specific analytical techniques mentioned by Yin (2003) are:</a:t>
            </a:r>
          </a:p>
          <a:p>
            <a:r>
              <a:rPr lang="en-AU" dirty="0"/>
              <a:t>Pattern matching</a:t>
            </a:r>
          </a:p>
          <a:p>
            <a:r>
              <a:rPr lang="en-AU" dirty="0"/>
              <a:t>Explanation building</a:t>
            </a:r>
          </a:p>
          <a:p>
            <a:r>
              <a:rPr lang="en-AU" dirty="0"/>
              <a:t>Logic models </a:t>
            </a:r>
          </a:p>
          <a:p>
            <a:r>
              <a:rPr lang="en-AU" dirty="0"/>
              <a:t>Cross-case synthesis</a:t>
            </a:r>
          </a:p>
          <a:p>
            <a:r>
              <a:rPr lang="en-AU" dirty="0"/>
              <a:t>Time-series analysis</a:t>
            </a:r>
          </a:p>
          <a:p>
            <a:r>
              <a:rPr lang="en-AU" dirty="0"/>
              <a:t>Only the first three of these are applicable to this case study</a:t>
            </a:r>
          </a:p>
        </p:txBody>
      </p:sp>
    </p:spTree>
    <p:extLst>
      <p:ext uri="{BB962C8B-B14F-4D97-AF65-F5344CB8AC3E}">
        <p14:creationId xmlns:p14="http://schemas.microsoft.com/office/powerpoint/2010/main" val="245848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Definitions of learning styles</a:t>
            </a:r>
          </a:p>
        </p:txBody>
      </p:sp>
      <p:sp>
        <p:nvSpPr>
          <p:cNvPr id="3" name="Content Placeholder 2"/>
          <p:cNvSpPr>
            <a:spLocks noGrp="1"/>
          </p:cNvSpPr>
          <p:nvPr>
            <p:ph idx="1"/>
          </p:nvPr>
        </p:nvSpPr>
        <p:spPr/>
        <p:txBody>
          <a:bodyPr>
            <a:normAutofit/>
          </a:bodyPr>
          <a:lstStyle/>
          <a:p>
            <a:r>
              <a:rPr lang="en-AU" dirty="0"/>
              <a:t>What is a learning style?</a:t>
            </a:r>
          </a:p>
          <a:p>
            <a:r>
              <a:rPr lang="en-AU" dirty="0"/>
              <a:t>There is a general acceptance that different people choose to learn in different ways and that this way of learning has an impact on performance and achievement</a:t>
            </a:r>
          </a:p>
          <a:p>
            <a:r>
              <a:rPr lang="en-AU" dirty="0"/>
              <a:t>The world of learning styles is very confusing with many different thoughts, ideas, theories and terms</a:t>
            </a:r>
          </a:p>
          <a:p>
            <a:r>
              <a:rPr lang="en-AU" dirty="0"/>
              <a:t>Much of the confusing stems from the fact that people refer to learning styles with different names</a:t>
            </a:r>
          </a:p>
          <a:p>
            <a:r>
              <a:rPr lang="en-AU" dirty="0"/>
              <a:t>There is not one single definition of what a learning style is and this where the confusion stems from</a:t>
            </a:r>
          </a:p>
        </p:txBody>
      </p:sp>
    </p:spTree>
    <p:extLst>
      <p:ext uri="{BB962C8B-B14F-4D97-AF65-F5344CB8AC3E}">
        <p14:creationId xmlns:p14="http://schemas.microsoft.com/office/powerpoint/2010/main" val="9928081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Analytical-Interpretive Framework</a:t>
            </a:r>
            <a:br>
              <a:rPr lang="en-AU" dirty="0"/>
            </a:br>
            <a:r>
              <a:rPr lang="en-AU" sz="3600" dirty="0"/>
              <a:t>Pattern matching</a:t>
            </a:r>
            <a:endParaRPr lang="en-AU" dirty="0"/>
          </a:p>
        </p:txBody>
      </p:sp>
      <p:sp>
        <p:nvSpPr>
          <p:cNvPr id="3" name="Content Placeholder 2"/>
          <p:cNvSpPr>
            <a:spLocks noGrp="1"/>
          </p:cNvSpPr>
          <p:nvPr>
            <p:ph idx="1"/>
          </p:nvPr>
        </p:nvSpPr>
        <p:spPr/>
        <p:txBody>
          <a:bodyPr/>
          <a:lstStyle/>
          <a:p>
            <a:r>
              <a:rPr lang="en-AU" dirty="0"/>
              <a:t>This is comparing an empirically based pattern with a predicted one</a:t>
            </a:r>
          </a:p>
          <a:p>
            <a:r>
              <a:rPr lang="en-AU" dirty="0"/>
              <a:t>This is the most desirable technique for case study analysis</a:t>
            </a:r>
          </a:p>
          <a:p>
            <a:r>
              <a:rPr lang="en-AU" dirty="0"/>
              <a:t>Patterns can be analysed across both the dependant and independent variables of the case study</a:t>
            </a:r>
          </a:p>
        </p:txBody>
      </p:sp>
    </p:spTree>
    <p:extLst>
      <p:ext uri="{BB962C8B-B14F-4D97-AF65-F5344CB8AC3E}">
        <p14:creationId xmlns:p14="http://schemas.microsoft.com/office/powerpoint/2010/main" val="30167353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Analytical-Interpretive Framework</a:t>
            </a:r>
            <a:br>
              <a:rPr lang="en-AU" dirty="0"/>
            </a:br>
            <a:r>
              <a:rPr lang="en-AU" sz="3600" dirty="0"/>
              <a:t>Explanation building</a:t>
            </a:r>
            <a:endParaRPr lang="en-AU" dirty="0"/>
          </a:p>
        </p:txBody>
      </p:sp>
      <p:sp>
        <p:nvSpPr>
          <p:cNvPr id="3" name="Content Placeholder 2"/>
          <p:cNvSpPr>
            <a:spLocks noGrp="1"/>
          </p:cNvSpPr>
          <p:nvPr>
            <p:ph idx="1"/>
          </p:nvPr>
        </p:nvSpPr>
        <p:spPr/>
        <p:txBody>
          <a:bodyPr>
            <a:normAutofit/>
          </a:bodyPr>
          <a:lstStyle/>
          <a:p>
            <a:r>
              <a:rPr lang="en-AU" dirty="0"/>
              <a:t>This is a type of pattern matching, but it is more complicated</a:t>
            </a:r>
          </a:p>
          <a:p>
            <a:r>
              <a:rPr lang="en-AU" dirty="0"/>
              <a:t>The researcher is attempting to analyse the case study data by building an explanation about the case</a:t>
            </a:r>
          </a:p>
          <a:p>
            <a:r>
              <a:rPr lang="en-AU" dirty="0"/>
              <a:t>The best explanation building attempts to explain causal links to an already existing theory </a:t>
            </a:r>
          </a:p>
          <a:p>
            <a:r>
              <a:rPr lang="en-AU" dirty="0"/>
              <a:t>In this case it could be that a person’s learning style will have a bearing on how well they succeed in various study modes</a:t>
            </a:r>
          </a:p>
        </p:txBody>
      </p:sp>
    </p:spTree>
    <p:extLst>
      <p:ext uri="{BB962C8B-B14F-4D97-AF65-F5344CB8AC3E}">
        <p14:creationId xmlns:p14="http://schemas.microsoft.com/office/powerpoint/2010/main" val="11041572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Analytical-Interpretive Framework</a:t>
            </a:r>
            <a:br>
              <a:rPr lang="en-AU" dirty="0"/>
            </a:br>
            <a:r>
              <a:rPr lang="en-AU" sz="3600" dirty="0"/>
              <a:t>Logic models</a:t>
            </a:r>
            <a:endParaRPr lang="en-AU" dirty="0"/>
          </a:p>
        </p:txBody>
      </p:sp>
      <p:sp>
        <p:nvSpPr>
          <p:cNvPr id="3" name="Content Placeholder 2"/>
          <p:cNvSpPr>
            <a:spLocks noGrp="1"/>
          </p:cNvSpPr>
          <p:nvPr>
            <p:ph idx="1"/>
          </p:nvPr>
        </p:nvSpPr>
        <p:spPr/>
        <p:txBody>
          <a:bodyPr>
            <a:normAutofit/>
          </a:bodyPr>
          <a:lstStyle/>
          <a:p>
            <a:r>
              <a:rPr lang="en-AU" dirty="0"/>
              <a:t>The final technique that will be used is logic models at an individual level</a:t>
            </a:r>
          </a:p>
          <a:p>
            <a:r>
              <a:rPr lang="en-AU" dirty="0"/>
              <a:t>This is a type of pattern matching, but with a difference</a:t>
            </a:r>
          </a:p>
          <a:p>
            <a:r>
              <a:rPr lang="en-AU" dirty="0"/>
              <a:t>Logic models specially stipulate a chain of events over time and having a hypothetical intervention that changes this chain of events</a:t>
            </a:r>
          </a:p>
          <a:p>
            <a:r>
              <a:rPr lang="en-AU" dirty="0"/>
              <a:t>For example, if someone is struggling with a particular study mode could changing that study mode to better suit their learning style have changed the outcome</a:t>
            </a:r>
          </a:p>
          <a:p>
            <a:r>
              <a:rPr lang="en-AU" dirty="0"/>
              <a:t>In this way the researcher can also look at rival propositions as part of the logic model</a:t>
            </a:r>
          </a:p>
          <a:p>
            <a:r>
              <a:rPr lang="en-AU" dirty="0"/>
              <a:t>For example, the researcher could look at what would have happened if the teacher had been different or if personal reasons had not affected their studies</a:t>
            </a:r>
          </a:p>
        </p:txBody>
      </p:sp>
    </p:spTree>
    <p:extLst>
      <p:ext uri="{BB962C8B-B14F-4D97-AF65-F5344CB8AC3E}">
        <p14:creationId xmlns:p14="http://schemas.microsoft.com/office/powerpoint/2010/main" val="356605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Definitions of learning styles</a:t>
            </a:r>
          </a:p>
        </p:txBody>
      </p:sp>
      <p:sp>
        <p:nvSpPr>
          <p:cNvPr id="3" name="Content Placeholder 2"/>
          <p:cNvSpPr>
            <a:spLocks noGrp="1"/>
          </p:cNvSpPr>
          <p:nvPr>
            <p:ph idx="1"/>
          </p:nvPr>
        </p:nvSpPr>
        <p:spPr/>
        <p:txBody>
          <a:bodyPr>
            <a:normAutofit/>
          </a:bodyPr>
          <a:lstStyle/>
          <a:p>
            <a:r>
              <a:rPr lang="en-AU" dirty="0" err="1"/>
              <a:t>Coffield</a:t>
            </a:r>
            <a:r>
              <a:rPr lang="en-AU" dirty="0"/>
              <a:t>, Moseley, Hall and Ecclestone (2004) found seventy-one different learning style theories and placed them into five different categories:</a:t>
            </a:r>
          </a:p>
          <a:p>
            <a:r>
              <a:rPr lang="en-AU" dirty="0"/>
              <a:t>Models that are based on learning preferences</a:t>
            </a:r>
          </a:p>
          <a:p>
            <a:r>
              <a:rPr lang="en-AU" dirty="0"/>
              <a:t>Models that are based on learning styles (or cognitive styles as they phrase it)</a:t>
            </a:r>
          </a:p>
          <a:p>
            <a:r>
              <a:rPr lang="en-AU" dirty="0"/>
              <a:t>Models that are based on stable personality type</a:t>
            </a:r>
          </a:p>
          <a:p>
            <a:r>
              <a:rPr lang="en-AU" dirty="0"/>
              <a:t>Models that are based on learning styles that are flexibly stable learning preferences</a:t>
            </a:r>
          </a:p>
          <a:p>
            <a:r>
              <a:rPr lang="en-AU" dirty="0"/>
              <a:t>Models that are based on learning approaches and strategies</a:t>
            </a:r>
          </a:p>
          <a:p>
            <a:endParaRPr lang="en-AU" dirty="0"/>
          </a:p>
          <a:p>
            <a:endParaRPr lang="en-AU" dirty="0"/>
          </a:p>
        </p:txBody>
      </p:sp>
    </p:spTree>
    <p:extLst>
      <p:ext uri="{BB962C8B-B14F-4D97-AF65-F5344CB8AC3E}">
        <p14:creationId xmlns:p14="http://schemas.microsoft.com/office/powerpoint/2010/main" val="702471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Definitions of learning styles</a:t>
            </a:r>
          </a:p>
        </p:txBody>
      </p:sp>
      <p:sp>
        <p:nvSpPr>
          <p:cNvPr id="3" name="Content Placeholder 2"/>
          <p:cNvSpPr>
            <a:spLocks noGrp="1"/>
          </p:cNvSpPr>
          <p:nvPr>
            <p:ph idx="1"/>
          </p:nvPr>
        </p:nvSpPr>
        <p:spPr/>
        <p:txBody>
          <a:bodyPr>
            <a:normAutofit/>
          </a:bodyPr>
          <a:lstStyle/>
          <a:p>
            <a:r>
              <a:rPr lang="en-AU" dirty="0" err="1"/>
              <a:t>Coffield</a:t>
            </a:r>
            <a:r>
              <a:rPr lang="en-AU" dirty="0"/>
              <a:t> et al (2004) have tried to illustrate which learning models are showing the traits that are more fixed and those that are more flexible and open to change.</a:t>
            </a:r>
          </a:p>
          <a:p>
            <a:r>
              <a:rPr lang="en-AU" dirty="0"/>
              <a:t>Their research shows that there are many different models and theories within the learning styles field</a:t>
            </a:r>
          </a:p>
          <a:p>
            <a:r>
              <a:rPr lang="en-AU" dirty="0"/>
              <a:t>Some of the confusion also stems from the fact that many learning style models cover more than just learning style, learning preference or learning strategy making them more difficult to place into just one group.</a:t>
            </a:r>
          </a:p>
        </p:txBody>
      </p:sp>
    </p:spTree>
    <p:extLst>
      <p:ext uri="{BB962C8B-B14F-4D97-AF65-F5344CB8AC3E}">
        <p14:creationId xmlns:p14="http://schemas.microsoft.com/office/powerpoint/2010/main" val="2482936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are learning styles important?</a:t>
            </a:r>
          </a:p>
        </p:txBody>
      </p:sp>
      <p:sp>
        <p:nvSpPr>
          <p:cNvPr id="3" name="Content Placeholder 2"/>
          <p:cNvSpPr>
            <a:spLocks noGrp="1"/>
          </p:cNvSpPr>
          <p:nvPr>
            <p:ph idx="1"/>
          </p:nvPr>
        </p:nvSpPr>
        <p:spPr/>
        <p:txBody>
          <a:bodyPr/>
          <a:lstStyle/>
          <a:p>
            <a:r>
              <a:rPr lang="en-AU" dirty="0"/>
              <a:t>Learning styles are important, but they are not the only issue with learning.</a:t>
            </a:r>
          </a:p>
          <a:p>
            <a:r>
              <a:rPr lang="en-AU" dirty="0"/>
              <a:t>Smith and Dalton (2005) tell us that a learner will have many characteristics and other things competing in their lives with their learning such as their:</a:t>
            </a:r>
          </a:p>
          <a:p>
            <a:r>
              <a:rPr lang="en-AU" dirty="0"/>
              <a:t>Well-being</a:t>
            </a:r>
          </a:p>
          <a:p>
            <a:r>
              <a:rPr lang="en-AU" dirty="0"/>
              <a:t>Aspirations</a:t>
            </a:r>
          </a:p>
          <a:p>
            <a:r>
              <a:rPr lang="en-AU" dirty="0"/>
              <a:t>Motivations </a:t>
            </a:r>
          </a:p>
          <a:p>
            <a:endParaRPr lang="en-AU" dirty="0"/>
          </a:p>
        </p:txBody>
      </p:sp>
    </p:spTree>
    <p:extLst>
      <p:ext uri="{BB962C8B-B14F-4D97-AF65-F5344CB8AC3E}">
        <p14:creationId xmlns:p14="http://schemas.microsoft.com/office/powerpoint/2010/main" val="961661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are learning styles important?</a:t>
            </a:r>
          </a:p>
        </p:txBody>
      </p:sp>
      <p:sp>
        <p:nvSpPr>
          <p:cNvPr id="3" name="Content Placeholder 2"/>
          <p:cNvSpPr>
            <a:spLocks noGrp="1"/>
          </p:cNvSpPr>
          <p:nvPr>
            <p:ph idx="1"/>
          </p:nvPr>
        </p:nvSpPr>
        <p:spPr/>
        <p:txBody>
          <a:bodyPr>
            <a:normAutofit/>
          </a:bodyPr>
          <a:lstStyle/>
          <a:p>
            <a:r>
              <a:rPr lang="en-AU" dirty="0" err="1"/>
              <a:t>Bostrom</a:t>
            </a:r>
            <a:r>
              <a:rPr lang="en-AU" dirty="0"/>
              <a:t> and </a:t>
            </a:r>
            <a:r>
              <a:rPr lang="en-AU" dirty="0" err="1"/>
              <a:t>Lassen</a:t>
            </a:r>
            <a:r>
              <a:rPr lang="en-AU" dirty="0"/>
              <a:t> (2006) ask if it is important for students to understand their own learning style so base their learning on this.</a:t>
            </a:r>
          </a:p>
          <a:p>
            <a:r>
              <a:rPr lang="en-AU" dirty="0"/>
              <a:t>According to </a:t>
            </a:r>
            <a:r>
              <a:rPr lang="en-AU" dirty="0" err="1"/>
              <a:t>Bostrom</a:t>
            </a:r>
            <a:r>
              <a:rPr lang="en-AU" dirty="0"/>
              <a:t> and </a:t>
            </a:r>
            <a:r>
              <a:rPr lang="en-AU" dirty="0" err="1"/>
              <a:t>Lassen</a:t>
            </a:r>
            <a:r>
              <a:rPr lang="en-AU" dirty="0"/>
              <a:t> (2006) it is important to consider meta-cognition.  This is the ability to think about how a person thinks</a:t>
            </a:r>
          </a:p>
          <a:p>
            <a:r>
              <a:rPr lang="en-AU" dirty="0"/>
              <a:t>Using this reflection ability may promote lifelong learning and self-efficacy.  It also gives learners and teachers a better understanding of how choices of learning strategies can affect learning in both a positive and negative way.</a:t>
            </a:r>
          </a:p>
          <a:p>
            <a:r>
              <a:rPr lang="en-AU" dirty="0"/>
              <a:t>It enables students to empower and further their own learning</a:t>
            </a:r>
          </a:p>
          <a:p>
            <a:r>
              <a:rPr lang="en-AU" dirty="0"/>
              <a:t>Students are able to learn better when they understand how they learn</a:t>
            </a:r>
          </a:p>
        </p:txBody>
      </p:sp>
    </p:spTree>
    <p:extLst>
      <p:ext uri="{BB962C8B-B14F-4D97-AF65-F5344CB8AC3E}">
        <p14:creationId xmlns:p14="http://schemas.microsoft.com/office/powerpoint/2010/main" val="2739631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Why are learning styles important?</a:t>
            </a:r>
          </a:p>
        </p:txBody>
      </p:sp>
      <p:sp>
        <p:nvSpPr>
          <p:cNvPr id="3" name="Content Placeholder 2"/>
          <p:cNvSpPr>
            <a:spLocks noGrp="1"/>
          </p:cNvSpPr>
          <p:nvPr>
            <p:ph idx="1"/>
          </p:nvPr>
        </p:nvSpPr>
        <p:spPr/>
        <p:txBody>
          <a:bodyPr>
            <a:normAutofit/>
          </a:bodyPr>
          <a:lstStyle/>
          <a:p>
            <a:r>
              <a:rPr lang="en-AU" dirty="0" err="1"/>
              <a:t>Zapalska</a:t>
            </a:r>
            <a:r>
              <a:rPr lang="en-AU" dirty="0"/>
              <a:t> and </a:t>
            </a:r>
            <a:r>
              <a:rPr lang="en-AU" dirty="0" err="1"/>
              <a:t>Dabb</a:t>
            </a:r>
            <a:r>
              <a:rPr lang="en-AU" dirty="0"/>
              <a:t> (2002) used Fleming’s Visual, Auditory, Reading and Kinaesthetic (VARK) instrument to define the learning styles of two different section of business-economics courses in the United States, Poland and New Zealand.</a:t>
            </a:r>
          </a:p>
          <a:p>
            <a:r>
              <a:rPr lang="en-AU" dirty="0"/>
              <a:t>They found that while there were differences in the ways the different nationalities learned they also found that the learning styles of the students covered all four learning styles.</a:t>
            </a:r>
          </a:p>
          <a:p>
            <a:r>
              <a:rPr lang="en-AU" dirty="0" err="1"/>
              <a:t>Zapalska</a:t>
            </a:r>
            <a:r>
              <a:rPr lang="en-AU" dirty="0"/>
              <a:t> and </a:t>
            </a:r>
            <a:r>
              <a:rPr lang="en-AU" dirty="0" err="1"/>
              <a:t>Dabb</a:t>
            </a:r>
            <a:r>
              <a:rPr lang="en-AU" dirty="0"/>
              <a:t> (2002) suggested that teaching methods should be changed to accommodate the different learning styles</a:t>
            </a:r>
          </a:p>
          <a:p>
            <a:r>
              <a:rPr lang="en-AU" dirty="0"/>
              <a:t>They also stated that it is important that students understand their own learning styles so that they know how they learn</a:t>
            </a:r>
          </a:p>
        </p:txBody>
      </p:sp>
    </p:spTree>
    <p:extLst>
      <p:ext uri="{BB962C8B-B14F-4D97-AF65-F5344CB8AC3E}">
        <p14:creationId xmlns:p14="http://schemas.microsoft.com/office/powerpoint/2010/main" val="1960162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401</TotalTime>
  <Words>2996</Words>
  <Application>Microsoft Office PowerPoint</Application>
  <PresentationFormat>Widescreen</PresentationFormat>
  <Paragraphs>218</Paragraphs>
  <Slides>42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Slide Titles</vt:lpstr>
      </vt:variant>
      <vt:variant>
        <vt:i4>42</vt:i4>
      </vt:variant>
      <vt:variant>
        <vt:lpstr>Custom Shows</vt:lpstr>
      </vt:variant>
      <vt:variant>
        <vt:i4>1</vt:i4>
      </vt:variant>
    </vt:vector>
  </HeadingPairs>
  <TitlesOfParts>
    <vt:vector size="47" baseType="lpstr">
      <vt:lpstr>Arial</vt:lpstr>
      <vt:lpstr>Calibri</vt:lpstr>
      <vt:lpstr>Calibri Light</vt:lpstr>
      <vt:lpstr>Celestial</vt:lpstr>
      <vt:lpstr>A comparison of learning styles and success in classroom, work based and online learning </vt:lpstr>
      <vt:lpstr>Introduction</vt:lpstr>
      <vt:lpstr>Introduction</vt:lpstr>
      <vt:lpstr>Definitions of learning styles</vt:lpstr>
      <vt:lpstr>Definitions of learning styles</vt:lpstr>
      <vt:lpstr>Definitions of learning styles</vt:lpstr>
      <vt:lpstr>Why are learning styles important?</vt:lpstr>
      <vt:lpstr>Why are learning styles important?</vt:lpstr>
      <vt:lpstr>Why are learning styles important?</vt:lpstr>
      <vt:lpstr>Why are learning styles important?</vt:lpstr>
      <vt:lpstr>Why are learning styles important?</vt:lpstr>
      <vt:lpstr>Why are learning styles important?</vt:lpstr>
      <vt:lpstr>The Onion Model</vt:lpstr>
      <vt:lpstr>The Onion Model</vt:lpstr>
      <vt:lpstr>Learning styles in the VET sector in Australia</vt:lpstr>
      <vt:lpstr>Learning styles in the VET sector in Australia</vt:lpstr>
      <vt:lpstr>Learning styles in the VET sector in Australia</vt:lpstr>
      <vt:lpstr>Learning styles in the VET sector in Australia</vt:lpstr>
      <vt:lpstr>Learning styles in the VET sector in Australia</vt:lpstr>
      <vt:lpstr>Research into learning style tests</vt:lpstr>
      <vt:lpstr>Conclusion of the Review of Literature</vt:lpstr>
      <vt:lpstr>Conclusion of the Review of Literature</vt:lpstr>
      <vt:lpstr>Methodology and Design</vt:lpstr>
      <vt:lpstr>Methodology and Design</vt:lpstr>
      <vt:lpstr>Methodology and Design</vt:lpstr>
      <vt:lpstr>Methodology and Design</vt:lpstr>
      <vt:lpstr>Methodology and Design</vt:lpstr>
      <vt:lpstr>Methodology and Design</vt:lpstr>
      <vt:lpstr>Participants and data gathering</vt:lpstr>
      <vt:lpstr>Participants and data gathering</vt:lpstr>
      <vt:lpstr>Participants and data gathering</vt:lpstr>
      <vt:lpstr>Participants and data gathering Construct Validity</vt:lpstr>
      <vt:lpstr>Participants and data gathering Internal Validity</vt:lpstr>
      <vt:lpstr>Participants and data gathering External Validity</vt:lpstr>
      <vt:lpstr>Analytical-Interpretive Framework</vt:lpstr>
      <vt:lpstr>Analytical-Interpretive Framework</vt:lpstr>
      <vt:lpstr>Analytical-Interpretive Framework</vt:lpstr>
      <vt:lpstr>Analytical-Interpretive Framework</vt:lpstr>
      <vt:lpstr>Analytical-Interpretive Framework</vt:lpstr>
      <vt:lpstr>Analytical-Interpretive Framework Pattern matching</vt:lpstr>
      <vt:lpstr>Analytical-Interpretive Framework Explanation building</vt:lpstr>
      <vt:lpstr>Analytical-Interpretive Framework Logic models</vt:lpstr>
      <vt:lpstr>Custom Show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comparison of learning styles and success in classroom, work based and online learning</dc:title>
  <dc:creator>Ann Murray</dc:creator>
  <cp:lastModifiedBy>Linda</cp:lastModifiedBy>
  <cp:revision>53</cp:revision>
  <dcterms:created xsi:type="dcterms:W3CDTF">2016-03-27T22:08:08Z</dcterms:created>
  <dcterms:modified xsi:type="dcterms:W3CDTF">2018-05-08T11:27:14Z</dcterms:modified>
</cp:coreProperties>
</file>