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72" r:id="rId2"/>
  </p:sldMasterIdLst>
  <p:notesMasterIdLst>
    <p:notesMasterId r:id="rId19"/>
  </p:notesMasterIdLst>
  <p:sldIdLst>
    <p:sldId id="256" r:id="rId3"/>
    <p:sldId id="258" r:id="rId4"/>
    <p:sldId id="267" r:id="rId5"/>
    <p:sldId id="268" r:id="rId6"/>
    <p:sldId id="261" r:id="rId7"/>
    <p:sldId id="262" r:id="rId8"/>
    <p:sldId id="263" r:id="rId9"/>
    <p:sldId id="273" r:id="rId10"/>
    <p:sldId id="274" r:id="rId11"/>
    <p:sldId id="275" r:id="rId12"/>
    <p:sldId id="266" r:id="rId13"/>
    <p:sldId id="269" r:id="rId14"/>
    <p:sldId id="271" r:id="rId15"/>
    <p:sldId id="272" r:id="rId16"/>
    <p:sldId id="276" r:id="rId17"/>
    <p:sldId id="270" r:id="rId1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157" autoAdjust="0"/>
  </p:normalViewPr>
  <p:slideViewPr>
    <p:cSldViewPr snapToGrid="0" snapToObjects="1">
      <p:cViewPr varScale="1">
        <p:scale>
          <a:sx n="105" d="100"/>
          <a:sy n="105" d="100"/>
        </p:scale>
        <p:origin x="1116" y="9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4" d="100"/>
          <a:sy n="64" d="100"/>
        </p:scale>
        <p:origin x="264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369" y="4473735"/>
            <a:ext cx="5607666" cy="3660058"/>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971145" y="8830171"/>
            <a:ext cx="3037622" cy="466231"/>
          </a:xfrm>
          <a:prstGeom prst="rect">
            <a:avLst/>
          </a:prstGeom>
        </p:spPr>
        <p:txBody>
          <a:bodyPr vert="horz" lIns="91440" tIns="45720" rIns="91440" bIns="45720" rtlCol="0" anchor="b"/>
          <a:lstStyle>
            <a:lvl1pPr algn="r">
              <a:defRPr sz="1200"/>
            </a:lvl1pPr>
          </a:lstStyle>
          <a:p>
            <a:fld id="{A55B1FCD-9FE5-AD46-A0E7-4E786ADAA46A}" type="slidenum">
              <a:rPr lang="en-US" smtClean="0"/>
              <a:t>‹#›</a:t>
            </a:fld>
            <a:endParaRPr lang="en-US"/>
          </a:p>
        </p:txBody>
      </p:sp>
    </p:spTree>
    <p:extLst>
      <p:ext uri="{BB962C8B-B14F-4D97-AF65-F5344CB8AC3E}">
        <p14:creationId xmlns:p14="http://schemas.microsoft.com/office/powerpoint/2010/main" val="943262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55B1FCD-9FE5-AD46-A0E7-4E786ADAA46A}" type="slidenum">
              <a:rPr lang="en-US" smtClean="0"/>
              <a:t>1</a:t>
            </a:fld>
            <a:endParaRPr lang="en-US"/>
          </a:p>
        </p:txBody>
      </p:sp>
    </p:spTree>
    <p:extLst>
      <p:ext uri="{BB962C8B-B14F-4D97-AF65-F5344CB8AC3E}">
        <p14:creationId xmlns:p14="http://schemas.microsoft.com/office/powerpoint/2010/main" val="2707785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lang="en-AU" altLang="x-none" sz="1600" b="1" i="0" dirty="0" smtClean="0">
                <a:ea typeface="MS PGothic" charset="-128"/>
              </a:rPr>
              <a:t>At times the researcher’s knowledge may be at odds with a participant’s views. Unlike outsiders, insider researchers have to consider to what extent they should use their inside knowledge to question or discuss an interviewee’s account. Insider researchers have to live with the consequences of their actions possibly for many years if they and their research participants continue to work for the same organisation. Because they may gain access to very personal and sensitive information there may be</a:t>
            </a:r>
            <a:r>
              <a:rPr lang="en-AU" altLang="x-none" sz="1600" b="1" i="0" baseline="0" dirty="0" smtClean="0">
                <a:ea typeface="MS PGothic" charset="-128"/>
              </a:rPr>
              <a:t> dilemmas – pragmatism may outweigh candour, there may be barriers to openness. There are also tensions – a practitioner is actively engaged in an organisation whereas a researcher needs to stand back and survey the evidence – a critical stance may undermine expected loyalty to the institution and at times, professional duty may conflict with the ethical aspects of the research – if the researcher is told in confidence about activities which may be detrimental to the organisation</a:t>
            </a:r>
            <a:r>
              <a:rPr lang="en-AU" altLang="x-none" sz="1400" b="1" i="0" baseline="0" dirty="0" smtClean="0">
                <a:ea typeface="MS PGothic" charset="-128"/>
              </a:rPr>
              <a:t>.</a:t>
            </a:r>
            <a:endParaRPr lang="x-none" altLang="x-none" sz="1400" b="1" i="0" dirty="0">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10</a:t>
            </a:fld>
            <a:endParaRPr lang="en-AU" altLang="en-US" sz="1200"/>
          </a:p>
        </p:txBody>
      </p:sp>
    </p:spTree>
    <p:extLst>
      <p:ext uri="{BB962C8B-B14F-4D97-AF65-F5344CB8AC3E}">
        <p14:creationId xmlns:p14="http://schemas.microsoft.com/office/powerpoint/2010/main" val="379855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11</a:t>
            </a:fld>
            <a:endParaRPr lang="en-AU" altLang="en-US" sz="1200"/>
          </a:p>
        </p:txBody>
      </p:sp>
    </p:spTree>
    <p:extLst>
      <p:ext uri="{BB962C8B-B14F-4D97-AF65-F5344CB8AC3E}">
        <p14:creationId xmlns:p14="http://schemas.microsoft.com/office/powerpoint/2010/main" val="2344265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lang="en-AU" altLang="x-none" sz="1600" b="1" i="0" baseline="0" dirty="0" smtClean="0">
                <a:ea typeface="MS PGothic" charset="-128"/>
              </a:rPr>
              <a:t>As a researcher, you need to be aware of these issues and be prepared to compromise on the first three. The final element, the actual representation of your research findings, is your ethical responsibility to yourself and to the participants and should not be compromised.</a:t>
            </a:r>
            <a:endParaRPr lang="x-none" altLang="x-none" sz="1600" b="1" i="0" baseline="0" dirty="0">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12</a:t>
            </a:fld>
            <a:endParaRPr lang="en-AU" altLang="en-US" sz="1200"/>
          </a:p>
        </p:txBody>
      </p:sp>
    </p:spTree>
    <p:extLst>
      <p:ext uri="{BB962C8B-B14F-4D97-AF65-F5344CB8AC3E}">
        <p14:creationId xmlns:p14="http://schemas.microsoft.com/office/powerpoint/2010/main" val="2369351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13</a:t>
            </a:fld>
            <a:endParaRPr lang="en-AU" altLang="en-US" sz="1200"/>
          </a:p>
        </p:txBody>
      </p:sp>
    </p:spTree>
    <p:extLst>
      <p:ext uri="{BB962C8B-B14F-4D97-AF65-F5344CB8AC3E}">
        <p14:creationId xmlns:p14="http://schemas.microsoft.com/office/powerpoint/2010/main" val="2914384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14</a:t>
            </a:fld>
            <a:endParaRPr lang="en-AU" altLang="en-US" sz="1200"/>
          </a:p>
        </p:txBody>
      </p:sp>
    </p:spTree>
    <p:extLst>
      <p:ext uri="{BB962C8B-B14F-4D97-AF65-F5344CB8AC3E}">
        <p14:creationId xmlns:p14="http://schemas.microsoft.com/office/powerpoint/2010/main" val="459124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15</a:t>
            </a:fld>
            <a:endParaRPr lang="en-AU" altLang="en-US" sz="1200"/>
          </a:p>
        </p:txBody>
      </p:sp>
    </p:spTree>
    <p:extLst>
      <p:ext uri="{BB962C8B-B14F-4D97-AF65-F5344CB8AC3E}">
        <p14:creationId xmlns:p14="http://schemas.microsoft.com/office/powerpoint/2010/main" val="2113819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b="1" i="0" dirty="0" smtClean="0"/>
              <a:t>Trust is the key point here. In such a vulnerable state, those who accept the trust offered are in a privileged and powerful position. You are trusted not to use this authority to manipulate</a:t>
            </a:r>
            <a:r>
              <a:rPr lang="en-AU" sz="1600" b="1" i="0" baseline="0" dirty="0" smtClean="0"/>
              <a:t> and exploit those who place their trust in you. </a:t>
            </a:r>
            <a:r>
              <a:rPr lang="en-AU" sz="1600" b="1" i="0" dirty="0" smtClean="0"/>
              <a:t>As an insider-researcher, you need to undertake a reflection on your own intent as well as your skills to be able successfully and harmlessly undertake such research.</a:t>
            </a:r>
            <a:endParaRPr lang="en-AU" sz="1600" b="1" i="0" dirty="0"/>
          </a:p>
        </p:txBody>
      </p:sp>
      <p:sp>
        <p:nvSpPr>
          <p:cNvPr id="4" name="Slide Number Placeholder 3"/>
          <p:cNvSpPr>
            <a:spLocks noGrp="1"/>
          </p:cNvSpPr>
          <p:nvPr>
            <p:ph type="sldNum" sz="quarter" idx="10"/>
          </p:nvPr>
        </p:nvSpPr>
        <p:spPr/>
        <p:txBody>
          <a:bodyPr/>
          <a:lstStyle/>
          <a:p>
            <a:fld id="{A55B1FCD-9FE5-AD46-A0E7-4E786ADAA46A}" type="slidenum">
              <a:rPr lang="en-US" smtClean="0"/>
              <a:t>16</a:t>
            </a:fld>
            <a:endParaRPr lang="en-US"/>
          </a:p>
        </p:txBody>
      </p:sp>
    </p:spTree>
    <p:extLst>
      <p:ext uri="{BB962C8B-B14F-4D97-AF65-F5344CB8AC3E}">
        <p14:creationId xmlns:p14="http://schemas.microsoft.com/office/powerpoint/2010/main" val="789465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2</a:t>
            </a:fld>
            <a:endParaRPr lang="en-AU" altLang="en-US" sz="1200"/>
          </a:p>
        </p:txBody>
      </p:sp>
    </p:spTree>
    <p:extLst>
      <p:ext uri="{BB962C8B-B14F-4D97-AF65-F5344CB8AC3E}">
        <p14:creationId xmlns:p14="http://schemas.microsoft.com/office/powerpoint/2010/main" val="683143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55B1FCD-9FE5-AD46-A0E7-4E786ADAA46A}" type="slidenum">
              <a:rPr lang="en-US" smtClean="0"/>
              <a:t>3</a:t>
            </a:fld>
            <a:endParaRPr lang="en-US"/>
          </a:p>
        </p:txBody>
      </p:sp>
    </p:spTree>
    <p:extLst>
      <p:ext uri="{BB962C8B-B14F-4D97-AF65-F5344CB8AC3E}">
        <p14:creationId xmlns:p14="http://schemas.microsoft.com/office/powerpoint/2010/main" val="3157318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b="1" i="0" dirty="0" smtClean="0"/>
          </a:p>
        </p:txBody>
      </p:sp>
      <p:sp>
        <p:nvSpPr>
          <p:cNvPr id="4" name="Slide Number Placeholder 3"/>
          <p:cNvSpPr>
            <a:spLocks noGrp="1"/>
          </p:cNvSpPr>
          <p:nvPr>
            <p:ph type="sldNum" sz="quarter" idx="10"/>
          </p:nvPr>
        </p:nvSpPr>
        <p:spPr/>
        <p:txBody>
          <a:bodyPr/>
          <a:lstStyle/>
          <a:p>
            <a:fld id="{A55B1FCD-9FE5-AD46-A0E7-4E786ADAA46A}" type="slidenum">
              <a:rPr lang="en-US" smtClean="0"/>
              <a:t>4</a:t>
            </a:fld>
            <a:endParaRPr lang="en-US"/>
          </a:p>
        </p:txBody>
      </p:sp>
    </p:spTree>
    <p:extLst>
      <p:ext uri="{BB962C8B-B14F-4D97-AF65-F5344CB8AC3E}">
        <p14:creationId xmlns:p14="http://schemas.microsoft.com/office/powerpoint/2010/main" val="3044787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lang="en-AU" altLang="x-none" sz="1600" b="1" i="0" dirty="0" smtClean="0">
                <a:ea typeface="MS PGothic" charset="-128"/>
              </a:rPr>
              <a:t>Familiarity – insider have a better understanding of the social setting because they</a:t>
            </a:r>
            <a:r>
              <a:rPr lang="en-AU" altLang="x-none" sz="1600" b="1" i="0" baseline="0" dirty="0" smtClean="0">
                <a:ea typeface="MS PGothic" charset="-128"/>
              </a:rPr>
              <a:t> know the context; they understand the subtle and diffuse links between situations and events; and they can assess the implications of following particular avenues of enquiry (Griffiths 1985).  Mercer (2007) however, suggests that what is more debatable is whether or not this heightened familiarity leaders to thicker descriptions or greater definition of the truth.</a:t>
            </a:r>
            <a:endParaRPr lang="x-none" altLang="x-none" sz="1600" b="1" i="0" dirty="0">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5</a:t>
            </a:fld>
            <a:endParaRPr lang="en-AU" altLang="en-US" sz="1200"/>
          </a:p>
        </p:txBody>
      </p:sp>
    </p:spTree>
    <p:extLst>
      <p:ext uri="{BB962C8B-B14F-4D97-AF65-F5344CB8AC3E}">
        <p14:creationId xmlns:p14="http://schemas.microsoft.com/office/powerpoint/2010/main" val="1380004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lang="en-AU" altLang="x-none" sz="1600" b="1" i="0" baseline="0" dirty="0" smtClean="0">
                <a:ea typeface="MS PGothic" charset="-128"/>
              </a:rPr>
              <a:t>Insider status may confer privileged access and information, but the researcher’s position in an organisation may also act as a constraint, limiting who is willing to participate and what is revealed (Smyth &amp; </a:t>
            </a:r>
            <a:r>
              <a:rPr lang="en-AU" altLang="x-none" sz="1600" b="1" i="0" baseline="0" dirty="0" err="1" smtClean="0">
                <a:ea typeface="MS PGothic" charset="-128"/>
              </a:rPr>
              <a:t>Holian</a:t>
            </a:r>
            <a:r>
              <a:rPr lang="en-AU" altLang="x-none" sz="1600" b="1" i="0" baseline="0" dirty="0" smtClean="0">
                <a:ea typeface="MS PGothic" charset="-128"/>
              </a:rPr>
              <a:t>, 2008).</a:t>
            </a:r>
            <a:endParaRPr lang="x-none" altLang="x-none" sz="1600" b="1" i="0" baseline="0" dirty="0">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6</a:t>
            </a:fld>
            <a:endParaRPr lang="en-AU" altLang="en-US" sz="1200"/>
          </a:p>
        </p:txBody>
      </p:sp>
    </p:spTree>
    <p:extLst>
      <p:ext uri="{BB962C8B-B14F-4D97-AF65-F5344CB8AC3E}">
        <p14:creationId xmlns:p14="http://schemas.microsoft.com/office/powerpoint/2010/main" val="384055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7</a:t>
            </a:fld>
            <a:endParaRPr lang="en-AU" altLang="en-US" sz="1200"/>
          </a:p>
        </p:txBody>
      </p:sp>
    </p:spTree>
    <p:extLst>
      <p:ext uri="{BB962C8B-B14F-4D97-AF65-F5344CB8AC3E}">
        <p14:creationId xmlns:p14="http://schemas.microsoft.com/office/powerpoint/2010/main" val="573264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8</a:t>
            </a:fld>
            <a:endParaRPr lang="en-AU" altLang="en-US" sz="1200"/>
          </a:p>
        </p:txBody>
      </p:sp>
    </p:spTree>
    <p:extLst>
      <p:ext uri="{BB962C8B-B14F-4D97-AF65-F5344CB8AC3E}">
        <p14:creationId xmlns:p14="http://schemas.microsoft.com/office/powerpoint/2010/main" val="3184723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x-none" altLang="x-none" dirty="0">
              <a:ea typeface="MS PGothic" charset="-128"/>
            </a:endParaRPr>
          </a:p>
        </p:txBody>
      </p:sp>
      <p:sp>
        <p:nvSpPr>
          <p:cNvPr id="122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charset="0"/>
                <a:ea typeface="MS PGothic" charset="-128"/>
              </a:defRPr>
            </a:lvl1pPr>
            <a:lvl2pPr marL="742950" indent="-285750">
              <a:defRPr sz="2400">
                <a:solidFill>
                  <a:schemeClr val="tx1"/>
                </a:solidFill>
                <a:latin typeface="Arial Narrow" charset="0"/>
                <a:ea typeface="MS PGothic" charset="-128"/>
              </a:defRPr>
            </a:lvl2pPr>
            <a:lvl3pPr marL="1143000" indent="-228600">
              <a:defRPr sz="2400">
                <a:solidFill>
                  <a:schemeClr val="tx1"/>
                </a:solidFill>
                <a:latin typeface="Arial Narrow" charset="0"/>
                <a:ea typeface="MS PGothic" charset="-128"/>
              </a:defRPr>
            </a:lvl3pPr>
            <a:lvl4pPr marL="1600200" indent="-228600">
              <a:defRPr sz="2400">
                <a:solidFill>
                  <a:schemeClr val="tx1"/>
                </a:solidFill>
                <a:latin typeface="Arial Narrow" charset="0"/>
                <a:ea typeface="MS PGothic" charset="-128"/>
              </a:defRPr>
            </a:lvl4pPr>
            <a:lvl5pPr marL="2057400" indent="-228600">
              <a:defRPr sz="2400">
                <a:solidFill>
                  <a:schemeClr val="tx1"/>
                </a:solidFill>
                <a:latin typeface="Arial Narrow" charset="0"/>
                <a:ea typeface="MS PGothic" charset="-128"/>
              </a:defRPr>
            </a:lvl5pPr>
            <a:lvl6pPr marL="2514600" indent="-228600" eaLnBrk="0" fontAlgn="base" hangingPunct="0">
              <a:spcBef>
                <a:spcPct val="0"/>
              </a:spcBef>
              <a:spcAft>
                <a:spcPct val="0"/>
              </a:spcAft>
              <a:defRPr sz="2400">
                <a:solidFill>
                  <a:schemeClr val="tx1"/>
                </a:solidFill>
                <a:latin typeface="Arial Narrow" charset="0"/>
                <a:ea typeface="MS PGothic" charset="-128"/>
              </a:defRPr>
            </a:lvl6pPr>
            <a:lvl7pPr marL="2971800" indent="-228600" eaLnBrk="0" fontAlgn="base" hangingPunct="0">
              <a:spcBef>
                <a:spcPct val="0"/>
              </a:spcBef>
              <a:spcAft>
                <a:spcPct val="0"/>
              </a:spcAft>
              <a:defRPr sz="2400">
                <a:solidFill>
                  <a:schemeClr val="tx1"/>
                </a:solidFill>
                <a:latin typeface="Arial Narrow" charset="0"/>
                <a:ea typeface="MS PGothic" charset="-128"/>
              </a:defRPr>
            </a:lvl7pPr>
            <a:lvl8pPr marL="3429000" indent="-228600" eaLnBrk="0" fontAlgn="base" hangingPunct="0">
              <a:spcBef>
                <a:spcPct val="0"/>
              </a:spcBef>
              <a:spcAft>
                <a:spcPct val="0"/>
              </a:spcAft>
              <a:defRPr sz="2400">
                <a:solidFill>
                  <a:schemeClr val="tx1"/>
                </a:solidFill>
                <a:latin typeface="Arial Narrow" charset="0"/>
                <a:ea typeface="MS PGothic" charset="-128"/>
              </a:defRPr>
            </a:lvl8pPr>
            <a:lvl9pPr marL="3886200" indent="-228600" eaLnBrk="0" fontAlgn="base" hangingPunct="0">
              <a:spcBef>
                <a:spcPct val="0"/>
              </a:spcBef>
              <a:spcAft>
                <a:spcPct val="0"/>
              </a:spcAft>
              <a:defRPr sz="2400">
                <a:solidFill>
                  <a:schemeClr val="tx1"/>
                </a:solidFill>
                <a:latin typeface="Arial Narrow" charset="0"/>
                <a:ea typeface="MS PGothic" charset="-128"/>
              </a:defRPr>
            </a:lvl9pPr>
          </a:lstStyle>
          <a:p>
            <a:fld id="{C407D53A-EC2A-6D45-A985-44C8F0032CFA}" type="slidenum">
              <a:rPr lang="en-AU" altLang="en-US" sz="1200"/>
              <a:pPr/>
              <a:t>9</a:t>
            </a:fld>
            <a:endParaRPr lang="en-AU" altLang="en-US" sz="1200"/>
          </a:p>
        </p:txBody>
      </p:sp>
    </p:spTree>
    <p:extLst>
      <p:ext uri="{BB962C8B-B14F-4D97-AF65-F5344CB8AC3E}">
        <p14:creationId xmlns:p14="http://schemas.microsoft.com/office/powerpoint/2010/main" val="2684699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EA84A8-7029-4033-832C-820D1E6C8C8B}" type="datetime1">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1FD61C-A70D-4E2E-B862-624CC44739D1}" type="datetime1">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FF4768-4D28-4EC9-98A6-36B3D429D3F2}" type="datetime1">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ADD60A-9368-4EDB-80C7-91B666E84F99}"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816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0FCFF1-7E6F-4471-803F-1BCF45577C29}"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037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EB4203-3E1A-43C3-8E24-959A6A7FAFD8}"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3327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85206A-E7D5-499B-BE5A-EC46DA37697C}" type="datetime1">
              <a:rPr lang="en-US" smtClean="0">
                <a:solidFill>
                  <a:prstClr val="black">
                    <a:tint val="75000"/>
                  </a:prstClr>
                </a:solidFill>
              </a:rPr>
              <a:t>5/9/2018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2066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057D31-66BC-41B0-AABE-117E5C8F9D98}" type="datetime1">
              <a:rPr lang="en-US" smtClean="0">
                <a:solidFill>
                  <a:prstClr val="black">
                    <a:tint val="75000"/>
                  </a:prstClr>
                </a:solidFill>
              </a:rPr>
              <a:t>5/9/2018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7900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6447C2-E06B-4330-A506-FB6251BCE804}" type="datetime1">
              <a:rPr lang="en-US" smtClean="0">
                <a:solidFill>
                  <a:prstClr val="black">
                    <a:tint val="75000"/>
                  </a:prstClr>
                </a:solidFill>
              </a:rPr>
              <a:t>5/9/2018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760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E9A09-DDD4-44D3-A02F-D2DB5262FFC7}" type="datetime1">
              <a:rPr lang="en-US" smtClean="0">
                <a:solidFill>
                  <a:prstClr val="black">
                    <a:tint val="75000"/>
                  </a:prstClr>
                </a:solidFill>
              </a:rPr>
              <a:t>5/9/2018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6246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CE1CB-64F7-4BFA-9E1A-0FC45876EA57}" type="datetime1">
              <a:rPr lang="en-US" smtClean="0">
                <a:solidFill>
                  <a:prstClr val="black">
                    <a:tint val="75000"/>
                  </a:prstClr>
                </a:solidFill>
              </a:rPr>
              <a:t>5/9/2018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6527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Futura Medium" charset="0"/>
                <a:ea typeface="Futura Medium" charset="0"/>
                <a:cs typeface="Futura Medium"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200">
                <a:latin typeface="Futura Medium" charset="0"/>
                <a:ea typeface="Futura Medium" charset="0"/>
                <a:cs typeface="Futura Medium" charset="0"/>
              </a:defRPr>
            </a:lvl1pPr>
            <a:lvl2pPr>
              <a:defRPr sz="2000">
                <a:latin typeface="Futura Medium" charset="0"/>
                <a:ea typeface="Futura Medium" charset="0"/>
                <a:cs typeface="Futura Medium" charset="0"/>
              </a:defRPr>
            </a:lvl2pPr>
            <a:lvl3pPr>
              <a:defRPr sz="1800">
                <a:latin typeface="Futura Medium" charset="0"/>
                <a:ea typeface="Futura Medium" charset="0"/>
                <a:cs typeface="Futura Medium" charset="0"/>
              </a:defRPr>
            </a:lvl3pPr>
            <a:lvl4pPr>
              <a:defRPr sz="1600">
                <a:latin typeface="Futura Medium" charset="0"/>
                <a:ea typeface="Futura Medium" charset="0"/>
                <a:cs typeface="Futura Medium" charset="0"/>
              </a:defRPr>
            </a:lvl4pPr>
            <a:lvl5pPr>
              <a:defRPr sz="1400">
                <a:latin typeface="Futura Medium" charset="0"/>
                <a:ea typeface="Futura Medium" charset="0"/>
                <a:cs typeface="Futura Medium"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1DF0129-7F41-4BCE-B339-30A033E1024A}" type="datetime1">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9341A8-C319-4B51-A8CA-62B4109709A5}" type="datetime1">
              <a:rPr lang="en-US" smtClean="0">
                <a:solidFill>
                  <a:prstClr val="black">
                    <a:tint val="75000"/>
                  </a:prstClr>
                </a:solidFill>
              </a:rPr>
              <a:t>5/9/2018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3335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85C9E0-F4CF-4BA6-9CE7-7EE08090CB13}"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4477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7B209-0A6D-46A0-88E8-57C494E8100B}"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2989B8-8E10-9146-B571-9678FB2F1B7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07333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7" name="Content Placeholder 6"/>
          <p:cNvSpPr>
            <a:spLocks noGrp="1"/>
          </p:cNvSpPr>
          <p:nvPr>
            <p:ph sz="quarter" idx="13" hasCustomPrompt="1"/>
          </p:nvPr>
        </p:nvSpPr>
        <p:spPr>
          <a:xfrm>
            <a:off x="499696" y="1195200"/>
            <a:ext cx="8144862" cy="4392000"/>
          </a:xfrm>
        </p:spPr>
        <p:txBody>
          <a:bodyPr anchor="ctr"/>
          <a:lstStyle>
            <a:lvl1pPr marL="0" indent="-360000">
              <a:buFont typeface="+mj-lt"/>
              <a:buAutoNum type="arabicPeriod"/>
              <a:defRPr>
                <a:solidFill>
                  <a:srgbClr val="4D4D4D"/>
                </a:solidFill>
              </a:defRPr>
            </a:lvl1pPr>
            <a:lvl2pPr marL="1588" indent="0">
              <a:buFont typeface="+mj-lt"/>
              <a:buNone/>
              <a:defRPr/>
            </a:lvl2pPr>
            <a:lvl3pPr marL="1588" indent="0">
              <a:buFont typeface="+mj-lt"/>
              <a:buNone/>
              <a:defRPr/>
            </a:lvl3pPr>
            <a:lvl4pPr marL="0" indent="0">
              <a:buFont typeface="+mj-lt"/>
              <a:buNone/>
              <a:defRPr/>
            </a:lvl4pPr>
            <a:lvl5pPr marL="1588" indent="0">
              <a:buFont typeface="+mj-lt"/>
              <a:buNone/>
              <a:defRPr/>
            </a:lvl5pPr>
          </a:lstStyle>
          <a:p>
            <a:pPr lvl="0"/>
            <a:r>
              <a:rPr lang="en-US" dirty="0" smtClean="0"/>
              <a:t>Enter table of contents</a:t>
            </a:r>
            <a:endParaRPr lang="en-AU" dirty="0"/>
          </a:p>
        </p:txBody>
      </p:sp>
      <p:sp>
        <p:nvSpPr>
          <p:cNvPr id="8" name="TextBox 2"/>
          <p:cNvSpPr txBox="1"/>
          <p:nvPr userDrawn="1"/>
        </p:nvSpPr>
        <p:spPr>
          <a:xfrm>
            <a:off x="499575" y="255600"/>
            <a:ext cx="8144862" cy="871200"/>
          </a:xfrm>
          <a:prstGeom prst="rect">
            <a:avLst/>
          </a:prstGeom>
        </p:spPr>
        <p:txBody>
          <a:bodyPr vert="horz" lIns="0" tIns="0" rIns="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2800" dirty="0" smtClean="0">
                <a:solidFill>
                  <a:srgbClr val="003468"/>
                </a:solidFill>
              </a:rPr>
              <a:t>Contents</a:t>
            </a:r>
            <a:endParaRPr lang="en-AU" sz="2800" dirty="0">
              <a:solidFill>
                <a:srgbClr val="003468"/>
              </a:solidFill>
            </a:endParaRPr>
          </a:p>
        </p:txBody>
      </p:sp>
    </p:spTree>
    <p:extLst>
      <p:ext uri="{BB962C8B-B14F-4D97-AF65-F5344CB8AC3E}">
        <p14:creationId xmlns:p14="http://schemas.microsoft.com/office/powerpoint/2010/main" val="384007437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498461" y="1195200"/>
            <a:ext cx="39976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
        <p:nvSpPr>
          <p:cNvPr id="5" name="Content Placeholder 11"/>
          <p:cNvSpPr>
            <a:spLocks noGrp="1"/>
          </p:cNvSpPr>
          <p:nvPr>
            <p:ph sz="quarter" idx="15" hasCustomPrompt="1"/>
          </p:nvPr>
        </p:nvSpPr>
        <p:spPr>
          <a:xfrm>
            <a:off x="4648984" y="1195200"/>
            <a:ext cx="39976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Tree>
    <p:extLst>
      <p:ext uri="{BB962C8B-B14F-4D97-AF65-F5344CB8AC3E}">
        <p14:creationId xmlns:p14="http://schemas.microsoft.com/office/powerpoint/2010/main" val="186367020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498462" y="1195200"/>
            <a:ext cx="2592000"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
        <p:nvSpPr>
          <p:cNvPr id="5" name="Content Placeholder 11"/>
          <p:cNvSpPr>
            <a:spLocks noGrp="1"/>
          </p:cNvSpPr>
          <p:nvPr>
            <p:ph sz="quarter" idx="15" hasCustomPrompt="1"/>
          </p:nvPr>
        </p:nvSpPr>
        <p:spPr>
          <a:xfrm>
            <a:off x="3309785" y="1195200"/>
            <a:ext cx="2592000"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6" name="Content Placeholder 11"/>
          <p:cNvSpPr>
            <a:spLocks noGrp="1"/>
          </p:cNvSpPr>
          <p:nvPr>
            <p:ph sz="quarter" idx="16" hasCustomPrompt="1"/>
          </p:nvPr>
        </p:nvSpPr>
        <p:spPr>
          <a:xfrm>
            <a:off x="6051323" y="1195200"/>
            <a:ext cx="2592000"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Tree>
    <p:extLst>
      <p:ext uri="{BB962C8B-B14F-4D97-AF65-F5344CB8AC3E}">
        <p14:creationId xmlns:p14="http://schemas.microsoft.com/office/powerpoint/2010/main" val="220807822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s or diagra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
        <p:nvSpPr>
          <p:cNvPr id="5" name="Content Placeholder 11"/>
          <p:cNvSpPr>
            <a:spLocks noGrp="1"/>
          </p:cNvSpPr>
          <p:nvPr>
            <p:ph sz="quarter" idx="15" hasCustomPrompt="1"/>
          </p:nvPr>
        </p:nvSpPr>
        <p:spPr>
          <a:xfrm>
            <a:off x="498461" y="1843200"/>
            <a:ext cx="8144862" cy="4032000"/>
          </a:xfrm>
        </p:spPr>
        <p:txBody>
          <a:bodyPr/>
          <a:lstStyle>
            <a:lvl1pPr algn="ctr">
              <a:defRPr/>
            </a:lvl1pPr>
          </a:lstStyle>
          <a:p>
            <a:pPr lvl="0"/>
            <a:r>
              <a:rPr lang="en-US" dirty="0" smtClean="0"/>
              <a:t>Chart or table</a:t>
            </a:r>
          </a:p>
        </p:txBody>
      </p:sp>
      <p:sp>
        <p:nvSpPr>
          <p:cNvPr id="7" name="Text Placeholder 6"/>
          <p:cNvSpPr>
            <a:spLocks noGrp="1"/>
          </p:cNvSpPr>
          <p:nvPr>
            <p:ph type="body" sz="quarter" idx="17" hasCustomPrompt="1"/>
          </p:nvPr>
        </p:nvSpPr>
        <p:spPr>
          <a:xfrm>
            <a:off x="498461" y="1196752"/>
            <a:ext cx="8144862" cy="360000"/>
          </a:xfrm>
        </p:spPr>
        <p:txBody>
          <a:bodyPr/>
          <a:lstStyle>
            <a:lvl1pPr>
              <a:defRPr sz="2400" baseline="0">
                <a:solidFill>
                  <a:schemeClr val="accent2">
                    <a:lumMod val="75000"/>
                  </a:schemeClr>
                </a:solidFill>
              </a:defRPr>
            </a:lvl1pPr>
          </a:lstStyle>
          <a:p>
            <a:pPr lvl="0"/>
            <a:r>
              <a:rPr lang="en-US" dirty="0" smtClean="0"/>
              <a:t>Chart / table title</a:t>
            </a:r>
            <a:endParaRPr lang="en-AU" dirty="0"/>
          </a:p>
        </p:txBody>
      </p:sp>
      <p:sp>
        <p:nvSpPr>
          <p:cNvPr id="10" name="Text Placeholder 6"/>
          <p:cNvSpPr>
            <a:spLocks noGrp="1"/>
          </p:cNvSpPr>
          <p:nvPr>
            <p:ph type="body" sz="quarter" idx="18" hasCustomPrompt="1"/>
          </p:nvPr>
        </p:nvSpPr>
        <p:spPr>
          <a:xfrm>
            <a:off x="498461" y="1555200"/>
            <a:ext cx="8144862" cy="288000"/>
          </a:xfrm>
        </p:spPr>
        <p:txBody>
          <a:bodyPr/>
          <a:lstStyle>
            <a:lvl1pPr>
              <a:defRPr sz="1600" i="1" baseline="0">
                <a:solidFill>
                  <a:schemeClr val="accent2">
                    <a:lumMod val="75000"/>
                  </a:schemeClr>
                </a:solidFill>
              </a:defRPr>
            </a:lvl1pPr>
          </a:lstStyle>
          <a:p>
            <a:pPr lvl="0"/>
            <a:r>
              <a:rPr lang="en-US" dirty="0" smtClean="0"/>
              <a:t>Measure, Units</a:t>
            </a:r>
            <a:endParaRPr lang="en-AU" dirty="0"/>
          </a:p>
        </p:txBody>
      </p:sp>
    </p:spTree>
    <p:extLst>
      <p:ext uri="{BB962C8B-B14F-4D97-AF65-F5344CB8AC3E}">
        <p14:creationId xmlns:p14="http://schemas.microsoft.com/office/powerpoint/2010/main" val="198849126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rts or diagrams x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
        <p:nvSpPr>
          <p:cNvPr id="5" name="Content Placeholder 11"/>
          <p:cNvSpPr>
            <a:spLocks noGrp="1"/>
          </p:cNvSpPr>
          <p:nvPr>
            <p:ph sz="quarter" idx="15" hasCustomPrompt="1"/>
          </p:nvPr>
        </p:nvSpPr>
        <p:spPr>
          <a:xfrm>
            <a:off x="4648984" y="1843200"/>
            <a:ext cx="3997662" cy="4032000"/>
          </a:xfrm>
        </p:spPr>
        <p:txBody>
          <a:bodyPr/>
          <a:lstStyle>
            <a:lvl1pPr algn="ctr">
              <a:defRPr/>
            </a:lvl1pPr>
          </a:lstStyle>
          <a:p>
            <a:pPr lvl="0"/>
            <a:r>
              <a:rPr lang="en-US" dirty="0" smtClean="0"/>
              <a:t>Chart or table</a:t>
            </a:r>
          </a:p>
        </p:txBody>
      </p:sp>
      <p:sp>
        <p:nvSpPr>
          <p:cNvPr id="7" name="Text Placeholder 6"/>
          <p:cNvSpPr>
            <a:spLocks noGrp="1"/>
          </p:cNvSpPr>
          <p:nvPr>
            <p:ph type="body" sz="quarter" idx="17" hasCustomPrompt="1"/>
          </p:nvPr>
        </p:nvSpPr>
        <p:spPr>
          <a:xfrm>
            <a:off x="4648984" y="1196752"/>
            <a:ext cx="3997662" cy="360000"/>
          </a:xfrm>
        </p:spPr>
        <p:txBody>
          <a:bodyPr/>
          <a:lstStyle>
            <a:lvl1pPr>
              <a:defRPr sz="2400" baseline="0">
                <a:solidFill>
                  <a:schemeClr val="accent2">
                    <a:lumMod val="75000"/>
                  </a:schemeClr>
                </a:solidFill>
              </a:defRPr>
            </a:lvl1pPr>
          </a:lstStyle>
          <a:p>
            <a:pPr lvl="0"/>
            <a:r>
              <a:rPr lang="en-US" dirty="0" smtClean="0"/>
              <a:t>Chart / table title</a:t>
            </a:r>
            <a:endParaRPr lang="en-AU" dirty="0"/>
          </a:p>
        </p:txBody>
      </p:sp>
      <p:sp>
        <p:nvSpPr>
          <p:cNvPr id="10" name="Text Placeholder 6"/>
          <p:cNvSpPr>
            <a:spLocks noGrp="1"/>
          </p:cNvSpPr>
          <p:nvPr>
            <p:ph type="body" sz="quarter" idx="18" hasCustomPrompt="1"/>
          </p:nvPr>
        </p:nvSpPr>
        <p:spPr>
          <a:xfrm>
            <a:off x="4648984" y="1555200"/>
            <a:ext cx="3997662" cy="288000"/>
          </a:xfrm>
        </p:spPr>
        <p:txBody>
          <a:bodyPr/>
          <a:lstStyle>
            <a:lvl1pPr>
              <a:defRPr sz="1600" i="1" baseline="0">
                <a:solidFill>
                  <a:schemeClr val="accent2">
                    <a:lumMod val="75000"/>
                  </a:schemeClr>
                </a:solidFill>
              </a:defRPr>
            </a:lvl1pPr>
          </a:lstStyle>
          <a:p>
            <a:pPr lvl="0"/>
            <a:r>
              <a:rPr lang="en-US" dirty="0" smtClean="0"/>
              <a:t>Measure, Units</a:t>
            </a:r>
            <a:endParaRPr lang="en-AU" dirty="0"/>
          </a:p>
        </p:txBody>
      </p:sp>
      <p:sp>
        <p:nvSpPr>
          <p:cNvPr id="9" name="Content Placeholder 11"/>
          <p:cNvSpPr>
            <a:spLocks noGrp="1"/>
          </p:cNvSpPr>
          <p:nvPr>
            <p:ph sz="quarter" idx="19" hasCustomPrompt="1"/>
          </p:nvPr>
        </p:nvSpPr>
        <p:spPr>
          <a:xfrm>
            <a:off x="498461" y="1843200"/>
            <a:ext cx="3997662" cy="4032000"/>
          </a:xfrm>
        </p:spPr>
        <p:txBody>
          <a:bodyPr/>
          <a:lstStyle>
            <a:lvl1pPr algn="ctr">
              <a:defRPr/>
            </a:lvl1pPr>
          </a:lstStyle>
          <a:p>
            <a:pPr lvl="0"/>
            <a:r>
              <a:rPr lang="en-US" dirty="0" smtClean="0"/>
              <a:t>Chart or table</a:t>
            </a:r>
          </a:p>
        </p:txBody>
      </p:sp>
      <p:sp>
        <p:nvSpPr>
          <p:cNvPr id="11" name="Text Placeholder 6"/>
          <p:cNvSpPr>
            <a:spLocks noGrp="1"/>
          </p:cNvSpPr>
          <p:nvPr>
            <p:ph type="body" sz="quarter" idx="20" hasCustomPrompt="1"/>
          </p:nvPr>
        </p:nvSpPr>
        <p:spPr>
          <a:xfrm>
            <a:off x="498461" y="1196752"/>
            <a:ext cx="3997662" cy="360000"/>
          </a:xfrm>
        </p:spPr>
        <p:txBody>
          <a:bodyPr/>
          <a:lstStyle>
            <a:lvl1pPr>
              <a:defRPr sz="2400" baseline="0">
                <a:solidFill>
                  <a:schemeClr val="accent2">
                    <a:lumMod val="75000"/>
                  </a:schemeClr>
                </a:solidFill>
              </a:defRPr>
            </a:lvl1pPr>
          </a:lstStyle>
          <a:p>
            <a:pPr lvl="0"/>
            <a:r>
              <a:rPr lang="en-US" dirty="0" smtClean="0"/>
              <a:t>Chart / table title</a:t>
            </a:r>
            <a:endParaRPr lang="en-AU" dirty="0"/>
          </a:p>
        </p:txBody>
      </p:sp>
      <p:sp>
        <p:nvSpPr>
          <p:cNvPr id="13" name="Text Placeholder 6"/>
          <p:cNvSpPr>
            <a:spLocks noGrp="1"/>
          </p:cNvSpPr>
          <p:nvPr>
            <p:ph type="body" sz="quarter" idx="21" hasCustomPrompt="1"/>
          </p:nvPr>
        </p:nvSpPr>
        <p:spPr>
          <a:xfrm>
            <a:off x="498461" y="1555200"/>
            <a:ext cx="3997662" cy="288000"/>
          </a:xfrm>
        </p:spPr>
        <p:txBody>
          <a:bodyPr/>
          <a:lstStyle>
            <a:lvl1pPr>
              <a:defRPr sz="1600" i="1" baseline="0">
                <a:solidFill>
                  <a:schemeClr val="accent2">
                    <a:lumMod val="75000"/>
                  </a:schemeClr>
                </a:solidFill>
              </a:defRPr>
            </a:lvl1pPr>
          </a:lstStyle>
          <a:p>
            <a:pPr lvl="0"/>
            <a:r>
              <a:rPr lang="en-US" dirty="0" smtClean="0"/>
              <a:t>Measure, Units</a:t>
            </a:r>
            <a:endParaRPr lang="en-AU" dirty="0"/>
          </a:p>
        </p:txBody>
      </p:sp>
    </p:spTree>
    <p:extLst>
      <p:ext uri="{BB962C8B-B14F-4D97-AF65-F5344CB8AC3E}">
        <p14:creationId xmlns:p14="http://schemas.microsoft.com/office/powerpoint/2010/main" val="382868801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harts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
        <p:nvSpPr>
          <p:cNvPr id="5" name="Content Placeholder 11"/>
          <p:cNvSpPr>
            <a:spLocks noGrp="1"/>
          </p:cNvSpPr>
          <p:nvPr>
            <p:ph sz="quarter" idx="15" hasCustomPrompt="1"/>
          </p:nvPr>
        </p:nvSpPr>
        <p:spPr>
          <a:xfrm>
            <a:off x="4648984" y="1843200"/>
            <a:ext cx="3997662" cy="4032000"/>
          </a:xfrm>
        </p:spPr>
        <p:txBody>
          <a:bodyPr/>
          <a:lstStyle>
            <a:lvl1pPr algn="ctr">
              <a:defRPr/>
            </a:lvl1pPr>
          </a:lstStyle>
          <a:p>
            <a:pPr lvl="0"/>
            <a:r>
              <a:rPr lang="en-US" dirty="0" smtClean="0"/>
              <a:t>Chart or table</a:t>
            </a:r>
          </a:p>
        </p:txBody>
      </p:sp>
      <p:sp>
        <p:nvSpPr>
          <p:cNvPr id="7" name="Text Placeholder 6"/>
          <p:cNvSpPr>
            <a:spLocks noGrp="1"/>
          </p:cNvSpPr>
          <p:nvPr>
            <p:ph type="body" sz="quarter" idx="17" hasCustomPrompt="1"/>
          </p:nvPr>
        </p:nvSpPr>
        <p:spPr>
          <a:xfrm>
            <a:off x="4648984" y="1196752"/>
            <a:ext cx="3997662" cy="360000"/>
          </a:xfrm>
        </p:spPr>
        <p:txBody>
          <a:bodyPr/>
          <a:lstStyle>
            <a:lvl1pPr>
              <a:defRPr sz="2400" baseline="0">
                <a:solidFill>
                  <a:schemeClr val="accent2">
                    <a:lumMod val="75000"/>
                  </a:schemeClr>
                </a:solidFill>
              </a:defRPr>
            </a:lvl1pPr>
          </a:lstStyle>
          <a:p>
            <a:pPr lvl="0"/>
            <a:r>
              <a:rPr lang="en-US" dirty="0" smtClean="0"/>
              <a:t>Chart / table title</a:t>
            </a:r>
            <a:endParaRPr lang="en-AU" dirty="0"/>
          </a:p>
        </p:txBody>
      </p:sp>
      <p:sp>
        <p:nvSpPr>
          <p:cNvPr id="10" name="Text Placeholder 6"/>
          <p:cNvSpPr>
            <a:spLocks noGrp="1"/>
          </p:cNvSpPr>
          <p:nvPr>
            <p:ph type="body" sz="quarter" idx="18" hasCustomPrompt="1"/>
          </p:nvPr>
        </p:nvSpPr>
        <p:spPr>
          <a:xfrm>
            <a:off x="4648984" y="1555200"/>
            <a:ext cx="3997662" cy="288000"/>
          </a:xfrm>
        </p:spPr>
        <p:txBody>
          <a:bodyPr/>
          <a:lstStyle>
            <a:lvl1pPr>
              <a:defRPr sz="1600" i="1" baseline="0">
                <a:solidFill>
                  <a:schemeClr val="accent2">
                    <a:lumMod val="75000"/>
                  </a:schemeClr>
                </a:solidFill>
              </a:defRPr>
            </a:lvl1pPr>
          </a:lstStyle>
          <a:p>
            <a:pPr lvl="0"/>
            <a:r>
              <a:rPr lang="en-US" dirty="0" smtClean="0"/>
              <a:t>Measure, Units</a:t>
            </a:r>
            <a:endParaRPr lang="en-AU" dirty="0"/>
          </a:p>
        </p:txBody>
      </p:sp>
      <p:sp>
        <p:nvSpPr>
          <p:cNvPr id="12" name="Content Placeholder 11"/>
          <p:cNvSpPr>
            <a:spLocks noGrp="1"/>
          </p:cNvSpPr>
          <p:nvPr>
            <p:ph sz="quarter" idx="14" hasCustomPrompt="1"/>
          </p:nvPr>
        </p:nvSpPr>
        <p:spPr>
          <a:xfrm>
            <a:off x="498461" y="1195200"/>
            <a:ext cx="39976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Tree>
    <p:extLst>
      <p:ext uri="{BB962C8B-B14F-4D97-AF65-F5344CB8AC3E}">
        <p14:creationId xmlns:p14="http://schemas.microsoft.com/office/powerpoint/2010/main" val="16612135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Governing thought</a:t>
            </a:r>
            <a:endParaRPr lang="en-AU" dirty="0"/>
          </a:p>
        </p:txBody>
      </p:sp>
      <p:sp>
        <p:nvSpPr>
          <p:cNvPr id="6" name="Text Placeholder 7"/>
          <p:cNvSpPr>
            <a:spLocks noGrp="1"/>
          </p:cNvSpPr>
          <p:nvPr>
            <p:ph type="body" sz="quarter" idx="14"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Tree>
    <p:extLst>
      <p:ext uri="{BB962C8B-B14F-4D97-AF65-F5344CB8AC3E}">
        <p14:creationId xmlns:p14="http://schemas.microsoft.com/office/powerpoint/2010/main" val="22061758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593437-D3F5-4651-B85A-C1843DF801E4}" type="datetime1">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498461" y="1195200"/>
            <a:ext cx="81448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Tree>
    <p:extLst>
      <p:ext uri="{BB962C8B-B14F-4D97-AF65-F5344CB8AC3E}">
        <p14:creationId xmlns:p14="http://schemas.microsoft.com/office/powerpoint/2010/main" val="3172839536"/>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498461" y="1195200"/>
            <a:ext cx="81448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Tree>
    <p:extLst>
      <p:ext uri="{BB962C8B-B14F-4D97-AF65-F5344CB8AC3E}">
        <p14:creationId xmlns:p14="http://schemas.microsoft.com/office/powerpoint/2010/main" val="165235467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498461" y="1195200"/>
            <a:ext cx="8144862" cy="4680000"/>
          </a:xfrm>
        </p:spPr>
        <p:txBody>
          <a:bodyPr/>
          <a:lstStyle/>
          <a:p>
            <a:pPr lvl="0"/>
            <a:r>
              <a:rPr lang="en-US" dirty="0" smtClean="0"/>
              <a:t>Body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 level</a:t>
            </a:r>
          </a:p>
        </p:txBody>
      </p:sp>
      <p:sp>
        <p:nvSpPr>
          <p:cNvPr id="2" name="Title 1"/>
          <p:cNvSpPr>
            <a:spLocks noGrp="1"/>
          </p:cNvSpPr>
          <p:nvPr>
            <p:ph type="title" hasCustomPrompt="1"/>
          </p:nvPr>
        </p:nvSpPr>
        <p:spPr>
          <a:xfrm>
            <a:off x="498461" y="255600"/>
            <a:ext cx="8144862" cy="871200"/>
          </a:xfrm>
        </p:spPr>
        <p:txBody>
          <a:bodyPr/>
          <a:lstStyle>
            <a:lvl1pPr>
              <a:defRPr/>
            </a:lvl1pPr>
          </a:lstStyle>
          <a:p>
            <a:r>
              <a:rPr lang="en-US" dirty="0" smtClean="0"/>
              <a:t>Governing thought</a:t>
            </a:r>
            <a:endParaRPr lang="en-AU" dirty="0"/>
          </a:p>
        </p:txBody>
      </p:sp>
      <p:sp>
        <p:nvSpPr>
          <p:cNvPr id="8" name="Text Placeholder 7"/>
          <p:cNvSpPr>
            <a:spLocks noGrp="1"/>
          </p:cNvSpPr>
          <p:nvPr>
            <p:ph type="body" sz="quarter" idx="13" hasCustomPrompt="1"/>
          </p:nvPr>
        </p:nvSpPr>
        <p:spPr>
          <a:xfrm>
            <a:off x="499702" y="5950800"/>
            <a:ext cx="8146072" cy="360000"/>
          </a:xfrm>
        </p:spPr>
        <p:txBody>
          <a:bodyPr anchor="t" anchorCtr="0">
            <a:noAutofit/>
          </a:bodyPr>
          <a:lstStyle>
            <a:lvl1pPr algn="l">
              <a:defRPr sz="1100" i="1" baseline="0"/>
            </a:lvl1pPr>
          </a:lstStyle>
          <a:p>
            <a:pPr lvl="0"/>
            <a:r>
              <a:rPr lang="en-US" dirty="0" smtClean="0"/>
              <a:t>Source, note or footnote</a:t>
            </a:r>
          </a:p>
        </p:txBody>
      </p:sp>
    </p:spTree>
    <p:extLst>
      <p:ext uri="{BB962C8B-B14F-4D97-AF65-F5344CB8AC3E}">
        <p14:creationId xmlns:p14="http://schemas.microsoft.com/office/powerpoint/2010/main" val="39632764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7FF8BB-87C5-43D7-BBB8-0B09130067F3}" type="datetime1">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952D00-FD6C-48E0-A6AD-B5A6665C240B}" type="datetime1">
              <a:rPr lang="en-US" smtClean="0"/>
              <a:t>5/9/2018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7531FE-67EB-4D1C-9A2C-CEA114E6FAEF}" type="datetime1">
              <a:rPr lang="en-US" smtClean="0"/>
              <a:t>5/9/2018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AD2F0-5DC7-472A-9AC3-00608F18105B}" type="datetime1">
              <a:rPr lang="en-US" smtClean="0"/>
              <a:t>5/9/2018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0F40B-D8AC-4993-9EBE-5557F08D1E37}" type="datetime1">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5DDAE-0DC1-4218-A363-E2E43379E2BE}" type="datetime1">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2989B8-8E10-9146-B571-9678FB2F1B7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image" Target="../media/image1.emf"/><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C8E1C-A6BC-45DE-8278-986F6B600039}" type="datetime1">
              <a:rPr lang="en-US" smtClean="0"/>
              <a:t>5/9/2018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989B8-8E10-9146-B571-9678FB2F1B7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311407-CD3B-418E-9E0B-EA384654809D}" type="datetime1">
              <a:rPr lang="en-US" smtClean="0">
                <a:solidFill>
                  <a:prstClr val="black">
                    <a:tint val="75000"/>
                  </a:prstClr>
                </a:solidFill>
              </a:rPr>
              <a:t>5/9/2018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642989B8-8E10-9146-B571-9678FB2F1B74}"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757801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600" dirty="0" smtClean="0">
                <a:latin typeface="Futura Medium"/>
                <a:ea typeface="Futura Medium" charset="0"/>
                <a:cs typeface="Futura Medium" charset="0"/>
              </a:rPr>
              <a:t>Doing research in and on your own organisation:</a:t>
            </a:r>
            <a:br>
              <a:rPr lang="en-GB" sz="3600" dirty="0" smtClean="0">
                <a:latin typeface="Futura Medium"/>
                <a:ea typeface="Futura Medium" charset="0"/>
                <a:cs typeface="Futura Medium" charset="0"/>
              </a:rPr>
            </a:br>
            <a:r>
              <a:rPr lang="en-GB" sz="3600" dirty="0" smtClean="0">
                <a:latin typeface="Futura Medium"/>
                <a:ea typeface="Futura Medium" charset="0"/>
                <a:cs typeface="Futura Medium" charset="0"/>
              </a:rPr>
              <a:t>Just how hard can it be</a:t>
            </a:r>
            <a:r>
              <a:rPr lang="en-GB" sz="3600" dirty="0" smtClean="0">
                <a:ea typeface="Futura Medium" charset="0"/>
                <a:cs typeface="Futura Medium" charset="0"/>
              </a:rPr>
              <a:t>?</a:t>
            </a:r>
            <a:r>
              <a:rPr lang="en-GB" sz="4000" dirty="0" smtClean="0">
                <a:ea typeface="Futura Medium" charset="0"/>
                <a:cs typeface="Futura Medium" charset="0"/>
              </a:rPr>
              <a:t> </a:t>
            </a:r>
            <a:r>
              <a:rPr lang="en-GB" dirty="0"/>
              <a:t/>
            </a:r>
            <a:br>
              <a:rPr lang="en-GB" dirty="0"/>
            </a:br>
            <a:endParaRPr lang="en-US" dirty="0"/>
          </a:p>
        </p:txBody>
      </p:sp>
      <p:sp>
        <p:nvSpPr>
          <p:cNvPr id="3" name="Subtitle 2"/>
          <p:cNvSpPr>
            <a:spLocks noGrp="1"/>
          </p:cNvSpPr>
          <p:nvPr>
            <p:ph type="subTitle" idx="1"/>
          </p:nvPr>
        </p:nvSpPr>
        <p:spPr/>
        <p:txBody>
          <a:bodyPr/>
          <a:lstStyle/>
          <a:p>
            <a:r>
              <a:rPr lang="en-US" sz="2800" dirty="0" smtClean="0">
                <a:latin typeface="Futura Condensed Medium" charset="0"/>
                <a:ea typeface="Futura Condensed Medium" charset="0"/>
                <a:cs typeface="Futura Condensed Medium" charset="0"/>
              </a:rPr>
              <a:t>Berwyn Clayton</a:t>
            </a:r>
          </a:p>
          <a:p>
            <a:r>
              <a:rPr lang="en-US" dirty="0" smtClean="0">
                <a:latin typeface="Futura Condensed Medium" charset="0"/>
                <a:ea typeface="Futura Condensed Medium" charset="0"/>
                <a:cs typeface="Futura Condensed Medium" charset="0"/>
              </a:rPr>
              <a:t> </a:t>
            </a:r>
            <a:endParaRPr lang="en-US" dirty="0">
              <a:latin typeface="Futura Condensed Medium" charset="0"/>
              <a:ea typeface="Futura Condensed Medium" charset="0"/>
              <a:cs typeface="Futura Condensed Medium" charset="0"/>
            </a:endParaRPr>
          </a:p>
        </p:txBody>
      </p:sp>
    </p:spTree>
    <p:extLst>
      <p:ext uri="{BB962C8B-B14F-4D97-AF65-F5344CB8AC3E}">
        <p14:creationId xmlns:p14="http://schemas.microsoft.com/office/powerpoint/2010/main" val="927657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dirty="0" smtClean="0">
                <a:latin typeface="Futura Medium" charset="0"/>
                <a:ea typeface="Futura Medium" charset="0"/>
                <a:cs typeface="Futura Medium" charset="0"/>
              </a:rPr>
              <a:t>Ongoing challenges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1503947"/>
            <a:ext cx="8373979" cy="46222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defRPr/>
            </a:pPr>
            <a:r>
              <a:rPr lang="en-AU" altLang="en-US" sz="2400" u="sng" dirty="0" smtClean="0"/>
              <a:t>Internal ethical engagement</a:t>
            </a:r>
            <a:r>
              <a:rPr lang="en-AU" altLang="en-US" sz="2400" dirty="0" smtClean="0"/>
              <a:t>: This relates to the deeper level ethical and moral dilemmas that insider researchers have to deal with – murky issues that arise during and after the research process linked to: </a:t>
            </a:r>
          </a:p>
          <a:p>
            <a:pPr lvl="1">
              <a:defRPr/>
            </a:pPr>
            <a:r>
              <a:rPr lang="en-AU" altLang="en-US" dirty="0"/>
              <a:t>i</a:t>
            </a:r>
            <a:r>
              <a:rPr lang="en-AU" altLang="en-US" dirty="0" smtClean="0"/>
              <a:t>nsider knowledge</a:t>
            </a:r>
          </a:p>
          <a:p>
            <a:pPr lvl="1">
              <a:defRPr/>
            </a:pPr>
            <a:r>
              <a:rPr lang="en-AU" altLang="en-US" dirty="0" smtClean="0"/>
              <a:t>ongoing personal and professional relationships with participants</a:t>
            </a:r>
          </a:p>
          <a:p>
            <a:pPr lvl="1">
              <a:defRPr/>
            </a:pPr>
            <a:r>
              <a:rPr lang="en-AU" altLang="en-US" dirty="0" smtClean="0"/>
              <a:t>conflicting professional knowledge and researchers roles and anonymity</a:t>
            </a:r>
          </a:p>
          <a:p>
            <a:pPr>
              <a:defRPr/>
            </a:pPr>
            <a:r>
              <a:rPr lang="en-AU" altLang="en-US" dirty="0" smtClean="0"/>
              <a:t>These issues are not generally covered by the formal ethics process (nor are they covered in texts)</a:t>
            </a:r>
            <a:endParaRPr lang="en-AU" altLang="en-US" dirty="0"/>
          </a:p>
          <a:p>
            <a:pPr marL="457200" lvl="1" indent="0">
              <a:buNone/>
              <a:defRPr/>
            </a:pPr>
            <a:endParaRPr lang="en-AU" altLang="en-US" u="sng" dirty="0" smtClean="0"/>
          </a:p>
        </p:txBody>
      </p:sp>
    </p:spTree>
    <p:extLst>
      <p:ext uri="{BB962C8B-B14F-4D97-AF65-F5344CB8AC3E}">
        <p14:creationId xmlns:p14="http://schemas.microsoft.com/office/powerpoint/2010/main" val="1871425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Tackling the access challenge</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Identify who you need to get permission from</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Prepare an outline of the study</a:t>
            </a:r>
          </a:p>
          <a:p>
            <a:pPr>
              <a:lnSpc>
                <a:spcPct val="100000"/>
              </a:lnSpc>
              <a:defRPr/>
            </a:pPr>
            <a:r>
              <a:rPr lang="en-AU" altLang="en-US" sz="2200" dirty="0" smtClean="0">
                <a:latin typeface="Futura Medium" charset="0"/>
                <a:ea typeface="Futura Medium" charset="0"/>
                <a:cs typeface="Futura Medium" charset="0"/>
              </a:rPr>
              <a:t>Formally request permission to carry out study – it may be needed at more than one level</a:t>
            </a:r>
          </a:p>
          <a:p>
            <a:pPr>
              <a:lnSpc>
                <a:spcPct val="100000"/>
              </a:lnSpc>
              <a:defRPr/>
            </a:pPr>
            <a:r>
              <a:rPr lang="en-AU" altLang="en-US" sz="2200" dirty="0" smtClean="0">
                <a:latin typeface="Futura Medium" charset="0"/>
                <a:ea typeface="Futura Medium" charset="0"/>
                <a:cs typeface="Futura Medium" charset="0"/>
              </a:rPr>
              <a:t>Discuss study with ‘gatekeepers’ – explain purpose, conditions, consent and participation</a:t>
            </a:r>
          </a:p>
          <a:p>
            <a:pPr>
              <a:lnSpc>
                <a:spcPct val="100000"/>
              </a:lnSpc>
              <a:defRPr/>
            </a:pPr>
            <a:r>
              <a:rPr lang="en-AU" altLang="en-US" dirty="0" smtClean="0"/>
              <a:t>Attempt to anticipate potentially sensitive issues</a:t>
            </a:r>
          </a:p>
          <a:p>
            <a:pPr>
              <a:lnSpc>
                <a:spcPct val="100000"/>
              </a:lnSpc>
              <a:defRPr/>
            </a:pPr>
            <a:r>
              <a:rPr lang="en-AU" altLang="en-US" dirty="0" smtClean="0"/>
              <a:t>Discuss the study with likely participants</a:t>
            </a:r>
          </a:p>
          <a:p>
            <a:pPr>
              <a:defRPr/>
            </a:pPr>
            <a:r>
              <a:rPr lang="en-AU" altLang="en-US" dirty="0"/>
              <a:t>Be prepared to modify study in light of these </a:t>
            </a:r>
            <a:r>
              <a:rPr lang="en-AU" altLang="en-US" dirty="0" smtClean="0"/>
              <a:t>discussions</a:t>
            </a:r>
            <a:endParaRPr lang="en-US" altLang="en-US" dirty="0" smtClean="0"/>
          </a:p>
        </p:txBody>
      </p:sp>
    </p:spTree>
    <p:extLst>
      <p:ext uri="{BB962C8B-B14F-4D97-AF65-F5344CB8AC3E}">
        <p14:creationId xmlns:p14="http://schemas.microsoft.com/office/powerpoint/2010/main" val="3882983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Understanding the gatekeepers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Usual concerns of gatekeepers: </a:t>
            </a:r>
          </a:p>
          <a:p>
            <a:pPr lvl="1">
              <a:defRPr/>
            </a:pPr>
            <a:r>
              <a:rPr lang="en-AU" altLang="en-US" dirty="0" smtClean="0"/>
              <a:t>information held is confidential</a:t>
            </a:r>
          </a:p>
          <a:p>
            <a:pPr lvl="1">
              <a:defRPr/>
            </a:pPr>
            <a:r>
              <a:rPr lang="en-AU" altLang="en-US" dirty="0" smtClean="0"/>
              <a:t>promises have been implied or given</a:t>
            </a:r>
          </a:p>
          <a:p>
            <a:pPr lvl="1">
              <a:defRPr/>
            </a:pPr>
            <a:r>
              <a:rPr lang="en-AU" altLang="en-US" dirty="0" smtClean="0"/>
              <a:t>research takes up time and resources</a:t>
            </a:r>
          </a:p>
          <a:p>
            <a:pPr lvl="1">
              <a:defRPr/>
            </a:pPr>
            <a:r>
              <a:rPr lang="en-AU" altLang="en-US" dirty="0"/>
              <a:t>p</a:t>
            </a:r>
            <a:r>
              <a:rPr lang="en-AU" altLang="en-US" dirty="0" smtClean="0"/>
              <a:t>otential </a:t>
            </a:r>
            <a:r>
              <a:rPr lang="en-AU" altLang="en-US" sz="2000" dirty="0" smtClean="0">
                <a:latin typeface="Futura Medium" charset="0"/>
                <a:ea typeface="Futura Medium" charset="0"/>
                <a:cs typeface="Futura Medium" charset="0"/>
              </a:rPr>
              <a:t>for research to bring in to question practices</a:t>
            </a:r>
          </a:p>
          <a:p>
            <a:pPr>
              <a:lnSpc>
                <a:spcPct val="100000"/>
              </a:lnSpc>
              <a:defRPr/>
            </a:pPr>
            <a:r>
              <a:rPr lang="en-AU" altLang="en-US" sz="2200" dirty="0" smtClean="0">
                <a:latin typeface="Futura Medium" charset="0"/>
                <a:ea typeface="Futura Medium" charset="0"/>
                <a:cs typeface="Futura Medium" charset="0"/>
              </a:rPr>
              <a:t>Organisation may wish to influence:</a:t>
            </a:r>
          </a:p>
          <a:p>
            <a:pPr lvl="1">
              <a:defRPr/>
            </a:pPr>
            <a:r>
              <a:rPr lang="en-AU" altLang="en-US" dirty="0"/>
              <a:t>t</a:t>
            </a:r>
            <a:r>
              <a:rPr lang="en-AU" altLang="en-US" sz="2000" dirty="0" smtClean="0">
                <a:latin typeface="Futura Medium" charset="0"/>
                <a:ea typeface="Futura Medium" charset="0"/>
                <a:cs typeface="Futura Medium" charset="0"/>
              </a:rPr>
              <a:t>he aims and structure of the project</a:t>
            </a:r>
          </a:p>
          <a:p>
            <a:pPr lvl="1">
              <a:defRPr/>
            </a:pPr>
            <a:r>
              <a:rPr lang="en-AU" altLang="en-US" dirty="0" smtClean="0"/>
              <a:t>the method</a:t>
            </a:r>
          </a:p>
          <a:p>
            <a:pPr lvl="1">
              <a:defRPr/>
            </a:pPr>
            <a:r>
              <a:rPr lang="en-AU" altLang="en-US" dirty="0"/>
              <a:t>t</a:t>
            </a:r>
            <a:r>
              <a:rPr lang="en-AU" altLang="en-US" sz="2000" dirty="0" smtClean="0">
                <a:latin typeface="Futura Medium" charset="0"/>
                <a:ea typeface="Futura Medium" charset="0"/>
                <a:cs typeface="Futura Medium" charset="0"/>
              </a:rPr>
              <a:t>he precise location, and, possibly</a:t>
            </a:r>
          </a:p>
          <a:p>
            <a:pPr lvl="1">
              <a:defRPr/>
            </a:pPr>
            <a:r>
              <a:rPr lang="en-AU" altLang="en-US" dirty="0" smtClean="0"/>
              <a:t>the report arising from the research</a:t>
            </a:r>
            <a:endParaRPr lang="en-AU" altLang="en-US" sz="2000" dirty="0" smtClean="0">
              <a:latin typeface="Futura Medium" charset="0"/>
              <a:ea typeface="Futura Medium" charset="0"/>
              <a:cs typeface="Futura Medium" charset="0"/>
            </a:endParaRPr>
          </a:p>
        </p:txBody>
      </p:sp>
    </p:spTree>
    <p:extLst>
      <p:ext uri="{BB962C8B-B14F-4D97-AF65-F5344CB8AC3E}">
        <p14:creationId xmlns:p14="http://schemas.microsoft.com/office/powerpoint/2010/main" val="3580199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Dealing with the politics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Understand both the surface and deep meaning to the main stakeholders of the research and its findings</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Informally understand the context and appreciate the issues, frustrations and tensions in evidence even before the research is undertaken</a:t>
            </a:r>
          </a:p>
          <a:p>
            <a:pPr>
              <a:lnSpc>
                <a:spcPct val="100000"/>
              </a:lnSpc>
              <a:defRPr/>
            </a:pPr>
            <a:r>
              <a:rPr lang="en-AU" altLang="en-US" sz="2200" dirty="0" smtClean="0">
                <a:latin typeface="Futura Medium" charset="0"/>
                <a:ea typeface="Futura Medium" charset="0"/>
                <a:cs typeface="Futura Medium" charset="0"/>
              </a:rPr>
              <a:t>Come to terms with your political agenda in carrying out the research and determine how far you prepare to be manipulated by the research site politics</a:t>
            </a:r>
          </a:p>
        </p:txBody>
      </p:sp>
    </p:spTree>
    <p:extLst>
      <p:ext uri="{BB962C8B-B14F-4D97-AF65-F5344CB8AC3E}">
        <p14:creationId xmlns:p14="http://schemas.microsoft.com/office/powerpoint/2010/main" val="4292682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Dealing with the politics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Be confident of the outcome of the research and the use to which it is to be put; try not to be the bullet in someone else’s cocked gun</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Accept the political context of all research and thus appreciate that your intention may not be the same as that of your research participants</a:t>
            </a:r>
          </a:p>
          <a:p>
            <a:pPr>
              <a:lnSpc>
                <a:spcPct val="100000"/>
              </a:lnSpc>
              <a:defRPr/>
            </a:pPr>
            <a:r>
              <a:rPr lang="en-AU" altLang="en-US" sz="2200" dirty="0" smtClean="0">
                <a:latin typeface="Futura Medium" charset="0"/>
                <a:ea typeface="Futura Medium" charset="0"/>
                <a:cs typeface="Futura Medium" charset="0"/>
              </a:rPr>
              <a:t>Engage in the politics but retain your integrity, credibility and dignity</a:t>
            </a:r>
          </a:p>
        </p:txBody>
      </p:sp>
    </p:spTree>
    <p:extLst>
      <p:ext uri="{BB962C8B-B14F-4D97-AF65-F5344CB8AC3E}">
        <p14:creationId xmlns:p14="http://schemas.microsoft.com/office/powerpoint/2010/main" val="1051128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Ensuring credibility of research</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Giving sufficient time in the field to build trust</a:t>
            </a:r>
            <a:endParaRPr lang="en-AU" altLang="en-US" sz="2200" dirty="0" smtClean="0">
              <a:latin typeface="Futura Medium" charset="0"/>
              <a:ea typeface="Futura Medium" charset="0"/>
              <a:cs typeface="Futura Medium" charset="0"/>
            </a:endParaRPr>
          </a:p>
          <a:p>
            <a:pPr>
              <a:lnSpc>
                <a:spcPct val="100000"/>
              </a:lnSpc>
              <a:defRPr/>
            </a:pPr>
            <a:r>
              <a:rPr lang="en-AU" altLang="en-US" dirty="0" smtClean="0"/>
              <a:t>Completing detailed field notes to build your understanding of the research setting and context</a:t>
            </a:r>
          </a:p>
          <a:p>
            <a:pPr>
              <a:lnSpc>
                <a:spcPct val="100000"/>
              </a:lnSpc>
              <a:defRPr/>
            </a:pPr>
            <a:r>
              <a:rPr lang="en-AU" altLang="en-US" dirty="0" smtClean="0"/>
              <a:t>Carrying out accurate data collection and analysis</a:t>
            </a:r>
          </a:p>
          <a:p>
            <a:pPr>
              <a:lnSpc>
                <a:spcPct val="100000"/>
              </a:lnSpc>
              <a:defRPr/>
            </a:pPr>
            <a:r>
              <a:rPr lang="en-AU" altLang="en-US" dirty="0" smtClean="0"/>
              <a:t>Verifying data with participants</a:t>
            </a:r>
          </a:p>
          <a:p>
            <a:pPr>
              <a:lnSpc>
                <a:spcPct val="100000"/>
              </a:lnSpc>
              <a:defRPr/>
            </a:pPr>
            <a:r>
              <a:rPr lang="en-AU" altLang="en-US" sz="2200" dirty="0" smtClean="0">
                <a:latin typeface="Futura Medium" charset="0"/>
                <a:ea typeface="Futura Medium" charset="0"/>
                <a:cs typeface="Futura Medium" charset="0"/>
              </a:rPr>
              <a:t>Testing, debriefing and triangulation</a:t>
            </a:r>
          </a:p>
          <a:p>
            <a:pPr>
              <a:lnSpc>
                <a:spcPct val="100000"/>
              </a:lnSpc>
              <a:defRPr/>
            </a:pPr>
            <a:r>
              <a:rPr lang="en-AU" altLang="en-US" sz="2200" dirty="0" smtClean="0">
                <a:latin typeface="Futura Medium" charset="0"/>
                <a:ea typeface="Futura Medium" charset="0"/>
                <a:cs typeface="Futura Medium" charset="0"/>
              </a:rPr>
              <a:t>Actively questioning your own perceptions and assumptions (reflexivity)</a:t>
            </a:r>
          </a:p>
        </p:txBody>
      </p:sp>
    </p:spTree>
    <p:extLst>
      <p:ext uri="{BB962C8B-B14F-4D97-AF65-F5344CB8AC3E}">
        <p14:creationId xmlns:p14="http://schemas.microsoft.com/office/powerpoint/2010/main" val="3610103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ethic of care </a:t>
            </a:r>
            <a:br>
              <a:rPr lang="en-AU" dirty="0" smtClean="0"/>
            </a:br>
            <a:r>
              <a:rPr lang="en-AU" sz="3100" dirty="0" smtClean="0"/>
              <a:t>Costley, Elliott &amp; Gibbs (2013)</a:t>
            </a:r>
            <a:endParaRPr lang="en-AU" sz="3100" dirty="0"/>
          </a:p>
        </p:txBody>
      </p:sp>
      <p:sp>
        <p:nvSpPr>
          <p:cNvPr id="3" name="Slide Number Placeholder 2"/>
          <p:cNvSpPr>
            <a:spLocks noGrp="1"/>
          </p:cNvSpPr>
          <p:nvPr>
            <p:ph type="sldNum" sz="quarter" idx="12"/>
          </p:nvPr>
        </p:nvSpPr>
        <p:spPr/>
        <p:txBody>
          <a:bodyPr/>
          <a:lstStyle/>
          <a:p>
            <a:fld id="{642989B8-8E10-9146-B571-9678FB2F1B74}" type="slidenum">
              <a:rPr lang="en-US" smtClean="0">
                <a:solidFill>
                  <a:prstClr val="black">
                    <a:tint val="75000"/>
                  </a:prstClr>
                </a:solidFill>
              </a:rPr>
              <a:pPr/>
              <a:t>16</a:t>
            </a:fld>
            <a:endParaRPr lang="en-US">
              <a:solidFill>
                <a:prstClr val="black">
                  <a:tint val="75000"/>
                </a:prstClr>
              </a:solidFill>
            </a:endParaRPr>
          </a:p>
        </p:txBody>
      </p:sp>
      <p:sp>
        <p:nvSpPr>
          <p:cNvPr id="5" name="TextBox 4"/>
          <p:cNvSpPr txBox="1"/>
          <p:nvPr/>
        </p:nvSpPr>
        <p:spPr>
          <a:xfrm>
            <a:off x="998621" y="1708484"/>
            <a:ext cx="6894095" cy="3970318"/>
          </a:xfrm>
          <a:prstGeom prst="rect">
            <a:avLst/>
          </a:prstGeom>
          <a:noFill/>
        </p:spPr>
        <p:txBody>
          <a:bodyPr wrap="square" rtlCol="0">
            <a:spAutoFit/>
          </a:bodyPr>
          <a:lstStyle/>
          <a:p>
            <a:r>
              <a:rPr lang="en-AU" sz="2400" dirty="0" smtClean="0"/>
              <a:t>‘... </a:t>
            </a:r>
            <a:r>
              <a:rPr lang="en-AU" sz="2800" dirty="0" smtClean="0"/>
              <a:t>as the actor who possesses the discretionary powers of the researcher, your caring requires a form of existential trust that transcends social roles configured through the power of others where those who trust you offer up their vulnerability, to reveal themselves stripped of the protection of their social roles and status. It is involving, not observational’ </a:t>
            </a:r>
            <a:endParaRPr lang="en-AU" sz="2800" dirty="0"/>
          </a:p>
        </p:txBody>
      </p:sp>
    </p:spTree>
    <p:extLst>
      <p:ext uri="{BB962C8B-B14F-4D97-AF65-F5344CB8AC3E}">
        <p14:creationId xmlns:p14="http://schemas.microsoft.com/office/powerpoint/2010/main" val="670214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535259"/>
            <a:ext cx="8229600" cy="9367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dirty="0" smtClean="0">
                <a:latin typeface="Futura Medium"/>
                <a:cs typeface="Calibri" panose="020F0502020204030204" pitchFamily="34" charset="0"/>
              </a:rPr>
              <a:t>Aims</a:t>
            </a:r>
            <a:r>
              <a:rPr lang="en-US" altLang="en-US" sz="3200" dirty="0" smtClean="0">
                <a:latin typeface="Futura Medium"/>
                <a:cs typeface="Calibri" panose="020F0502020204030204" pitchFamily="34" charset="0"/>
              </a:rPr>
              <a:t> of the workshop</a:t>
            </a:r>
            <a:endParaRPr lang="en-US" altLang="en-US" sz="3200" dirty="0">
              <a:latin typeface="Futura Medium"/>
              <a:cs typeface="Calibri" panose="020F0502020204030204" pitchFamily="34"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latin typeface="Futura Medium"/>
                <a:cs typeface="Calibri" panose="020F0502020204030204" pitchFamily="34" charset="0"/>
              </a:rPr>
              <a:t>Provide an overview of ‘insider research’ and its applicability to VET organisations and practice</a:t>
            </a:r>
            <a:endParaRPr lang="en-AU" altLang="en-US" sz="2200" dirty="0" smtClean="0">
              <a:latin typeface="Futura Medium"/>
              <a:cs typeface="Calibri" panose="020F0502020204030204" pitchFamily="34" charset="0"/>
            </a:endParaRPr>
          </a:p>
          <a:p>
            <a:pPr>
              <a:lnSpc>
                <a:spcPct val="100000"/>
              </a:lnSpc>
              <a:defRPr/>
            </a:pPr>
            <a:r>
              <a:rPr lang="en-AU" altLang="en-US" sz="2200" dirty="0" smtClean="0">
                <a:latin typeface="Futura Medium"/>
                <a:cs typeface="Calibri" panose="020F0502020204030204" pitchFamily="34" charset="0"/>
              </a:rPr>
              <a:t>Highlight the advantages, disadvantages and challenges associated with conducting research as an insider</a:t>
            </a:r>
          </a:p>
          <a:p>
            <a:pPr>
              <a:lnSpc>
                <a:spcPct val="100000"/>
              </a:lnSpc>
              <a:defRPr/>
            </a:pPr>
            <a:r>
              <a:rPr lang="en-AU" altLang="en-US" sz="2200" dirty="0" smtClean="0">
                <a:latin typeface="Futura Medium"/>
                <a:cs typeface="Calibri" panose="020F0502020204030204" pitchFamily="34" charset="0"/>
              </a:rPr>
              <a:t>Detail and discuss the practical and ethical aspects of conducting insider research</a:t>
            </a:r>
          </a:p>
          <a:p>
            <a:pPr>
              <a:lnSpc>
                <a:spcPct val="100000"/>
              </a:lnSpc>
              <a:defRPr/>
            </a:pPr>
            <a:r>
              <a:rPr lang="en-AU" altLang="en-US" sz="2200" dirty="0" smtClean="0">
                <a:latin typeface="Futura Medium"/>
                <a:cs typeface="Calibri" panose="020F0502020204030204" pitchFamily="34" charset="0"/>
              </a:rPr>
              <a:t>Examine some strategies for mitigating risks and addressing challenges of conducting research as an insider </a:t>
            </a:r>
          </a:p>
          <a:p>
            <a:pPr>
              <a:lnSpc>
                <a:spcPct val="100000"/>
              </a:lnSpc>
              <a:defRPr/>
            </a:pPr>
            <a:r>
              <a:rPr lang="en-AU" altLang="en-US" dirty="0" smtClean="0">
                <a:latin typeface="Futura Medium"/>
                <a:cs typeface="Calibri" panose="020F0502020204030204" pitchFamily="34" charset="0"/>
              </a:rPr>
              <a:t>Outline resources and sources to support insider research</a:t>
            </a:r>
            <a:endParaRPr lang="en-US" altLang="en-US" dirty="0" smtClean="0">
              <a:latin typeface="Futura Medium"/>
              <a:cs typeface="Calibri" panose="020F0502020204030204" pitchFamily="34" charset="0"/>
            </a:endParaRPr>
          </a:p>
        </p:txBody>
      </p:sp>
    </p:spTree>
    <p:extLst>
      <p:ext uri="{BB962C8B-B14F-4D97-AF65-F5344CB8AC3E}">
        <p14:creationId xmlns:p14="http://schemas.microsoft.com/office/powerpoint/2010/main" val="20513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dirty="0">
                <a:latin typeface="Futura Medium" charset="0"/>
                <a:ea typeface="Futura Medium" charset="0"/>
                <a:cs typeface="Futura Medium" charset="0"/>
              </a:rPr>
              <a:t>How is insider research defined?</a:t>
            </a:r>
            <a:endParaRPr lang="en-AU" sz="3600" dirty="0"/>
          </a:p>
        </p:txBody>
      </p:sp>
      <p:sp>
        <p:nvSpPr>
          <p:cNvPr id="3" name="Slide Number Placeholder 2"/>
          <p:cNvSpPr>
            <a:spLocks noGrp="1"/>
          </p:cNvSpPr>
          <p:nvPr>
            <p:ph type="sldNum" sz="quarter" idx="12"/>
          </p:nvPr>
        </p:nvSpPr>
        <p:spPr/>
        <p:txBody>
          <a:bodyPr/>
          <a:lstStyle/>
          <a:p>
            <a:fld id="{642989B8-8E10-9146-B571-9678FB2F1B74}" type="slidenum">
              <a:rPr lang="en-US" smtClean="0"/>
              <a:pPr/>
              <a:t>3</a:t>
            </a:fld>
            <a:endParaRPr lang="en-US" dirty="0"/>
          </a:p>
        </p:txBody>
      </p:sp>
      <p:sp>
        <p:nvSpPr>
          <p:cNvPr id="4" name="Rectangle 3"/>
          <p:cNvSpPr/>
          <p:nvPr/>
        </p:nvSpPr>
        <p:spPr>
          <a:xfrm>
            <a:off x="1003611" y="1906858"/>
            <a:ext cx="7069872" cy="4955203"/>
          </a:xfrm>
          <a:prstGeom prst="rect">
            <a:avLst/>
          </a:prstGeom>
        </p:spPr>
        <p:txBody>
          <a:bodyPr wrap="square">
            <a:spAutoFit/>
          </a:bodyPr>
          <a:lstStyle/>
          <a:p>
            <a:pPr>
              <a:defRPr/>
            </a:pPr>
            <a:r>
              <a:rPr lang="en-AU" altLang="en-US" sz="2800" i="1" dirty="0">
                <a:latin typeface="Futura Medium"/>
              </a:rPr>
              <a:t>Insider research is that which is conducted within a social group, organization or culture of which the researcher is also a </a:t>
            </a:r>
            <a:r>
              <a:rPr lang="en-AU" altLang="en-US" sz="2800" i="1" dirty="0" smtClean="0">
                <a:latin typeface="Futura Medium"/>
              </a:rPr>
              <a:t>member</a:t>
            </a:r>
            <a:r>
              <a:rPr lang="en-AU" altLang="en-US" sz="2800" i="1" dirty="0">
                <a:latin typeface="Futura Medium"/>
              </a:rPr>
              <a:t> </a:t>
            </a:r>
            <a:r>
              <a:rPr lang="en-AU" altLang="en-US" sz="2800" dirty="0" smtClean="0"/>
              <a:t>(Greene</a:t>
            </a:r>
            <a:r>
              <a:rPr lang="en-AU" altLang="en-US" sz="2800" dirty="0"/>
              <a:t>, </a:t>
            </a:r>
            <a:r>
              <a:rPr lang="en-AU" altLang="en-US" sz="2800" dirty="0" smtClean="0"/>
              <a:t>2014)</a:t>
            </a:r>
          </a:p>
          <a:p>
            <a:pPr>
              <a:defRPr/>
            </a:pPr>
            <a:endParaRPr lang="en-AU" altLang="en-US" sz="2800" dirty="0">
              <a:latin typeface="Futura Medium" charset="0"/>
              <a:ea typeface="Futura Medium" charset="0"/>
              <a:cs typeface="Futura Medium" charset="0"/>
            </a:endParaRPr>
          </a:p>
          <a:p>
            <a:pPr>
              <a:defRPr/>
            </a:pPr>
            <a:r>
              <a:rPr lang="en-AU" altLang="en-US" sz="2800" i="1" dirty="0">
                <a:latin typeface="Futura Medium"/>
              </a:rPr>
              <a:t>The insider is an individual who possesses a priori intimate knowledge of the community and its </a:t>
            </a:r>
            <a:r>
              <a:rPr lang="en-AU" altLang="en-US" sz="2800" i="1" dirty="0" smtClean="0">
                <a:latin typeface="Futura Medium"/>
              </a:rPr>
              <a:t>members (</a:t>
            </a:r>
            <a:r>
              <a:rPr lang="en-AU" altLang="en-US" sz="2800" dirty="0" smtClean="0">
                <a:latin typeface="Futura Medium"/>
              </a:rPr>
              <a:t>M</a:t>
            </a:r>
            <a:r>
              <a:rPr lang="en-AU" altLang="en-US" sz="2800" dirty="0" smtClean="0"/>
              <a:t>erton,1972</a:t>
            </a:r>
            <a:r>
              <a:rPr lang="en-AU" altLang="en-US" sz="2800" dirty="0"/>
              <a:t>)</a:t>
            </a:r>
          </a:p>
          <a:p>
            <a:pPr>
              <a:defRPr/>
            </a:pPr>
            <a:r>
              <a:rPr lang="en-AU" altLang="en-US" sz="2800" i="1" dirty="0" smtClean="0">
                <a:latin typeface="Futura Medium"/>
              </a:rPr>
              <a:t> .</a:t>
            </a:r>
            <a:endParaRPr lang="en-AU" altLang="en-US" sz="2800" dirty="0">
              <a:latin typeface="Futura Medium" charset="0"/>
              <a:ea typeface="Futura Medium" charset="0"/>
              <a:cs typeface="Futura Medium" charset="0"/>
            </a:endParaRPr>
          </a:p>
          <a:p>
            <a:pPr>
              <a:defRPr/>
            </a:pPr>
            <a:endParaRPr lang="en-AU" altLang="en-US" sz="3200" i="1" dirty="0" smtClean="0"/>
          </a:p>
          <a:p>
            <a:pPr>
              <a:defRPr/>
            </a:pPr>
            <a:endParaRPr lang="en-AU" altLang="en-US" sz="3200" i="1" dirty="0"/>
          </a:p>
        </p:txBody>
      </p:sp>
    </p:spTree>
    <p:extLst>
      <p:ext uri="{BB962C8B-B14F-4D97-AF65-F5344CB8AC3E}">
        <p14:creationId xmlns:p14="http://schemas.microsoft.com/office/powerpoint/2010/main" val="3794000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dirty="0" smtClean="0">
                <a:latin typeface="Futura Medium" charset="0"/>
                <a:ea typeface="Futura Medium" charset="0"/>
                <a:cs typeface="Futura Medium" charset="0"/>
              </a:rPr>
              <a:t>Insider-ness – A continuum</a:t>
            </a:r>
            <a:endParaRPr lang="en-AU" sz="3600" dirty="0"/>
          </a:p>
        </p:txBody>
      </p:sp>
      <p:sp>
        <p:nvSpPr>
          <p:cNvPr id="3" name="Slide Number Placeholder 2"/>
          <p:cNvSpPr>
            <a:spLocks noGrp="1"/>
          </p:cNvSpPr>
          <p:nvPr>
            <p:ph type="sldNum" sz="quarter" idx="12"/>
          </p:nvPr>
        </p:nvSpPr>
        <p:spPr/>
        <p:txBody>
          <a:bodyPr/>
          <a:lstStyle/>
          <a:p>
            <a:fld id="{642989B8-8E10-9146-B571-9678FB2F1B74}" type="slidenum">
              <a:rPr lang="en-US" smtClean="0"/>
              <a:pPr/>
              <a:t>4</a:t>
            </a:fld>
            <a:endParaRPr lang="en-US" dirty="0"/>
          </a:p>
        </p:txBody>
      </p:sp>
      <p:sp>
        <p:nvSpPr>
          <p:cNvPr id="4" name="Rectangle 3"/>
          <p:cNvSpPr/>
          <p:nvPr/>
        </p:nvSpPr>
        <p:spPr>
          <a:xfrm>
            <a:off x="814039" y="2118732"/>
            <a:ext cx="7872761" cy="3231654"/>
          </a:xfrm>
          <a:prstGeom prst="rect">
            <a:avLst/>
          </a:prstGeom>
        </p:spPr>
        <p:txBody>
          <a:bodyPr wrap="square">
            <a:spAutoFit/>
          </a:bodyPr>
          <a:lstStyle/>
          <a:p>
            <a:pPr>
              <a:defRPr/>
            </a:pPr>
            <a:r>
              <a:rPr lang="en-AU" altLang="en-US" sz="2800" dirty="0" smtClean="0">
                <a:latin typeface="Futura Medium"/>
              </a:rPr>
              <a:t>…</a:t>
            </a:r>
            <a:r>
              <a:rPr lang="en-AU" altLang="en-US" sz="2800" i="1" dirty="0" err="1" smtClean="0">
                <a:latin typeface="Futura Medium"/>
              </a:rPr>
              <a:t>insiderness</a:t>
            </a:r>
            <a:r>
              <a:rPr lang="en-AU" altLang="en-US" sz="2800" i="1" dirty="0" smtClean="0">
                <a:latin typeface="Futura Medium"/>
              </a:rPr>
              <a:t> is not a fixed value: you may be researching aspects of the institution previously unknown to you, collecting data from strangers, and what counts as ‘inside’ also depends on your own identity positioning</a:t>
            </a:r>
            <a:r>
              <a:rPr lang="en-AU" altLang="en-US" sz="2800" dirty="0">
                <a:latin typeface="Futura Medium"/>
              </a:rPr>
              <a:t> </a:t>
            </a:r>
            <a:r>
              <a:rPr lang="en-AU" altLang="en-US" sz="2800" dirty="0" smtClean="0">
                <a:latin typeface="Futura Medium"/>
              </a:rPr>
              <a:t>(</a:t>
            </a:r>
            <a:r>
              <a:rPr lang="en-AU" altLang="en-US" sz="2800" dirty="0" err="1" smtClean="0">
                <a:latin typeface="Futura Medium"/>
              </a:rPr>
              <a:t>Trowler</a:t>
            </a:r>
            <a:r>
              <a:rPr lang="en-AU" altLang="en-US" sz="2800" dirty="0" smtClean="0">
                <a:latin typeface="Futura Medium"/>
              </a:rPr>
              <a:t>, 2011)</a:t>
            </a:r>
            <a:endParaRPr lang="en-AU" altLang="en-US" sz="2800" i="1" dirty="0" smtClean="0">
              <a:latin typeface="Futura Medium"/>
            </a:endParaRPr>
          </a:p>
          <a:p>
            <a:pPr>
              <a:defRPr/>
            </a:pPr>
            <a:endParaRPr lang="en-AU" altLang="en-US" sz="3200" i="1" dirty="0" smtClean="0"/>
          </a:p>
          <a:p>
            <a:pPr>
              <a:defRPr/>
            </a:pPr>
            <a:endParaRPr lang="en-AU" altLang="en-US" sz="3200" i="1" dirty="0"/>
          </a:p>
        </p:txBody>
      </p:sp>
    </p:spTree>
    <p:extLst>
      <p:ext uri="{BB962C8B-B14F-4D97-AF65-F5344CB8AC3E}">
        <p14:creationId xmlns:p14="http://schemas.microsoft.com/office/powerpoint/2010/main" val="298946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Advantages of insider research</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Better access both to naturalistic data and to respondents</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The insider researcher is ‘culturally literate’</a:t>
            </a:r>
          </a:p>
          <a:p>
            <a:pPr>
              <a:lnSpc>
                <a:spcPct val="100000"/>
              </a:lnSpc>
              <a:defRPr/>
            </a:pPr>
            <a:r>
              <a:rPr lang="en-AU" altLang="en-US" sz="2200" dirty="0" smtClean="0">
                <a:latin typeface="Futura Medium" charset="0"/>
                <a:ea typeface="Futura Medium" charset="0"/>
                <a:cs typeface="Futura Medium" charset="0"/>
              </a:rPr>
              <a:t>Insider research can be more practical- focused on the problems and issues in the institutional environment</a:t>
            </a:r>
          </a:p>
          <a:p>
            <a:pPr>
              <a:defRPr/>
            </a:pPr>
            <a:r>
              <a:rPr lang="en-AU" altLang="en-US" dirty="0"/>
              <a:t>Better able to produce accounts that are meaningful to actors</a:t>
            </a:r>
          </a:p>
          <a:p>
            <a:pPr>
              <a:lnSpc>
                <a:spcPct val="100000"/>
              </a:lnSpc>
              <a:defRPr/>
            </a:pPr>
            <a:r>
              <a:rPr lang="en-AU" altLang="en-US" dirty="0" smtClean="0"/>
              <a:t>Insider research can be cheaper and easier</a:t>
            </a:r>
          </a:p>
          <a:p>
            <a:pPr>
              <a:lnSpc>
                <a:spcPct val="100000"/>
              </a:lnSpc>
              <a:defRPr/>
            </a:pPr>
            <a:r>
              <a:rPr lang="en-AU" altLang="en-US" dirty="0" smtClean="0"/>
              <a:t>There may be a better chance of having impact, especially where research addresses key issues with implications for policy and practice</a:t>
            </a:r>
            <a:endParaRPr lang="en-US" altLang="en-US" dirty="0" smtClean="0"/>
          </a:p>
        </p:txBody>
      </p:sp>
    </p:spTree>
    <p:extLst>
      <p:ext uri="{BB962C8B-B14F-4D97-AF65-F5344CB8AC3E}">
        <p14:creationId xmlns:p14="http://schemas.microsoft.com/office/powerpoint/2010/main" val="3180650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Disadvantages of insider research</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Role duality; conflicts between researcher and professional roles</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Familiarity may lead to overlooking certain routine behaviours</a:t>
            </a:r>
          </a:p>
          <a:p>
            <a:pPr>
              <a:lnSpc>
                <a:spcPct val="100000"/>
              </a:lnSpc>
              <a:defRPr/>
            </a:pPr>
            <a:r>
              <a:rPr lang="en-AU" altLang="en-US" sz="2200" dirty="0" smtClean="0">
                <a:latin typeface="Futura Medium" charset="0"/>
                <a:ea typeface="Futura Medium" charset="0"/>
                <a:cs typeface="Futura Medium" charset="0"/>
              </a:rPr>
              <a:t>Making assumptions about the meanings of events and not seeking clarification</a:t>
            </a:r>
          </a:p>
          <a:p>
            <a:pPr>
              <a:lnSpc>
                <a:spcPct val="100000"/>
              </a:lnSpc>
              <a:defRPr/>
            </a:pPr>
            <a:r>
              <a:rPr lang="en-AU" altLang="en-US" sz="2200" dirty="0" smtClean="0">
                <a:latin typeface="Futura Medium" charset="0"/>
                <a:ea typeface="Futura Medium" charset="0"/>
                <a:cs typeface="Futura Medium" charset="0"/>
              </a:rPr>
              <a:t>Assuming participants’ views and issues are known by the researcher</a:t>
            </a:r>
          </a:p>
          <a:p>
            <a:pPr>
              <a:lnSpc>
                <a:spcPct val="100000"/>
              </a:lnSpc>
              <a:defRPr/>
            </a:pPr>
            <a:r>
              <a:rPr lang="en-US" altLang="en-US" dirty="0" smtClean="0"/>
              <a:t>Closeness to the situation hindering researcher from seeing all dimensions of the bigger picture while collecting and </a:t>
            </a:r>
            <a:r>
              <a:rPr lang="en-US" altLang="en-US" dirty="0" err="1" smtClean="0"/>
              <a:t>analysing</a:t>
            </a:r>
            <a:r>
              <a:rPr lang="en-US" altLang="en-US" dirty="0" smtClean="0"/>
              <a:t> the data</a:t>
            </a:r>
          </a:p>
          <a:p>
            <a:pPr>
              <a:lnSpc>
                <a:spcPct val="100000"/>
              </a:lnSpc>
              <a:defRPr/>
            </a:pPr>
            <a:r>
              <a:rPr lang="en-US" altLang="en-US" dirty="0" smtClean="0"/>
              <a:t>Involvement as an actor may mean the loss of ability to produce good, culturally neutral accounts</a:t>
            </a:r>
          </a:p>
        </p:txBody>
      </p:sp>
    </p:spTree>
    <p:extLst>
      <p:ext uri="{BB962C8B-B14F-4D97-AF65-F5344CB8AC3E}">
        <p14:creationId xmlns:p14="http://schemas.microsoft.com/office/powerpoint/2010/main" val="3782830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Challenges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Negotiating access to your own work situation as an area being researched and securing consent for the research to take place</a:t>
            </a:r>
            <a:endParaRPr lang="en-AU" altLang="en-US" sz="2200" dirty="0" smtClean="0">
              <a:latin typeface="Futura Medium" charset="0"/>
              <a:ea typeface="Futura Medium" charset="0"/>
              <a:cs typeface="Futura Medium" charset="0"/>
            </a:endParaRPr>
          </a:p>
          <a:p>
            <a:pPr>
              <a:lnSpc>
                <a:spcPct val="100000"/>
              </a:lnSpc>
              <a:defRPr/>
            </a:pPr>
            <a:r>
              <a:rPr lang="en-AU" altLang="en-US" sz="2200" dirty="0" smtClean="0">
                <a:latin typeface="Futura Medium" charset="0"/>
                <a:ea typeface="Futura Medium" charset="0"/>
                <a:cs typeface="Futura Medium" charset="0"/>
              </a:rPr>
              <a:t>Promising anonymity and confidentiality to your own colleagues</a:t>
            </a:r>
          </a:p>
          <a:p>
            <a:pPr>
              <a:defRPr/>
            </a:pPr>
            <a:r>
              <a:rPr lang="en-AU" altLang="en-US" dirty="0"/>
              <a:t>Interviewing your own colleagues</a:t>
            </a:r>
          </a:p>
          <a:p>
            <a:pPr>
              <a:lnSpc>
                <a:spcPct val="100000"/>
              </a:lnSpc>
              <a:defRPr/>
            </a:pPr>
            <a:r>
              <a:rPr lang="en-AU" altLang="en-US" sz="2200" dirty="0" smtClean="0">
                <a:latin typeface="Futura Medium" charset="0"/>
                <a:ea typeface="Futura Medium" charset="0"/>
                <a:cs typeface="Futura Medium" charset="0"/>
              </a:rPr>
              <a:t>Possibly challenging the value system of your organisation or professional field in some way</a:t>
            </a:r>
          </a:p>
          <a:p>
            <a:pPr>
              <a:lnSpc>
                <a:spcPct val="100000"/>
              </a:lnSpc>
              <a:defRPr/>
            </a:pPr>
            <a:r>
              <a:rPr lang="en-AU" altLang="en-US" dirty="0" smtClean="0"/>
              <a:t>Managing the power implications of your work and your positioning as a researcher and as a practitioner</a:t>
            </a:r>
            <a:endParaRPr lang="en-US" altLang="en-US" dirty="0" smtClean="0"/>
          </a:p>
        </p:txBody>
      </p:sp>
    </p:spTree>
    <p:extLst>
      <p:ext uri="{BB962C8B-B14F-4D97-AF65-F5344CB8AC3E}">
        <p14:creationId xmlns:p14="http://schemas.microsoft.com/office/powerpoint/2010/main" val="3071157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Issues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460157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The anonymity issue: you cannot guarantee institutional anonymity</a:t>
            </a:r>
          </a:p>
          <a:p>
            <a:pPr lvl="1">
              <a:defRPr/>
            </a:pPr>
            <a:r>
              <a:rPr lang="en-AU" altLang="en-US" sz="2000" dirty="0" smtClean="0">
                <a:latin typeface="Futura Medium" charset="0"/>
                <a:ea typeface="Futura Medium" charset="0"/>
                <a:cs typeface="Futura Medium" charset="0"/>
              </a:rPr>
              <a:t>Senior managers and others will be concerned about the research and outcomes </a:t>
            </a:r>
            <a:r>
              <a:rPr lang="en-AU" altLang="en-US" dirty="0" smtClean="0"/>
              <a:t>causing </a:t>
            </a:r>
            <a:r>
              <a:rPr lang="en-AU" altLang="en-US" sz="2000" dirty="0" smtClean="0">
                <a:latin typeface="Futura Medium" charset="0"/>
                <a:ea typeface="Futura Medium" charset="0"/>
                <a:cs typeface="Futura Medium" charset="0"/>
              </a:rPr>
              <a:t>reputational damage</a:t>
            </a:r>
          </a:p>
          <a:p>
            <a:pPr>
              <a:lnSpc>
                <a:spcPct val="100000"/>
              </a:lnSpc>
              <a:defRPr/>
            </a:pPr>
            <a:r>
              <a:rPr lang="en-AU" altLang="en-US" sz="2200" dirty="0" smtClean="0">
                <a:latin typeface="Futura Medium" charset="0"/>
                <a:ea typeface="Futura Medium" charset="0"/>
                <a:cs typeface="Futura Medium" charset="0"/>
              </a:rPr>
              <a:t>The disparity of power issue: concerns around interviewing</a:t>
            </a:r>
          </a:p>
          <a:p>
            <a:pPr lvl="1">
              <a:defRPr/>
            </a:pPr>
            <a:r>
              <a:rPr lang="en-AU" altLang="en-US" sz="2000" dirty="0" smtClean="0"/>
              <a:t>Those with more power than you, t</a:t>
            </a:r>
            <a:r>
              <a:rPr lang="en-AU" altLang="en-US" dirty="0" smtClean="0">
                <a:latin typeface="Futura Medium" charset="0"/>
                <a:ea typeface="Futura Medium" charset="0"/>
                <a:cs typeface="Futura Medium" charset="0"/>
              </a:rPr>
              <a:t>hose who lack power relative to you and your peers</a:t>
            </a:r>
          </a:p>
          <a:p>
            <a:pPr lvl="1">
              <a:defRPr/>
            </a:pPr>
            <a:r>
              <a:rPr lang="en-AU" altLang="en-US" sz="2000" dirty="0" smtClean="0">
                <a:latin typeface="Futura Medium" charset="0"/>
                <a:ea typeface="Futura Medium" charset="0"/>
                <a:cs typeface="Futura Medium" charset="0"/>
              </a:rPr>
              <a:t>Impact of powerful people on the researcher and the researcher</a:t>
            </a:r>
          </a:p>
          <a:p>
            <a:pPr>
              <a:defRPr/>
            </a:pPr>
            <a:r>
              <a:rPr lang="en-AU" altLang="en-US" dirty="0"/>
              <a:t>The confidentiality issue: ensuring participants remain </a:t>
            </a:r>
            <a:r>
              <a:rPr lang="en-AU" altLang="en-US" dirty="0" smtClean="0"/>
              <a:t>anonymous</a:t>
            </a:r>
          </a:p>
          <a:p>
            <a:pPr lvl="1">
              <a:defRPr/>
            </a:pPr>
            <a:r>
              <a:rPr lang="en-AU" altLang="en-US" dirty="0" smtClean="0"/>
              <a:t>The risk that participants are able to recognise themselves or others</a:t>
            </a:r>
            <a:endParaRPr lang="en-AU" altLang="en-US" dirty="0"/>
          </a:p>
          <a:p>
            <a:pPr marL="0" indent="0">
              <a:buNone/>
              <a:defRPr/>
            </a:pPr>
            <a:endParaRPr lang="en-AU" altLang="en-US" sz="2200" dirty="0" smtClean="0">
              <a:latin typeface="Futura Medium" charset="0"/>
              <a:ea typeface="Futura Medium" charset="0"/>
              <a:cs typeface="Futura Medium" charset="0"/>
            </a:endParaRPr>
          </a:p>
        </p:txBody>
      </p:sp>
    </p:spTree>
    <p:extLst>
      <p:ext uri="{BB962C8B-B14F-4D97-AF65-F5344CB8AC3E}">
        <p14:creationId xmlns:p14="http://schemas.microsoft.com/office/powerpoint/2010/main" val="3978683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bwMode="auto">
          <a:xfrm>
            <a:off x="457200" y="274638"/>
            <a:ext cx="8229600" cy="922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latin typeface="Futura Medium" charset="0"/>
                <a:ea typeface="Futura Medium" charset="0"/>
                <a:cs typeface="Futura Medium" charset="0"/>
              </a:rPr>
              <a:t>Issues</a:t>
            </a:r>
            <a:endParaRPr lang="en-US" altLang="en-US" dirty="0">
              <a:latin typeface="Futura Medium" charset="0"/>
              <a:ea typeface="Futura Medium" charset="0"/>
              <a:cs typeface="Futura Medium" charset="0"/>
            </a:endParaRPr>
          </a:p>
        </p:txBody>
      </p:sp>
      <p:sp>
        <p:nvSpPr>
          <p:cNvPr id="2" name="Content Placeholder 2"/>
          <p:cNvSpPr>
            <a:spLocks noGrp="1"/>
          </p:cNvSpPr>
          <p:nvPr>
            <p:ph idx="1"/>
          </p:nvPr>
        </p:nvSpPr>
        <p:spPr bwMode="auto">
          <a:xfrm>
            <a:off x="457200" y="981075"/>
            <a:ext cx="8229600" cy="5145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a:lnSpc>
                <a:spcPct val="100000"/>
              </a:lnSpc>
              <a:defRPr/>
            </a:pPr>
            <a:r>
              <a:rPr lang="en-AU" altLang="en-US" dirty="0" smtClean="0"/>
              <a:t>The insider bias issue: influencing or compromising validity </a:t>
            </a:r>
            <a:r>
              <a:rPr lang="en-AU" altLang="en-US" dirty="0"/>
              <a:t>and </a:t>
            </a:r>
            <a:r>
              <a:rPr lang="en-AU" altLang="en-US" dirty="0" smtClean="0"/>
              <a:t>bringing  </a:t>
            </a:r>
            <a:r>
              <a:rPr lang="en-AU" altLang="en-US" dirty="0"/>
              <a:t>research process and the claims made into question</a:t>
            </a:r>
            <a:endParaRPr lang="en-AU" altLang="en-US" dirty="0" smtClean="0"/>
          </a:p>
          <a:p>
            <a:pPr lvl="1">
              <a:defRPr/>
            </a:pPr>
            <a:r>
              <a:rPr lang="en-AU" altLang="en-US" dirty="0"/>
              <a:t>P</a:t>
            </a:r>
            <a:r>
              <a:rPr lang="en-AU" altLang="en-US" sz="2000" dirty="0" smtClean="0">
                <a:latin typeface="Futura Medium" charset="0"/>
                <a:ea typeface="Futura Medium" charset="0"/>
                <a:cs typeface="Futura Medium" charset="0"/>
              </a:rPr>
              <a:t>articipants who know you may have pre-formed views of your preferences/alignments in ways which change their responses</a:t>
            </a:r>
          </a:p>
          <a:p>
            <a:pPr lvl="1">
              <a:defRPr/>
            </a:pPr>
            <a:r>
              <a:rPr lang="en-AU" altLang="en-US" dirty="0" smtClean="0"/>
              <a:t>Your relationships with subjects may have a negative impact on the way they behave </a:t>
            </a:r>
          </a:p>
          <a:p>
            <a:pPr lvl="1">
              <a:defRPr/>
            </a:pPr>
            <a:r>
              <a:rPr lang="en-AU" altLang="en-US" sz="2000" dirty="0" smtClean="0">
                <a:latin typeface="Futura Medium" charset="0"/>
                <a:ea typeface="Futura Medium" charset="0"/>
                <a:cs typeface="Futura Medium" charset="0"/>
              </a:rPr>
              <a:t>Your prior knowledge may distort results by leading to false assumptions or misinterpretations</a:t>
            </a:r>
          </a:p>
          <a:p>
            <a:pPr lvl="1">
              <a:defRPr/>
            </a:pPr>
            <a:r>
              <a:rPr lang="en-AU" altLang="en-US" dirty="0" smtClean="0"/>
              <a:t>Hidden politics, loyalties and other agendas may lead you to disregard or misrepresent important data </a:t>
            </a:r>
          </a:p>
          <a:p>
            <a:pPr lvl="1">
              <a:defRPr/>
            </a:pPr>
            <a:r>
              <a:rPr lang="en-AU" altLang="en-US" sz="2000" dirty="0" smtClean="0">
                <a:latin typeface="Futura Medium" charset="0"/>
                <a:ea typeface="Futura Medium" charset="0"/>
                <a:cs typeface="Futura Medium" charset="0"/>
              </a:rPr>
              <a:t>Your philosophical stance and awareness of social networks may impact negatively on aspects of the research process and results</a:t>
            </a:r>
          </a:p>
        </p:txBody>
      </p:sp>
    </p:spTree>
    <p:extLst>
      <p:ext uri="{BB962C8B-B14F-4D97-AF65-F5344CB8AC3E}">
        <p14:creationId xmlns:p14="http://schemas.microsoft.com/office/powerpoint/2010/main" val="2586122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966</TotalTime>
  <Words>1472</Words>
  <Application>Microsoft Office PowerPoint</Application>
  <PresentationFormat>On-screen Show (4:3)</PresentationFormat>
  <Paragraphs>117</Paragraphs>
  <Slides>16</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MS PGothic</vt:lpstr>
      <vt:lpstr>Arial</vt:lpstr>
      <vt:lpstr>Arial Narrow</vt:lpstr>
      <vt:lpstr>Calibri</vt:lpstr>
      <vt:lpstr>Futura Condensed Medium</vt:lpstr>
      <vt:lpstr>Futura Medium</vt:lpstr>
      <vt:lpstr>Default Theme</vt:lpstr>
      <vt:lpstr>1_Office Theme</vt:lpstr>
      <vt:lpstr>Doing research in and on your own organisation: Just how hard can it be?  </vt:lpstr>
      <vt:lpstr>Aims of the workshop</vt:lpstr>
      <vt:lpstr>How is insider research defined?</vt:lpstr>
      <vt:lpstr>Insider-ness – A continuum</vt:lpstr>
      <vt:lpstr>Advantages of insider research</vt:lpstr>
      <vt:lpstr>Disadvantages of insider research</vt:lpstr>
      <vt:lpstr>Challenges</vt:lpstr>
      <vt:lpstr>Issues</vt:lpstr>
      <vt:lpstr>Issues</vt:lpstr>
      <vt:lpstr>Ongoing challenges</vt:lpstr>
      <vt:lpstr>Tackling the access challenge</vt:lpstr>
      <vt:lpstr>Understanding the gatekeepers</vt:lpstr>
      <vt:lpstr>Dealing with the politics</vt:lpstr>
      <vt:lpstr>Dealing with the politics</vt:lpstr>
      <vt:lpstr>Ensuring credibility of research</vt:lpstr>
      <vt:lpstr>The ethic of care  Costley, Elliott &amp; Gibbs (2013)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step back and think (Megan, electrician)</dc:title>
  <dc:creator>ajones17@bigpond.net.au</dc:creator>
  <cp:lastModifiedBy>Linda</cp:lastModifiedBy>
  <cp:revision>88</cp:revision>
  <dcterms:created xsi:type="dcterms:W3CDTF">2017-06-27T00:53:42Z</dcterms:created>
  <dcterms:modified xsi:type="dcterms:W3CDTF">2018-05-09T07:39:39Z</dcterms:modified>
</cp:coreProperties>
</file>