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72" r:id="rId2"/>
    <p:sldId id="273" r:id="rId3"/>
    <p:sldId id="285" r:id="rId4"/>
    <p:sldId id="275" r:id="rId5"/>
    <p:sldId id="284" r:id="rId6"/>
    <p:sldId id="276" r:id="rId7"/>
    <p:sldId id="288" r:id="rId8"/>
    <p:sldId id="280" r:id="rId9"/>
    <p:sldId id="289" r:id="rId10"/>
    <p:sldId id="282" r:id="rId11"/>
    <p:sldId id="278" r:id="rId12"/>
    <p:sldId id="287" r:id="rId13"/>
    <p:sldId id="27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5/10/2018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5/10/2018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5/10/2018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15264" y="974035"/>
            <a:ext cx="10468864" cy="2057400"/>
          </a:xfrm>
        </p:spPr>
        <p:txBody>
          <a:bodyPr>
            <a:normAutofit/>
          </a:bodyPr>
          <a:lstStyle/>
          <a:p>
            <a:pPr algn="ctr"/>
            <a:r>
              <a:rPr lang="en-US" sz="3800" b="0" dirty="0"/>
              <a:t>Developing Communities of Practice as a pedagogy support mechanism for VET tutors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11200" y="3657601"/>
            <a:ext cx="10472928" cy="175260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>
                <a:latin typeface="+mj-lt"/>
              </a:rPr>
              <a:t>Dr Lesley Petersen</a:t>
            </a:r>
          </a:p>
          <a:p>
            <a:r>
              <a:rPr lang="en-US" dirty="0">
                <a:latin typeface="+mj-lt"/>
              </a:rPr>
              <a:t>Petersen Consulting</a:t>
            </a:r>
          </a:p>
          <a:p>
            <a:r>
              <a:rPr lang="en-US" dirty="0">
                <a:latin typeface="+mj-lt"/>
              </a:rPr>
              <a:t>27 April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310667-0A2B-4A38-9112-C8487DCD3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27956"/>
            <a:ext cx="10972800" cy="921973"/>
          </a:xfrm>
        </p:spPr>
        <p:txBody>
          <a:bodyPr>
            <a:normAutofit/>
          </a:bodyPr>
          <a:lstStyle/>
          <a:p>
            <a:pPr algn="ctr"/>
            <a:r>
              <a:rPr lang="en-NZ" sz="4400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E8A6DE-0F08-4DC7-9ED7-68C5E19D0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0842"/>
            <a:ext cx="10972800" cy="4323001"/>
          </a:xfrm>
        </p:spPr>
        <p:txBody>
          <a:bodyPr/>
          <a:lstStyle/>
          <a:p>
            <a:r>
              <a:rPr lang="en-NZ" dirty="0"/>
              <a:t>Limited/no online accessibility for some original participants</a:t>
            </a:r>
          </a:p>
          <a:p>
            <a:endParaRPr lang="en-NZ" dirty="0"/>
          </a:p>
          <a:p>
            <a:r>
              <a:rPr lang="en-NZ" dirty="0"/>
              <a:t>Connectivity variable in </a:t>
            </a:r>
            <a:r>
              <a:rPr lang="en-NZ" dirty="0" err="1"/>
              <a:t>CoP</a:t>
            </a:r>
            <a:r>
              <a:rPr lang="en-NZ" dirty="0"/>
              <a:t> meetings, impacting on sense of flow, continuity, ease and flow of dialogue</a:t>
            </a:r>
          </a:p>
          <a:p>
            <a:endParaRPr lang="en-NZ" dirty="0"/>
          </a:p>
          <a:p>
            <a:r>
              <a:rPr lang="en-NZ" dirty="0"/>
              <a:t>Members ‘dropped out’ at various points over the project time-frame, which naturally had an influence as the group dynamic consequently changed. </a:t>
            </a:r>
          </a:p>
        </p:txBody>
      </p:sp>
    </p:spTree>
    <p:extLst>
      <p:ext uri="{BB962C8B-B14F-4D97-AF65-F5344CB8AC3E}">
        <p14:creationId xmlns:p14="http://schemas.microsoft.com/office/powerpoint/2010/main" val="283265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346279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Project outcomes and outputs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35479"/>
            <a:ext cx="10972800" cy="4576241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Tutors interested in continuing to participate in a </a:t>
            </a:r>
            <a:r>
              <a:rPr lang="en-NZ" dirty="0" err="1"/>
              <a:t>CoP</a:t>
            </a:r>
            <a:endParaRPr lang="en-NZ" dirty="0"/>
          </a:p>
          <a:p>
            <a:r>
              <a:rPr lang="en-NZ" dirty="0"/>
              <a:t>Positive, lasting connections made across the 3 organisations</a:t>
            </a:r>
          </a:p>
          <a:p>
            <a:r>
              <a:rPr lang="en-NZ" dirty="0"/>
              <a:t>Increase in internal capability</a:t>
            </a:r>
          </a:p>
          <a:p>
            <a:r>
              <a:rPr lang="en-NZ" dirty="0"/>
              <a:t>Cohesive teams forming (outside the </a:t>
            </a:r>
            <a:r>
              <a:rPr lang="en-NZ" dirty="0" err="1"/>
              <a:t>CoP</a:t>
            </a:r>
            <a:r>
              <a:rPr lang="en-NZ" dirty="0"/>
              <a:t>)</a:t>
            </a:r>
          </a:p>
          <a:p>
            <a:r>
              <a:rPr lang="en-NZ" dirty="0"/>
              <a:t>Vehicle for identifying professional development needs</a:t>
            </a:r>
          </a:p>
          <a:p>
            <a:pPr marL="0" indent="0">
              <a:buNone/>
            </a:pPr>
            <a:endParaRPr lang="en-NZ" sz="2400" dirty="0"/>
          </a:p>
          <a:p>
            <a:r>
              <a:rPr lang="en-NZ" dirty="0" err="1"/>
              <a:t>CoP</a:t>
            </a:r>
            <a:r>
              <a:rPr lang="en-NZ" dirty="0"/>
              <a:t> model confirmed</a:t>
            </a:r>
          </a:p>
          <a:p>
            <a:r>
              <a:rPr lang="en-NZ" dirty="0"/>
              <a:t>Design of a </a:t>
            </a:r>
            <a:r>
              <a:rPr lang="en-NZ" i="1" dirty="0" err="1"/>
              <a:t>CoP</a:t>
            </a:r>
            <a:r>
              <a:rPr lang="en-NZ" i="1" dirty="0"/>
              <a:t> Implementation Guideline</a:t>
            </a:r>
            <a:r>
              <a:rPr lang="en-NZ" dirty="0"/>
              <a:t> which reflects the VET context and which can be applied across different education sectors</a:t>
            </a:r>
          </a:p>
          <a:p>
            <a:r>
              <a:rPr lang="en-NZ" dirty="0" err="1"/>
              <a:t>CoP</a:t>
            </a:r>
            <a:r>
              <a:rPr lang="en-NZ" dirty="0"/>
              <a:t> training workbook</a:t>
            </a:r>
          </a:p>
          <a:p>
            <a:r>
              <a:rPr lang="en-NZ" dirty="0"/>
              <a:t>Peer mentoring guidelines and training workbook</a:t>
            </a:r>
          </a:p>
          <a:p>
            <a:r>
              <a:rPr lang="en-NZ" dirty="0"/>
              <a:t>Reflective journal resource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9ED1AED-9165-41BC-B315-28295418CD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4114" y="2669421"/>
            <a:ext cx="2280557" cy="151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A563E4-889C-49B9-B4E1-4230587C7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857426"/>
          </a:xfrm>
        </p:spPr>
        <p:txBody>
          <a:bodyPr>
            <a:normAutofit/>
          </a:bodyPr>
          <a:lstStyle/>
          <a:p>
            <a:pPr algn="ctr"/>
            <a:r>
              <a:rPr lang="en-NZ" sz="4400" dirty="0" err="1"/>
              <a:t>CoP</a:t>
            </a:r>
            <a:r>
              <a:rPr lang="en-NZ" sz="4400" dirty="0"/>
              <a:t>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0A3B34-4EBE-4082-9198-8B463680E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19943"/>
            <a:ext cx="10972800" cy="4784271"/>
          </a:xfrm>
        </p:spPr>
        <p:txBody>
          <a:bodyPr>
            <a:normAutofit/>
          </a:bodyPr>
          <a:lstStyle/>
          <a:p>
            <a:r>
              <a:rPr lang="en-NZ" dirty="0"/>
              <a:t>Bi-monthly meetings</a:t>
            </a:r>
          </a:p>
          <a:p>
            <a:endParaRPr lang="en-NZ" sz="1400" dirty="0"/>
          </a:p>
          <a:p>
            <a:r>
              <a:rPr lang="en-NZ" dirty="0"/>
              <a:t>Peer mentoring between meetings</a:t>
            </a:r>
          </a:p>
          <a:p>
            <a:endParaRPr lang="en-NZ" sz="1400" dirty="0"/>
          </a:p>
          <a:p>
            <a:r>
              <a:rPr lang="en-NZ" dirty="0"/>
              <a:t>Shared facilitation role</a:t>
            </a:r>
          </a:p>
          <a:p>
            <a:endParaRPr lang="en-NZ" sz="1400" dirty="0"/>
          </a:p>
          <a:p>
            <a:r>
              <a:rPr lang="en-NZ" dirty="0"/>
              <a:t>‘Key Topic’ sessions including: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NZ" sz="2200" dirty="0"/>
              <a:t>Teaching &amp; learning approach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NZ" sz="2200" dirty="0"/>
              <a:t>Session plan exemplar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NZ" sz="2200" dirty="0"/>
              <a:t>‘Teaching session’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NZ" sz="2200" dirty="0"/>
              <a:t>Invited speakers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00270B4-9B06-4AA2-9B0E-ABC9EF2BD7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3771" y="3237901"/>
            <a:ext cx="2933701" cy="291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760041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Next steps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562100"/>
            <a:ext cx="10972800" cy="4980214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Tutors’ </a:t>
            </a:r>
            <a:r>
              <a:rPr lang="en-NZ" dirty="0" err="1"/>
              <a:t>CoP</a:t>
            </a:r>
            <a:r>
              <a:rPr lang="en-NZ" dirty="0"/>
              <a:t> initiative has continued - six-weekly meetings</a:t>
            </a:r>
          </a:p>
          <a:p>
            <a:endParaRPr lang="en-NZ" dirty="0"/>
          </a:p>
          <a:p>
            <a:r>
              <a:rPr lang="en-NZ" dirty="0"/>
              <a:t>More </a:t>
            </a:r>
            <a:r>
              <a:rPr lang="en-NZ" dirty="0" err="1"/>
              <a:t>CoPs</a:t>
            </a:r>
            <a:r>
              <a:rPr lang="en-NZ" dirty="0"/>
              <a:t> being established for other organisational teams</a:t>
            </a:r>
          </a:p>
          <a:p>
            <a:pPr>
              <a:spcAft>
                <a:spcPts val="600"/>
              </a:spcAft>
            </a:pPr>
            <a:endParaRPr lang="en-NZ" sz="1200" dirty="0"/>
          </a:p>
          <a:p>
            <a:pPr>
              <a:spcAft>
                <a:spcPts val="600"/>
              </a:spcAft>
            </a:pPr>
            <a:r>
              <a:rPr lang="en-NZ" dirty="0"/>
              <a:t>New research project commencing to continue building on this project</a:t>
            </a:r>
          </a:p>
          <a:p>
            <a:pPr>
              <a:spcAft>
                <a:spcPts val="600"/>
              </a:spcAft>
            </a:pPr>
            <a:endParaRPr lang="en-NZ" sz="1200" dirty="0"/>
          </a:p>
          <a:p>
            <a:pPr>
              <a:spcAft>
                <a:spcPts val="600"/>
              </a:spcAft>
            </a:pPr>
            <a:r>
              <a:rPr lang="en-NZ" dirty="0"/>
              <a:t>One year programme of staff professional development:</a:t>
            </a:r>
          </a:p>
          <a:p>
            <a:pPr lvl="1">
              <a:spcAft>
                <a:spcPts val="600"/>
              </a:spcAft>
            </a:pPr>
            <a:r>
              <a:rPr lang="en-NZ" dirty="0"/>
              <a:t>Peer observation</a:t>
            </a:r>
          </a:p>
          <a:p>
            <a:pPr lvl="1">
              <a:spcAft>
                <a:spcPts val="600"/>
              </a:spcAft>
            </a:pPr>
            <a:r>
              <a:rPr lang="en-NZ" dirty="0"/>
              <a:t>Manager observation</a:t>
            </a:r>
          </a:p>
          <a:p>
            <a:pPr lvl="1">
              <a:spcAft>
                <a:spcPts val="600"/>
              </a:spcAft>
            </a:pPr>
            <a:r>
              <a:rPr lang="en-NZ" dirty="0"/>
              <a:t>Adult teaching workshops</a:t>
            </a:r>
          </a:p>
          <a:p>
            <a:pPr lvl="1">
              <a:spcAft>
                <a:spcPts val="600"/>
              </a:spcAft>
            </a:pPr>
            <a:r>
              <a:rPr lang="en-NZ" dirty="0"/>
              <a:t>Teacher capability matrix</a:t>
            </a:r>
          </a:p>
          <a:p>
            <a:pPr lvl="1">
              <a:spcAft>
                <a:spcPts val="600"/>
              </a:spcAft>
            </a:pPr>
            <a:r>
              <a:rPr lang="en-NZ" dirty="0"/>
              <a:t>Team building workshop – Appreciative Inquiry</a:t>
            </a:r>
          </a:p>
          <a:p>
            <a:pPr lvl="1">
              <a:spcAft>
                <a:spcPts val="600"/>
              </a:spcAft>
            </a:pPr>
            <a:r>
              <a:rPr lang="en-NZ" dirty="0"/>
              <a:t>Strategic decision-making workshops for managers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0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713895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The research project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683026"/>
            <a:ext cx="10972800" cy="50093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Central Purpose:</a:t>
            </a:r>
          </a:p>
          <a:p>
            <a:pPr marL="0" indent="0">
              <a:buNone/>
            </a:pPr>
            <a:r>
              <a:rPr lang="en-US" sz="2200" dirty="0"/>
              <a:t>A collaborative project investigating </a:t>
            </a:r>
            <a:r>
              <a:rPr lang="en-NZ" sz="2200" dirty="0"/>
              <a:t>the effectiveness of a Community of Practice (</a:t>
            </a:r>
            <a:r>
              <a:rPr lang="en-NZ" sz="2200" dirty="0" err="1"/>
              <a:t>CoP</a:t>
            </a:r>
            <a:r>
              <a:rPr lang="en-NZ" sz="2200" dirty="0"/>
              <a:t>) as a mechanism for pedagogical development of foundation education tutors in the VET context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2800" dirty="0">
                <a:solidFill>
                  <a:schemeClr val="accent3">
                    <a:lumMod val="50000"/>
                  </a:schemeClr>
                </a:solidFill>
              </a:rPr>
              <a:t>Aims:</a:t>
            </a:r>
          </a:p>
          <a:p>
            <a:pPr marL="457200" indent="-457200">
              <a:buAutoNum type="arabicPeriod"/>
            </a:pPr>
            <a:r>
              <a:rPr lang="en-NZ" sz="2200" dirty="0"/>
              <a:t>Investigate how a </a:t>
            </a:r>
            <a:r>
              <a:rPr lang="en-NZ" sz="2200" dirty="0" err="1"/>
              <a:t>CoP</a:t>
            </a:r>
            <a:r>
              <a:rPr lang="en-NZ" sz="2200" dirty="0"/>
              <a:t> can provide a space for tutors to develop their pedagogical practice</a:t>
            </a:r>
          </a:p>
          <a:p>
            <a:pPr marL="457200" indent="-457200">
              <a:buAutoNum type="arabicPeriod"/>
            </a:pPr>
            <a:r>
              <a:rPr lang="en-NZ" sz="2200" dirty="0"/>
              <a:t>Determine the impact of peer mentoring partnerships as an additional support mechanism for tutor reflection and relationships</a:t>
            </a:r>
          </a:p>
          <a:p>
            <a:pPr marL="457200" indent="-457200">
              <a:buAutoNum type="arabicPeriod"/>
            </a:pPr>
            <a:r>
              <a:rPr lang="en-NZ" sz="2200" dirty="0"/>
              <a:t>Develop a </a:t>
            </a:r>
            <a:r>
              <a:rPr lang="en-NZ" sz="2200" dirty="0" err="1"/>
              <a:t>CoP</a:t>
            </a:r>
            <a:r>
              <a:rPr lang="en-NZ" sz="2200" dirty="0"/>
              <a:t> model that reflects the unique practices of foundation tutors in the VET context</a:t>
            </a:r>
          </a:p>
          <a:p>
            <a:pPr marL="457200" indent="-457200">
              <a:buAutoNum type="arabicPeriod"/>
            </a:pPr>
            <a:endParaRPr lang="en-NZ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4AB8E1-523A-4FF8-A557-8B39EF8E6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6116"/>
            <a:ext cx="10972800" cy="753651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The research project</a:t>
            </a:r>
            <a:endParaRPr lang="en-NZ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45CCD9-36AE-48D6-8CEF-28F323B0D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62100"/>
            <a:ext cx="10972800" cy="47625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Built on an earlier project: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Signature pedagogies - </a:t>
            </a:r>
            <a:r>
              <a:rPr lang="en-GB"/>
              <a:t>investigated </a:t>
            </a:r>
            <a:r>
              <a:rPr lang="en-GB" dirty="0"/>
              <a:t>how tutors’ understanding of their practice can influence effective teaching and contribute positively to student learning experiences and outcomes.</a:t>
            </a:r>
            <a:endParaRPr lang="en-NZ" dirty="0"/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Methodology:</a:t>
            </a:r>
          </a:p>
          <a:p>
            <a:r>
              <a:rPr lang="en-US" sz="2400" dirty="0"/>
              <a:t>Participative action research</a:t>
            </a:r>
          </a:p>
          <a:p>
            <a:r>
              <a:rPr lang="en-US" sz="2400" dirty="0"/>
              <a:t>Blended approach – online and face to face meetings</a:t>
            </a:r>
          </a:p>
          <a:p>
            <a:r>
              <a:rPr lang="en-US" sz="2400" dirty="0"/>
              <a:t>Reflective journaling</a:t>
            </a:r>
          </a:p>
          <a:p>
            <a:r>
              <a:rPr lang="en-US" sz="2400" dirty="0"/>
              <a:t>Peer mentoring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Participants:</a:t>
            </a:r>
          </a:p>
          <a:p>
            <a:r>
              <a:rPr lang="en-US" sz="2400" dirty="0"/>
              <a:t>15 foundation education tutors across three VET </a:t>
            </a:r>
            <a:r>
              <a:rPr lang="en-US" sz="2400" dirty="0" err="1"/>
              <a:t>organisations</a:t>
            </a:r>
            <a:endParaRPr lang="en-US" sz="2400" dirty="0"/>
          </a:p>
          <a:p>
            <a:r>
              <a:rPr lang="en-US" sz="2400" dirty="0"/>
              <a:t>Project researcher as </a:t>
            </a:r>
            <a:r>
              <a:rPr lang="en-US" sz="2400" dirty="0" err="1"/>
              <a:t>CoP</a:t>
            </a:r>
            <a:r>
              <a:rPr lang="en-US" sz="2400" dirty="0"/>
              <a:t> coordinator and facilitator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413BAEB-AC41-4B4A-9DF3-1AD2B463F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788" y="3304494"/>
            <a:ext cx="2730954" cy="273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940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372073"/>
            <a:ext cx="10972800" cy="896112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What we did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66157"/>
            <a:ext cx="10972800" cy="554627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500"/>
              </a:spcAft>
            </a:pPr>
            <a:r>
              <a:rPr lang="en-NZ" sz="2800" dirty="0" err="1">
                <a:solidFill>
                  <a:schemeClr val="accent3">
                    <a:lumMod val="50000"/>
                  </a:schemeClr>
                </a:solidFill>
              </a:rPr>
              <a:t>CoP</a:t>
            </a:r>
            <a:r>
              <a:rPr lang="en-NZ" sz="2800" dirty="0">
                <a:solidFill>
                  <a:schemeClr val="accent3">
                    <a:lumMod val="50000"/>
                  </a:schemeClr>
                </a:solidFill>
              </a:rPr>
              <a:t> training workshop</a:t>
            </a:r>
          </a:p>
          <a:p>
            <a:pPr marL="0" indent="0">
              <a:spcAft>
                <a:spcPts val="500"/>
              </a:spcAft>
              <a:buNone/>
            </a:pPr>
            <a:endParaRPr lang="en-NZ" sz="1400" dirty="0"/>
          </a:p>
          <a:p>
            <a:r>
              <a:rPr lang="en-NZ" sz="2800" dirty="0">
                <a:solidFill>
                  <a:schemeClr val="accent3">
                    <a:lumMod val="50000"/>
                  </a:schemeClr>
                </a:solidFill>
              </a:rPr>
              <a:t>4 monthly, two-hour </a:t>
            </a:r>
            <a:r>
              <a:rPr lang="en-NZ" sz="2800" dirty="0" err="1">
                <a:solidFill>
                  <a:schemeClr val="accent3">
                    <a:lumMod val="50000"/>
                  </a:schemeClr>
                </a:solidFill>
              </a:rPr>
              <a:t>CoP</a:t>
            </a:r>
            <a:r>
              <a:rPr lang="en-NZ" sz="2800" dirty="0">
                <a:solidFill>
                  <a:schemeClr val="accent3">
                    <a:lumMod val="50000"/>
                  </a:schemeClr>
                </a:solidFill>
              </a:rPr>
              <a:t> meetings:</a:t>
            </a:r>
          </a:p>
          <a:p>
            <a:pPr marL="0" indent="0">
              <a:buNone/>
            </a:pPr>
            <a:r>
              <a:rPr lang="en-NZ" sz="2800" dirty="0"/>
              <a:t>	</a:t>
            </a:r>
            <a:r>
              <a:rPr lang="en-NZ" sz="2400" dirty="0" err="1"/>
              <a:t>i</a:t>
            </a:r>
            <a:r>
              <a:rPr lang="en-NZ" sz="2400" dirty="0"/>
              <a:t>)   Exploring tutors’ pedagogical practices;</a:t>
            </a:r>
          </a:p>
          <a:p>
            <a:pPr marL="0" indent="0">
              <a:buNone/>
            </a:pPr>
            <a:r>
              <a:rPr lang="en-NZ" sz="2400" dirty="0"/>
              <a:t>	ii)  Sharing of teaching and learning experiences;</a:t>
            </a:r>
          </a:p>
          <a:p>
            <a:pPr marL="0" indent="0">
              <a:buNone/>
            </a:pPr>
            <a:r>
              <a:rPr lang="en-NZ" sz="2400" dirty="0"/>
              <a:t>	iii) Seeking solutions to teaching and learning challenges;</a:t>
            </a:r>
          </a:p>
          <a:p>
            <a:pPr marL="0" indent="0">
              <a:buNone/>
            </a:pPr>
            <a:r>
              <a:rPr lang="en-NZ" sz="2400" dirty="0"/>
              <a:t>	iv) Identifying goals for the tutors’ ongoing professional 	  	    	     	     development</a:t>
            </a:r>
          </a:p>
          <a:p>
            <a:pPr marL="0" indent="0">
              <a:buNone/>
            </a:pPr>
            <a:endParaRPr lang="en-NZ" sz="1400" dirty="0"/>
          </a:p>
          <a:p>
            <a:r>
              <a:rPr lang="en-NZ" sz="2800" dirty="0">
                <a:solidFill>
                  <a:schemeClr val="accent3">
                    <a:lumMod val="50000"/>
                  </a:schemeClr>
                </a:solidFill>
              </a:rPr>
              <a:t>Time between </a:t>
            </a:r>
            <a:r>
              <a:rPr lang="en-NZ" sz="2800" dirty="0" err="1">
                <a:solidFill>
                  <a:schemeClr val="accent3">
                    <a:lumMod val="50000"/>
                  </a:schemeClr>
                </a:solidFill>
              </a:rPr>
              <a:t>CoP</a:t>
            </a:r>
            <a:r>
              <a:rPr lang="en-NZ" sz="2800" dirty="0">
                <a:solidFill>
                  <a:schemeClr val="accent3">
                    <a:lumMod val="50000"/>
                  </a:schemeClr>
                </a:solidFill>
              </a:rPr>
              <a:t> meetings:</a:t>
            </a:r>
          </a:p>
          <a:p>
            <a:pPr marL="0" indent="0">
              <a:buNone/>
            </a:pPr>
            <a:r>
              <a:rPr lang="en-NZ" sz="2800" dirty="0"/>
              <a:t>	</a:t>
            </a:r>
            <a:r>
              <a:rPr lang="en-NZ" sz="2400" dirty="0" err="1"/>
              <a:t>i</a:t>
            </a:r>
            <a:r>
              <a:rPr lang="en-NZ" sz="2400" dirty="0"/>
              <a:t>)   Tutors engaged in peer mentoring partnerships</a:t>
            </a:r>
          </a:p>
          <a:p>
            <a:pPr marL="0" indent="0">
              <a:buNone/>
            </a:pPr>
            <a:r>
              <a:rPr lang="en-NZ" sz="2400" dirty="0"/>
              <a:t>             ii)  Tutors trialled and/or implemented strategies which</a:t>
            </a:r>
          </a:p>
          <a:p>
            <a:pPr marL="0" indent="0">
              <a:buNone/>
            </a:pPr>
            <a:r>
              <a:rPr lang="en-NZ" sz="2400" dirty="0"/>
              <a:t>	      support student achievement</a:t>
            </a:r>
          </a:p>
          <a:p>
            <a:pPr marL="0" indent="0">
              <a:buNone/>
            </a:pPr>
            <a:r>
              <a:rPr lang="en-NZ" sz="2400" dirty="0"/>
              <a:t>	iv) Built teaching &amp; learning resource repository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991D1E5-6360-46B5-8212-14EBB678FE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675" y="4025316"/>
            <a:ext cx="2502354" cy="250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82F702-4980-41C7-AE45-A655955FD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46279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NZ" sz="4000" dirty="0"/>
              <a:t>Data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16B2C7-8638-496D-8276-C61061AB2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01741"/>
            <a:ext cx="10972800" cy="4389120"/>
          </a:xfrm>
        </p:spPr>
        <p:txBody>
          <a:bodyPr/>
          <a:lstStyle/>
          <a:p>
            <a:r>
              <a:rPr lang="en-US" dirty="0"/>
              <a:t>Evaluation summaries of the training workshop</a:t>
            </a:r>
          </a:p>
          <a:p>
            <a:endParaRPr lang="en-US" dirty="0"/>
          </a:p>
          <a:p>
            <a:r>
              <a:rPr lang="en-US" dirty="0"/>
              <a:t>Transcribed minutes of </a:t>
            </a:r>
            <a:r>
              <a:rPr lang="en-US" dirty="0" err="1"/>
              <a:t>CoP</a:t>
            </a:r>
            <a:r>
              <a:rPr lang="en-US" dirty="0"/>
              <a:t> meetings</a:t>
            </a:r>
          </a:p>
          <a:p>
            <a:endParaRPr lang="en-US" dirty="0"/>
          </a:p>
          <a:p>
            <a:r>
              <a:rPr lang="en-US" dirty="0"/>
              <a:t>Mid-point online survey</a:t>
            </a:r>
          </a:p>
          <a:p>
            <a:endParaRPr lang="en-US" dirty="0"/>
          </a:p>
          <a:p>
            <a:r>
              <a:rPr lang="en-US" dirty="0"/>
              <a:t>Summative 1-1 interviews at conclusion of project period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9063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34439"/>
            <a:ext cx="10972800" cy="5237117"/>
          </a:xfrm>
        </p:spPr>
        <p:txBody>
          <a:bodyPr/>
          <a:lstStyle/>
          <a:p>
            <a:pPr marL="0" indent="0" algn="ctr">
              <a:buNone/>
            </a:pPr>
            <a:r>
              <a:rPr lang="en-NZ" sz="4400" b="1" dirty="0"/>
              <a:t>What do you think influences the success of a Community of Practice?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4D6B25A-3261-4BC6-ACB8-06A53D0CC1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75" y="3129644"/>
            <a:ext cx="5962650" cy="363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B9F9CB-8E2F-4C6B-BC42-469873F75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0262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NZ" sz="4400" dirty="0"/>
              <a:t>What we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9D4BC1-453A-4BFE-B245-D1D66FBC9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5548"/>
            <a:ext cx="10972800" cy="4668078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Commencing the project with a training workshop provided the tutors with an opportunity to explore the concept and practice of </a:t>
            </a:r>
            <a:r>
              <a:rPr lang="en-GB" dirty="0" err="1"/>
              <a:t>CoPs</a:t>
            </a:r>
            <a:r>
              <a:rPr lang="en-GB" dirty="0"/>
              <a:t> and determine the purpose of their </a:t>
            </a:r>
            <a:r>
              <a:rPr lang="en-GB" dirty="0" err="1"/>
              <a:t>CoP</a:t>
            </a:r>
            <a:r>
              <a:rPr lang="en-GB" dirty="0"/>
              <a:t> going forward</a:t>
            </a:r>
            <a:endParaRPr lang="en-NZ" dirty="0"/>
          </a:p>
          <a:p>
            <a:endParaRPr lang="en-NZ" dirty="0"/>
          </a:p>
          <a:p>
            <a:pPr lvl="0"/>
            <a:r>
              <a:rPr lang="en-GB" dirty="0"/>
              <a:t>The monthly </a:t>
            </a:r>
            <a:r>
              <a:rPr lang="en-GB" dirty="0" err="1"/>
              <a:t>CoP</a:t>
            </a:r>
            <a:r>
              <a:rPr lang="en-GB" dirty="0"/>
              <a:t> meetings provided a place and space for the tutors to share their teaching experiences, discuss and seek solutions to teaching and learning challenges, and learn from each other</a:t>
            </a:r>
            <a:endParaRPr lang="en-NZ" dirty="0"/>
          </a:p>
          <a:p>
            <a:endParaRPr lang="en-NZ" dirty="0"/>
          </a:p>
          <a:p>
            <a:pPr lvl="0"/>
            <a:r>
              <a:rPr lang="en-GB" dirty="0"/>
              <a:t>The </a:t>
            </a:r>
            <a:r>
              <a:rPr lang="en-GB" dirty="0" err="1"/>
              <a:t>CoP</a:t>
            </a:r>
            <a:r>
              <a:rPr lang="en-GB" dirty="0"/>
              <a:t> prompted the tutors to engage in critical reflection on and in their practice</a:t>
            </a:r>
            <a:endParaRPr lang="en-NZ" dirty="0"/>
          </a:p>
          <a:p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108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934988-6669-4A03-AA1B-818C7AD45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6523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NZ" sz="4400" dirty="0"/>
              <a:t>What we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188F24-0FB3-4D17-B900-BE6C7B11A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1"/>
            <a:ext cx="10972800" cy="48750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NZ" sz="1200" dirty="0"/>
          </a:p>
          <a:p>
            <a:pPr lvl="0"/>
            <a:r>
              <a:rPr lang="en-GB" sz="2400" dirty="0"/>
              <a:t>All tutors felt that they had benefitted significantly from their experience as members of an active </a:t>
            </a:r>
            <a:r>
              <a:rPr lang="en-GB" sz="2400" dirty="0" err="1"/>
              <a:t>CoP</a:t>
            </a:r>
            <a:r>
              <a:rPr lang="en-GB" sz="2400" dirty="0"/>
              <a:t> and were keen to continue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Leadership of the </a:t>
            </a:r>
            <a:r>
              <a:rPr lang="en-GB" sz="2400" dirty="0" err="1"/>
              <a:t>CoP</a:t>
            </a:r>
            <a:r>
              <a:rPr lang="en-GB" sz="2400" dirty="0"/>
              <a:t> should be distributed with members taking turns to assume the coordinator role (this did not occur in the project)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The importance of a designated facilitator, at least in the early stages of a newly established </a:t>
            </a:r>
            <a:r>
              <a:rPr lang="en-GB" sz="2400" dirty="0" err="1"/>
              <a:t>CoP</a:t>
            </a:r>
            <a:endParaRPr lang="en-NZ" sz="2400" dirty="0"/>
          </a:p>
          <a:p>
            <a:endParaRPr lang="en-NZ" sz="2400" dirty="0"/>
          </a:p>
          <a:p>
            <a:r>
              <a:rPr lang="en-NZ" sz="2400" dirty="0"/>
              <a:t>Peer mentoring partnerships encouraged ongoing reflection and investigation into teaching practice, built collegial relationships, developed trust – in the peer partnership and within the </a:t>
            </a:r>
            <a:r>
              <a:rPr lang="en-NZ" sz="2400" dirty="0" err="1"/>
              <a:t>CoP</a:t>
            </a:r>
            <a:r>
              <a:rPr lang="en-NZ" sz="2400" dirty="0"/>
              <a:t> group</a:t>
            </a:r>
          </a:p>
        </p:txBody>
      </p:sp>
    </p:spTree>
    <p:extLst>
      <p:ext uri="{BB962C8B-B14F-4D97-AF65-F5344CB8AC3E}">
        <p14:creationId xmlns:p14="http://schemas.microsoft.com/office/powerpoint/2010/main" val="256823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96354C-CC88-4B5D-967D-A7A88CEF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71871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NZ" sz="4400" dirty="0"/>
              <a:t>The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A8AA53-8712-4BB2-8A5D-695D16C29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5393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2000" dirty="0"/>
              <a:t>“</a:t>
            </a:r>
            <a:r>
              <a:rPr lang="en-NZ" sz="2000" i="1" dirty="0"/>
              <a:t>I am recognising how my teaching style influences the students’ learning</a:t>
            </a:r>
            <a:r>
              <a:rPr lang="en-NZ" sz="2000" dirty="0"/>
              <a:t>”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2000" dirty="0"/>
              <a:t>“</a:t>
            </a:r>
            <a:r>
              <a:rPr lang="en-NZ" sz="2000" i="1" dirty="0"/>
              <a:t>I am using more innovative teaching and learning strategies which I am confident and comfortable with</a:t>
            </a:r>
            <a:r>
              <a:rPr lang="en-NZ" sz="2000" dirty="0"/>
              <a:t>”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2000" i="1" dirty="0"/>
              <a:t>“</a:t>
            </a:r>
            <a:r>
              <a:rPr lang="en-GB" sz="2000" i="1" dirty="0"/>
              <a:t>More structure, more activities in the meetings would be good, e.g. identify a problem and</a:t>
            </a:r>
          </a:p>
          <a:p>
            <a:pPr marL="0" indent="0">
              <a:buNone/>
            </a:pPr>
            <a:r>
              <a:rPr lang="en-GB" sz="2000" i="1" dirty="0"/>
              <a:t>everyone chips in with possible solutions”</a:t>
            </a:r>
          </a:p>
          <a:p>
            <a:pPr marL="0" indent="0">
              <a:buNone/>
            </a:pPr>
            <a:endParaRPr lang="en-GB" sz="1400" i="1" dirty="0"/>
          </a:p>
          <a:p>
            <a:pPr marL="0" indent="0">
              <a:buNone/>
            </a:pPr>
            <a:r>
              <a:rPr lang="en-GB" sz="2000" i="1" dirty="0"/>
              <a:t>“People need to attend the initial training workshop, so they know what to expect and how to</a:t>
            </a:r>
          </a:p>
          <a:p>
            <a:pPr marL="0" indent="0">
              <a:buNone/>
            </a:pPr>
            <a:r>
              <a:rPr lang="en-GB" sz="2000" i="1" dirty="0"/>
              <a:t>participate”</a:t>
            </a:r>
            <a:endParaRPr lang="en-NZ" sz="2000" i="1" dirty="0"/>
          </a:p>
          <a:p>
            <a:pPr marL="0" lvl="0" indent="0">
              <a:buNone/>
            </a:pPr>
            <a:endParaRPr lang="en-GB" sz="1400" dirty="0"/>
          </a:p>
          <a:p>
            <a:pPr marL="0" lvl="0" indent="0">
              <a:buNone/>
            </a:pPr>
            <a:r>
              <a:rPr lang="en-GB" sz="2000" i="1" dirty="0"/>
              <a:t>“This is a real opportunity for teacher development. You can discuss specific student issues in</a:t>
            </a:r>
          </a:p>
          <a:p>
            <a:pPr marL="0" lvl="0" indent="0">
              <a:buNone/>
            </a:pPr>
            <a:r>
              <a:rPr lang="en-GB" sz="2000" i="1" dirty="0"/>
              <a:t>a safe environment”</a:t>
            </a:r>
          </a:p>
          <a:p>
            <a:pPr marL="0" lvl="0" indent="0">
              <a:buNone/>
            </a:pPr>
            <a:endParaRPr lang="en-NZ" sz="1400" dirty="0"/>
          </a:p>
          <a:p>
            <a:pPr marL="0" lvl="0" indent="0">
              <a:buNone/>
            </a:pPr>
            <a:r>
              <a:rPr lang="en-GB" sz="2000" i="1" dirty="0"/>
              <a:t>“An opportunity to step out of the organisation for a time but still be with like-minded people”</a:t>
            </a:r>
            <a:endParaRPr lang="en-NZ" sz="2000" i="1" dirty="0"/>
          </a:p>
          <a:p>
            <a:pPr marL="0" indent="0">
              <a:buNone/>
            </a:pPr>
            <a:endParaRPr lang="en-NZ" i="1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903DEAC-8DD8-4425-8DD1-328E77238E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9143" y="3390900"/>
            <a:ext cx="1632857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98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200</TotalTime>
  <Words>738</Words>
  <Application>Microsoft Office PowerPoint</Application>
  <PresentationFormat>Widescreen</PresentationFormat>
  <Paragraphs>127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Century Gothic</vt:lpstr>
      <vt:lpstr>Palatino Linotype</vt:lpstr>
      <vt:lpstr>Wingdings</vt:lpstr>
      <vt:lpstr>Wingdings 2</vt:lpstr>
      <vt:lpstr>Presentation on brainstorming</vt:lpstr>
      <vt:lpstr>Developing Communities of Practice as a pedagogy support mechanism for VET tutors</vt:lpstr>
      <vt:lpstr>The research project</vt:lpstr>
      <vt:lpstr>The research project</vt:lpstr>
      <vt:lpstr>What we did</vt:lpstr>
      <vt:lpstr>Data sources</vt:lpstr>
      <vt:lpstr>PowerPoint Presentation</vt:lpstr>
      <vt:lpstr>What we found</vt:lpstr>
      <vt:lpstr>What we found</vt:lpstr>
      <vt:lpstr>The feedback</vt:lpstr>
      <vt:lpstr>Challenges</vt:lpstr>
      <vt:lpstr>Project outcomes and outputs</vt:lpstr>
      <vt:lpstr>CoP Model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Communities of Practice as a pedagogy support mechanism for VET tutors</dc:title>
  <dc:creator>Lesley Petersen</dc:creator>
  <cp:lastModifiedBy>Linda</cp:lastModifiedBy>
  <cp:revision>49</cp:revision>
  <dcterms:created xsi:type="dcterms:W3CDTF">2018-04-23T02:10:54Z</dcterms:created>
  <dcterms:modified xsi:type="dcterms:W3CDTF">2018-05-09T23:32:31Z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