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84" r:id="rId1"/>
  </p:sldMasterIdLst>
  <p:sldIdLst>
    <p:sldId id="256" r:id="rId2"/>
    <p:sldId id="257" r:id="rId3"/>
    <p:sldId id="258" r:id="rId4"/>
    <p:sldId id="259" r:id="rId5"/>
    <p:sldId id="260" r:id="rId6"/>
    <p:sldId id="261" r:id="rId7"/>
    <p:sldId id="264" r:id="rId8"/>
    <p:sldId id="265"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5" d="100"/>
          <a:sy n="45" d="100"/>
        </p:scale>
        <p:origin x="109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599822-D9DD-4EEE-A541-2F5471B6CBB9}" type="datetimeFigureOut">
              <a:rPr lang="en-NZ" smtClean="0"/>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1715773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9822-D9DD-4EEE-A541-2F5471B6CBB9}" type="datetimeFigureOut">
              <a:rPr lang="en-NZ" smtClean="0"/>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1706209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9822-D9DD-4EEE-A541-2F5471B6CBB9}" type="datetimeFigureOut">
              <a:rPr lang="en-NZ" smtClean="0"/>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1186832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9822-D9DD-4EEE-A541-2F5471B6CBB9}" type="datetimeFigureOut">
              <a:rPr lang="en-NZ" smtClean="0"/>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20965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9822-D9DD-4EEE-A541-2F5471B6CBB9}" type="datetimeFigureOut">
              <a:rPr lang="en-NZ" smtClean="0"/>
              <a:t>24/11/2016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414200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599822-D9DD-4EEE-A541-2F5471B6CBB9}" type="datetimeFigureOut">
              <a:rPr lang="en-NZ" smtClean="0"/>
              <a:t>24/11/2016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1279482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599822-D9DD-4EEE-A541-2F5471B6CBB9}" type="datetimeFigureOut">
              <a:rPr lang="en-NZ" smtClean="0"/>
              <a:t>24/11/2016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426799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599822-D9DD-4EEE-A541-2F5471B6CBB9}" type="datetimeFigureOut">
              <a:rPr lang="en-NZ" smtClean="0"/>
              <a:t>24/11/2016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140467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99822-D9DD-4EEE-A541-2F5471B6CBB9}" type="datetimeFigureOut">
              <a:rPr lang="en-NZ" smtClean="0"/>
              <a:t>24/11/2016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82670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599822-D9DD-4EEE-A541-2F5471B6CBB9}" type="datetimeFigureOut">
              <a:rPr lang="en-NZ" smtClean="0"/>
              <a:t>24/11/2016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247049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599822-D9DD-4EEE-A541-2F5471B6CBB9}" type="datetimeFigureOut">
              <a:rPr lang="en-NZ" smtClean="0"/>
              <a:t>24/11/2016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34CBCE5-C9A8-43B2-8B9A-77A0024B7040}" type="slidenum">
              <a:rPr lang="en-NZ" smtClean="0"/>
              <a:t>‹#›</a:t>
            </a:fld>
            <a:endParaRPr lang="en-NZ"/>
          </a:p>
        </p:txBody>
      </p:sp>
    </p:spTree>
    <p:extLst>
      <p:ext uri="{BB962C8B-B14F-4D97-AF65-F5344CB8AC3E}">
        <p14:creationId xmlns:p14="http://schemas.microsoft.com/office/powerpoint/2010/main" val="602926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99822-D9DD-4EEE-A541-2F5471B6CBB9}" type="datetimeFigureOut">
              <a:rPr lang="en-NZ" smtClean="0"/>
              <a:t>24/11/2016</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CBCE5-C9A8-43B2-8B9A-77A0024B7040}" type="slidenum">
              <a:rPr lang="en-NZ" smtClean="0"/>
              <a:t>‹#›</a:t>
            </a:fld>
            <a:endParaRPr lang="en-NZ"/>
          </a:p>
        </p:txBody>
      </p:sp>
    </p:spTree>
    <p:extLst>
      <p:ext uri="{BB962C8B-B14F-4D97-AF65-F5344CB8AC3E}">
        <p14:creationId xmlns:p14="http://schemas.microsoft.com/office/powerpoint/2010/main" val="3290974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mportfolios.blogspot.com/" TargetMode="External"/><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5.wmf"/><Relationship Id="rId5" Type="http://schemas.openxmlformats.org/officeDocument/2006/relationships/image" Target="../media/image4.jpeg"/><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From competency to graduate profiles: </a:t>
            </a:r>
            <a:r>
              <a:rPr lang="en-US" sz="3600" dirty="0"/>
              <a:t>New Zealand’s shift to a relational approach</a:t>
            </a:r>
            <a:endParaRPr lang="en-NZ" sz="3600" dirty="0"/>
          </a:p>
        </p:txBody>
      </p:sp>
      <p:sp>
        <p:nvSpPr>
          <p:cNvPr id="3" name="Subtitle 2"/>
          <p:cNvSpPr>
            <a:spLocks noGrp="1"/>
          </p:cNvSpPr>
          <p:nvPr>
            <p:ph type="subTitle" idx="1"/>
          </p:nvPr>
        </p:nvSpPr>
        <p:spPr/>
        <p:txBody>
          <a:bodyPr/>
          <a:lstStyle/>
          <a:p>
            <a:r>
              <a:rPr lang="en-US" sz="4800" dirty="0"/>
              <a:t>Selena Chan </a:t>
            </a:r>
            <a:r>
              <a:rPr lang="en-US" dirty="0"/>
              <a:t>PhD</a:t>
            </a:r>
          </a:p>
          <a:p>
            <a:r>
              <a:rPr lang="en-US" dirty="0"/>
              <a:t>AVETRA 2015</a:t>
            </a:r>
            <a:endParaRPr lang="en-N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636" y="6096786"/>
            <a:ext cx="6552728" cy="685800"/>
          </a:xfrm>
          <a:prstGeom prst="rect">
            <a:avLst/>
          </a:prstGeom>
        </p:spPr>
      </p:pic>
    </p:spTree>
    <p:extLst>
      <p:ext uri="{BB962C8B-B14F-4D97-AF65-F5344CB8AC3E}">
        <p14:creationId xmlns:p14="http://schemas.microsoft.com/office/powerpoint/2010/main" val="374646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274618" y="889108"/>
            <a:ext cx="6096000" cy="1569660"/>
          </a:xfrm>
          <a:prstGeom prst="rect">
            <a:avLst/>
          </a:prstGeom>
        </p:spPr>
        <p:txBody>
          <a:bodyPr>
            <a:spAutoFit/>
          </a:bodyPr>
          <a:lstStyle/>
          <a:p>
            <a:pPr algn="ctr"/>
            <a:r>
              <a:rPr lang="en-NZ" sz="4800" b="1" dirty="0"/>
              <a:t>Thank You</a:t>
            </a:r>
            <a:br>
              <a:rPr lang="en-NZ" sz="4800" b="1" dirty="0"/>
            </a:br>
            <a:endParaRPr lang="en-NZ" sz="4800" b="1" dirty="0"/>
          </a:p>
        </p:txBody>
      </p:sp>
      <p:pic>
        <p:nvPicPr>
          <p:cNvPr id="3" name="Picture 2" descr="MCj0340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2440" y="1535439"/>
            <a:ext cx="648723"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914400" y="2197895"/>
            <a:ext cx="6705600" cy="2585323"/>
          </a:xfrm>
          <a:prstGeom prst="rect">
            <a:avLst/>
          </a:prstGeom>
        </p:spPr>
        <p:txBody>
          <a:bodyPr wrap="square">
            <a:spAutoFit/>
          </a:bodyPr>
          <a:lstStyle/>
          <a:p>
            <a:pPr>
              <a:defRPr/>
            </a:pPr>
            <a:r>
              <a:rPr lang="en-NZ" sz="3600" dirty="0"/>
              <a:t>Selena Chan </a:t>
            </a:r>
            <a:r>
              <a:rPr lang="en-NZ" dirty="0" err="1"/>
              <a:t>Phd</a:t>
            </a:r>
            <a:endParaRPr lang="en-NZ" dirty="0"/>
          </a:p>
          <a:p>
            <a:pPr>
              <a:defRPr/>
            </a:pPr>
            <a:endParaRPr lang="en-NZ" dirty="0"/>
          </a:p>
          <a:p>
            <a:pPr>
              <a:defRPr/>
            </a:pPr>
            <a:r>
              <a:rPr lang="en-US" dirty="0"/>
              <a:t>Academic Division</a:t>
            </a:r>
            <a:endParaRPr lang="en-NZ" dirty="0"/>
          </a:p>
          <a:p>
            <a:pPr>
              <a:defRPr/>
            </a:pPr>
            <a:r>
              <a:rPr lang="en-NZ" dirty="0"/>
              <a:t>Christchurch Polytechnic Institute of Technology</a:t>
            </a:r>
          </a:p>
          <a:p>
            <a:pPr marL="274320" indent="-274320">
              <a:defRPr/>
            </a:pPr>
            <a:r>
              <a:rPr lang="en-AU" sz="2000" dirty="0">
                <a:solidFill>
                  <a:schemeClr val="hlink"/>
                </a:solidFill>
              </a:rPr>
              <a:t>Selena.Chan@cpit.ac.nz</a:t>
            </a:r>
          </a:p>
          <a:p>
            <a:pPr marL="274320" indent="-274320">
              <a:defRPr/>
            </a:pPr>
            <a:r>
              <a:rPr lang="en-AU" sz="2800" dirty="0">
                <a:solidFill>
                  <a:schemeClr val="hlink"/>
                </a:solidFill>
              </a:rPr>
              <a:t>                         </a:t>
            </a:r>
          </a:p>
          <a:p>
            <a:pPr marL="274320" indent="-274320">
              <a:defRPr/>
            </a:pPr>
            <a:r>
              <a:rPr lang="en-AU" dirty="0"/>
              <a:t>blogging at:-  </a:t>
            </a:r>
            <a:r>
              <a:rPr lang="en-AU" sz="2400" dirty="0">
                <a:hlinkClick r:id="rId3"/>
              </a:rPr>
              <a:t>http://mportfolios.blogspot.com</a:t>
            </a:r>
            <a:endParaRPr lang="en-AU" sz="2400" dirty="0"/>
          </a:p>
        </p:txBody>
      </p:sp>
      <p:pic>
        <p:nvPicPr>
          <p:cNvPr id="5" name="Picture 4" descr="MCj0347393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0" y="889109"/>
            <a:ext cx="8572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Windows\Temporary Internet Files\Content.IE5\43DJV6GD\MPj043940700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7251" y="2821781"/>
            <a:ext cx="1128713"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Windows\Temporary Internet Files\Content.IE5\0TYGPMPB\MCPE06090_00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70618" y="4816367"/>
            <a:ext cx="14017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393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Overview</a:t>
            </a:r>
            <a:endParaRPr lang="en-NZ" dirty="0"/>
          </a:p>
        </p:txBody>
      </p:sp>
      <p:sp>
        <p:nvSpPr>
          <p:cNvPr id="3" name="Content Placeholder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Background</a:t>
            </a:r>
          </a:p>
          <a:p>
            <a:r>
              <a:rPr lang="en-US" dirty="0"/>
              <a:t>Rationale</a:t>
            </a:r>
          </a:p>
          <a:p>
            <a:r>
              <a:rPr lang="en-US" dirty="0"/>
              <a:t>Realistic and Relational Approaches to understanding graduate profiles</a:t>
            </a:r>
          </a:p>
          <a:p>
            <a:r>
              <a:rPr lang="en-US" dirty="0"/>
              <a:t>Activity</a:t>
            </a:r>
          </a:p>
          <a:p>
            <a:r>
              <a:rPr lang="en-US" dirty="0"/>
              <a:t>Discussion</a:t>
            </a:r>
          </a:p>
          <a:p>
            <a:endParaRPr lang="en-NZ" dirty="0"/>
          </a:p>
        </p:txBody>
      </p:sp>
    </p:spTree>
    <p:extLst>
      <p:ext uri="{BB962C8B-B14F-4D97-AF65-F5344CB8AC3E}">
        <p14:creationId xmlns:p14="http://schemas.microsoft.com/office/powerpoint/2010/main" val="329821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endParaRPr lang="en-NZ" dirty="0"/>
          </a:p>
        </p:txBody>
      </p:sp>
      <p:sp>
        <p:nvSpPr>
          <p:cNvPr id="3" name="Content Placeholder 2"/>
          <p:cNvSpPr>
            <a:spLocks noGrp="1"/>
          </p:cNvSpPr>
          <p:nvPr>
            <p:ph idx="1"/>
          </p:nvPr>
        </p:nvSpPr>
        <p:spPr/>
        <p:txBody>
          <a:bodyPr/>
          <a:lstStyle/>
          <a:p>
            <a:r>
              <a:rPr lang="en-US" dirty="0"/>
              <a:t>History of NZ Qualifications framework</a:t>
            </a:r>
          </a:p>
          <a:p>
            <a:endParaRPr lang="en-US" dirty="0"/>
          </a:p>
          <a:p>
            <a:r>
              <a:rPr lang="en-US" dirty="0"/>
              <a:t>20 years of competency-based qualifications</a:t>
            </a:r>
          </a:p>
          <a:p>
            <a:endParaRPr lang="en-US" dirty="0"/>
          </a:p>
          <a:p>
            <a:r>
              <a:rPr lang="en-US" dirty="0"/>
              <a:t>Shift to graduate profiles and employment and educational pathways</a:t>
            </a:r>
          </a:p>
          <a:p>
            <a:endParaRPr lang="en-US" dirty="0"/>
          </a:p>
          <a:p>
            <a:endParaRPr lang="en-NZ" dirty="0"/>
          </a:p>
        </p:txBody>
      </p:sp>
    </p:spTree>
    <p:extLst>
      <p:ext uri="{BB962C8B-B14F-4D97-AF65-F5344CB8AC3E}">
        <p14:creationId xmlns:p14="http://schemas.microsoft.com/office/powerpoint/2010/main" val="147566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a:t>
            </a:r>
            <a:endParaRPr lang="en-NZ" dirty="0"/>
          </a:p>
        </p:txBody>
      </p:sp>
      <p:sp>
        <p:nvSpPr>
          <p:cNvPr id="3" name="Content Placeholder 2"/>
          <p:cNvSpPr>
            <a:spLocks noGrp="1"/>
          </p:cNvSpPr>
          <p:nvPr>
            <p:ph idx="1"/>
          </p:nvPr>
        </p:nvSpPr>
        <p:spPr/>
        <p:txBody>
          <a:bodyPr/>
          <a:lstStyle/>
          <a:p>
            <a:r>
              <a:rPr lang="en-US" dirty="0"/>
              <a:t>Large number of qualifications</a:t>
            </a:r>
          </a:p>
          <a:p>
            <a:endParaRPr lang="en-US" dirty="0"/>
          </a:p>
          <a:p>
            <a:r>
              <a:rPr lang="en-US" dirty="0"/>
              <a:t>Need to review in light of current and future economic challenges</a:t>
            </a:r>
          </a:p>
          <a:p>
            <a:endParaRPr lang="en-US" dirty="0"/>
          </a:p>
          <a:p>
            <a:r>
              <a:rPr lang="en-US" dirty="0"/>
              <a:t>Intended curriculum shifting practices in enacted curriculum leading to more learning-</a:t>
            </a:r>
            <a:r>
              <a:rPr lang="en-US" dirty="0" err="1"/>
              <a:t>centred</a:t>
            </a:r>
            <a:r>
              <a:rPr lang="en-US" dirty="0"/>
              <a:t> experienced </a:t>
            </a:r>
            <a:r>
              <a:rPr lang="en-US" dirty="0" err="1"/>
              <a:t>curriculm</a:t>
            </a:r>
            <a:endParaRPr lang="en-US" dirty="0"/>
          </a:p>
          <a:p>
            <a:endParaRPr lang="en-US" dirty="0"/>
          </a:p>
          <a:p>
            <a:endParaRPr lang="en-NZ" dirty="0"/>
          </a:p>
        </p:txBody>
      </p:sp>
    </p:spTree>
    <p:extLst>
      <p:ext uri="{BB962C8B-B14F-4D97-AF65-F5344CB8AC3E}">
        <p14:creationId xmlns:p14="http://schemas.microsoft.com/office/powerpoint/2010/main" val="1139475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Realistic / relational approaches</a:t>
            </a:r>
            <a:endParaRPr lang="en-NZ" dirty="0"/>
          </a:p>
        </p:txBody>
      </p:sp>
      <p:sp>
        <p:nvSpPr>
          <p:cNvPr id="3" name="Content Placeholder 2"/>
          <p:cNvSpPr>
            <a:spLocks noGrp="1"/>
          </p:cNvSpPr>
          <p:nvPr>
            <p:ph idx="1"/>
          </p:nvPr>
        </p:nvSpPr>
        <p:spPr/>
        <p:txBody>
          <a:bodyPr>
            <a:normAutofit lnSpcReduction="10000"/>
          </a:bodyPr>
          <a:lstStyle/>
          <a:p>
            <a:r>
              <a:rPr lang="en-US" sz="3600" b="1" dirty="0"/>
              <a:t>Realistic</a:t>
            </a:r>
            <a:r>
              <a:rPr lang="en-US" sz="3600" dirty="0"/>
              <a:t> --- </a:t>
            </a:r>
            <a:r>
              <a:rPr lang="en-US" sz="3500" dirty="0"/>
              <a:t>“that there are discrete, existent, objectively real and (in principle) identifiable characteristics of graduates that constitute their identity and employability” </a:t>
            </a:r>
            <a:r>
              <a:rPr lang="en-US" sz="1900" dirty="0"/>
              <a:t>(Holmes, 2013 p 1045)</a:t>
            </a:r>
          </a:p>
          <a:p>
            <a:endParaRPr lang="en-US" sz="3600" dirty="0"/>
          </a:p>
          <a:p>
            <a:r>
              <a:rPr lang="en-US" sz="3600" b="1" dirty="0"/>
              <a:t>Relational</a:t>
            </a:r>
            <a:r>
              <a:rPr lang="en-US" sz="3600" dirty="0"/>
              <a:t> -- </a:t>
            </a:r>
            <a:r>
              <a:rPr lang="en-US" sz="3500" dirty="0"/>
              <a:t>“meaningful, significant human behavior cannot be merely, and objectively observed” </a:t>
            </a:r>
            <a:r>
              <a:rPr lang="en-US" sz="1900" dirty="0"/>
              <a:t>(Holmes, 2013 p 1049)</a:t>
            </a:r>
          </a:p>
          <a:p>
            <a:endParaRPr lang="en-US" dirty="0"/>
          </a:p>
          <a:p>
            <a:pPr marL="0" indent="0" algn="r">
              <a:buNone/>
            </a:pPr>
            <a:endParaRPr lang="en-NZ" dirty="0"/>
          </a:p>
        </p:txBody>
      </p:sp>
    </p:spTree>
    <p:extLst>
      <p:ext uri="{BB962C8B-B14F-4D97-AF65-F5344CB8AC3E}">
        <p14:creationId xmlns:p14="http://schemas.microsoft.com/office/powerpoint/2010/main" val="3499637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continuum</a:t>
            </a:r>
            <a:endParaRPr lang="en-NZ" dirty="0"/>
          </a:p>
        </p:txBody>
      </p:sp>
      <p:sp>
        <p:nvSpPr>
          <p:cNvPr id="3" name="Content Placeholder 2"/>
          <p:cNvSpPr>
            <a:spLocks noGrp="1"/>
          </p:cNvSpPr>
          <p:nvPr>
            <p:ph idx="1"/>
          </p:nvPr>
        </p:nvSpPr>
        <p:spPr>
          <a:xfrm>
            <a:off x="499620" y="1904214"/>
            <a:ext cx="7909089" cy="4362396"/>
          </a:xfrm>
        </p:spPr>
        <p:txBody>
          <a:bodyPr/>
          <a:lstStyle/>
          <a:p>
            <a:endParaRPr lang="en-US" dirty="0"/>
          </a:p>
          <a:p>
            <a:endParaRPr lang="en-US" dirty="0"/>
          </a:p>
          <a:p>
            <a:endParaRPr lang="en-US" dirty="0"/>
          </a:p>
          <a:p>
            <a:pPr marL="0" indent="0">
              <a:buNone/>
            </a:pPr>
            <a:r>
              <a:rPr lang="en-US" b="1" dirty="0"/>
              <a:t>  </a:t>
            </a:r>
            <a:r>
              <a:rPr lang="en-US" sz="3200" b="1" dirty="0"/>
              <a:t>Realistic   </a:t>
            </a:r>
            <a:r>
              <a:rPr lang="en-US" b="1" dirty="0"/>
              <a:t>                                                                                                 </a:t>
            </a:r>
            <a:endParaRPr lang="en-NZ" sz="3200" dirty="0"/>
          </a:p>
        </p:txBody>
      </p:sp>
      <p:sp>
        <p:nvSpPr>
          <p:cNvPr id="4" name="Left-Right Arrow 3"/>
          <p:cNvSpPr/>
          <p:nvPr/>
        </p:nvSpPr>
        <p:spPr>
          <a:xfrm>
            <a:off x="499621" y="2179102"/>
            <a:ext cx="7805394" cy="914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 name="TextBox 4"/>
          <p:cNvSpPr txBox="1"/>
          <p:nvPr/>
        </p:nvSpPr>
        <p:spPr>
          <a:xfrm>
            <a:off x="6381946" y="3368390"/>
            <a:ext cx="1923068" cy="584775"/>
          </a:xfrm>
          <a:prstGeom prst="rect">
            <a:avLst/>
          </a:prstGeom>
          <a:noFill/>
        </p:spPr>
        <p:txBody>
          <a:bodyPr wrap="square" rtlCol="0">
            <a:spAutoFit/>
          </a:bodyPr>
          <a:lstStyle/>
          <a:p>
            <a:r>
              <a:rPr lang="en-US" sz="3200" b="1" dirty="0"/>
              <a:t>Relational</a:t>
            </a:r>
          </a:p>
        </p:txBody>
      </p:sp>
    </p:spTree>
    <p:extLst>
      <p:ext uri="{BB962C8B-B14F-4D97-AF65-F5344CB8AC3E}">
        <p14:creationId xmlns:p14="http://schemas.microsoft.com/office/powerpoint/2010/main" val="3568412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22"/>
            <a:ext cx="7886700" cy="1577567"/>
          </a:xfrm>
        </p:spPr>
        <p:txBody>
          <a:bodyPr>
            <a:normAutofit/>
          </a:bodyPr>
          <a:lstStyle/>
          <a:p>
            <a:r>
              <a:rPr lang="en-GB" sz="2000" b="1" dirty="0"/>
              <a:t>National Certificate in Baking (Craft Baking)</a:t>
            </a:r>
            <a:r>
              <a:rPr lang="en-NZ" sz="2000" b="1" dirty="0"/>
              <a:t> </a:t>
            </a:r>
            <a:r>
              <a:rPr lang="en-NZ" sz="1600" b="1" dirty="0"/>
              <a:t>Level 4</a:t>
            </a:r>
            <a:r>
              <a:rPr lang="en-NZ" sz="1600" dirty="0"/>
              <a:t>    </a:t>
            </a:r>
            <a:r>
              <a:rPr lang="en-NZ" sz="1600" b="1" dirty="0"/>
              <a:t>Credit 287</a:t>
            </a:r>
            <a:br>
              <a:rPr lang="en-NZ" sz="3100" dirty="0"/>
            </a:br>
            <a:endParaRPr lang="en-NZ" sz="3100" dirty="0"/>
          </a:p>
        </p:txBody>
      </p:sp>
      <p:sp>
        <p:nvSpPr>
          <p:cNvPr id="3" name="Content Placeholder 2"/>
          <p:cNvSpPr>
            <a:spLocks noGrp="1"/>
          </p:cNvSpPr>
          <p:nvPr>
            <p:ph sz="half" idx="1"/>
          </p:nvPr>
        </p:nvSpPr>
        <p:spPr>
          <a:xfrm>
            <a:off x="160256" y="1168924"/>
            <a:ext cx="3968684" cy="5689076"/>
          </a:xfrm>
        </p:spPr>
        <p:txBody>
          <a:bodyPr>
            <a:normAutofit fontScale="85000" lnSpcReduction="20000"/>
          </a:bodyPr>
          <a:lstStyle/>
          <a:p>
            <a:pPr marL="0" indent="0">
              <a:lnSpc>
                <a:spcPct val="150000"/>
              </a:lnSpc>
              <a:buNone/>
            </a:pPr>
            <a:r>
              <a:rPr lang="en-NZ" sz="2000" dirty="0">
                <a:solidFill>
                  <a:srgbClr val="0070C0"/>
                </a:solidFill>
              </a:rPr>
              <a:t>The National Certificate in Baking (Craft Baking) (Level 4) is designed to recognise the competence, knowledge, and specialist skills required for baking craft products within craft baking enterprises. It is awarded to people who are able to demonstrate the ability to prepare, apply, and mix baking products from raw baking materials. Candidates are required to produce baked specialised craft products that are frequently required for niche markets and also meet industry standards and the Australia New Zealand Food Standards Code. </a:t>
            </a:r>
          </a:p>
          <a:p>
            <a:pPr marL="0" indent="0">
              <a:buNone/>
            </a:pPr>
            <a:endParaRPr lang="en-US" sz="2000" dirty="0"/>
          </a:p>
          <a:p>
            <a:pPr marL="0" indent="0">
              <a:buNone/>
            </a:pPr>
            <a:r>
              <a:rPr lang="en-US" sz="2000" dirty="0"/>
              <a:t>Etc.</a:t>
            </a:r>
            <a:endParaRPr lang="en-NZ" sz="2000" dirty="0"/>
          </a:p>
          <a:p>
            <a:pPr marL="0" indent="0">
              <a:buNone/>
            </a:pPr>
            <a:endParaRPr lang="en-NZ" sz="20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2945288269"/>
              </p:ext>
            </p:extLst>
          </p:nvPr>
        </p:nvGraphicFramePr>
        <p:xfrm>
          <a:off x="4128940" y="876692"/>
          <a:ext cx="5043340" cy="5118755"/>
        </p:xfrm>
        <a:graphic>
          <a:graphicData uri="http://schemas.openxmlformats.org/drawingml/2006/table">
            <a:tbl>
              <a:tblPr>
                <a:tableStyleId>{5C22544A-7EE6-4342-B048-85BDC9FD1C3A}</a:tableStyleId>
              </a:tblPr>
              <a:tblGrid>
                <a:gridCol w="529159">
                  <a:extLst>
                    <a:ext uri="{9D8B030D-6E8A-4147-A177-3AD203B41FA5}">
                      <a16:colId xmlns:a16="http://schemas.microsoft.com/office/drawing/2014/main" val="20000"/>
                    </a:ext>
                  </a:extLst>
                </a:gridCol>
                <a:gridCol w="3552647">
                  <a:extLst>
                    <a:ext uri="{9D8B030D-6E8A-4147-A177-3AD203B41FA5}">
                      <a16:colId xmlns:a16="http://schemas.microsoft.com/office/drawing/2014/main" val="20001"/>
                    </a:ext>
                  </a:extLst>
                </a:gridCol>
                <a:gridCol w="461914">
                  <a:extLst>
                    <a:ext uri="{9D8B030D-6E8A-4147-A177-3AD203B41FA5}">
                      <a16:colId xmlns:a16="http://schemas.microsoft.com/office/drawing/2014/main" val="20002"/>
                    </a:ext>
                  </a:extLst>
                </a:gridCol>
                <a:gridCol w="499620">
                  <a:extLst>
                    <a:ext uri="{9D8B030D-6E8A-4147-A177-3AD203B41FA5}">
                      <a16:colId xmlns:a16="http://schemas.microsoft.com/office/drawing/2014/main" val="20003"/>
                    </a:ext>
                  </a:extLst>
                </a:gridCol>
              </a:tblGrid>
              <a:tr h="362077">
                <a:tc>
                  <a:txBody>
                    <a:bodyPr/>
                    <a:lstStyle/>
                    <a:p>
                      <a:pPr>
                        <a:lnSpc>
                          <a:spcPct val="115000"/>
                        </a:lnSpc>
                        <a:spcAft>
                          <a:spcPts val="1000"/>
                        </a:spcAft>
                      </a:pPr>
                      <a:r>
                        <a:rPr lang="en-NZ" sz="1200" b="1" dirty="0">
                          <a:effectLst/>
                        </a:rPr>
                        <a:t>Id</a:t>
                      </a:r>
                      <a:endParaRPr lang="en-NZ" sz="1200" b="1" dirty="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b="1">
                          <a:effectLst/>
                        </a:rPr>
                        <a:t>Title</a:t>
                      </a:r>
                      <a:endParaRPr lang="en-NZ" sz="1200" b="1">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b="1">
                          <a:effectLst/>
                        </a:rPr>
                        <a:t>Level</a:t>
                      </a:r>
                      <a:endParaRPr lang="en-NZ" sz="1200" b="1">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b="1" dirty="0">
                          <a:effectLst/>
                        </a:rPr>
                        <a:t>Credit</a:t>
                      </a:r>
                      <a:endParaRPr lang="en-NZ" sz="1200" b="1" dirty="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0"/>
                  </a:ext>
                </a:extLst>
              </a:tr>
              <a:tr h="462204">
                <a:tc>
                  <a:txBody>
                    <a:bodyPr/>
                    <a:lstStyle/>
                    <a:p>
                      <a:pPr>
                        <a:lnSpc>
                          <a:spcPct val="115000"/>
                        </a:lnSpc>
                        <a:spcAft>
                          <a:spcPts val="1000"/>
                        </a:spcAft>
                      </a:pPr>
                      <a:r>
                        <a:rPr lang="en-NZ" sz="1200" dirty="0">
                          <a:effectLst/>
                        </a:rPr>
                        <a:t>14706</a:t>
                      </a:r>
                      <a:endParaRPr lang="en-NZ"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Prove products for batch baking</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10</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1"/>
                  </a:ext>
                </a:extLst>
              </a:tr>
              <a:tr h="719616">
                <a:tc>
                  <a:txBody>
                    <a:bodyPr/>
                    <a:lstStyle/>
                    <a:p>
                      <a:pPr>
                        <a:lnSpc>
                          <a:spcPct val="115000"/>
                        </a:lnSpc>
                        <a:spcAft>
                          <a:spcPts val="1000"/>
                        </a:spcAft>
                      </a:pPr>
                      <a:r>
                        <a:rPr lang="en-NZ" sz="1200">
                          <a:effectLst/>
                        </a:rPr>
                        <a:t>14721</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Prepare and apply icings and glazes to bakery products using manual production methods</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6</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2"/>
                  </a:ext>
                </a:extLst>
              </a:tr>
              <a:tr h="476903">
                <a:tc>
                  <a:txBody>
                    <a:bodyPr/>
                    <a:lstStyle/>
                    <a:p>
                      <a:pPr>
                        <a:lnSpc>
                          <a:spcPct val="115000"/>
                        </a:lnSpc>
                        <a:spcAft>
                          <a:spcPts val="1000"/>
                        </a:spcAft>
                      </a:pPr>
                      <a:r>
                        <a:rPr lang="en-NZ" sz="1200">
                          <a:effectLst/>
                        </a:rPr>
                        <a:t>14722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Prepare and decorate bakery products using manual production methods</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6</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3"/>
                  </a:ext>
                </a:extLst>
              </a:tr>
              <a:tr h="719616">
                <a:tc>
                  <a:txBody>
                    <a:bodyPr/>
                    <a:lstStyle/>
                    <a:p>
                      <a:pPr>
                        <a:lnSpc>
                          <a:spcPct val="115000"/>
                        </a:lnSpc>
                        <a:spcAft>
                          <a:spcPts val="1000"/>
                        </a:spcAft>
                      </a:pPr>
                      <a:r>
                        <a:rPr lang="en-NZ" sz="1200">
                          <a:effectLst/>
                        </a:rPr>
                        <a:t>14723</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Prepare and apply toppings to bakery products using manual production methods</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6</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4"/>
                  </a:ext>
                </a:extLst>
              </a:tr>
              <a:tr h="719616">
                <a:tc>
                  <a:txBody>
                    <a:bodyPr/>
                    <a:lstStyle/>
                    <a:p>
                      <a:pPr>
                        <a:lnSpc>
                          <a:spcPct val="115000"/>
                        </a:lnSpc>
                        <a:spcAft>
                          <a:spcPts val="1000"/>
                        </a:spcAft>
                      </a:pPr>
                      <a:r>
                        <a:rPr lang="en-NZ" sz="1200">
                          <a:effectLst/>
                        </a:rPr>
                        <a:t>14724</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Prepare and apply fillings to bakery products using manual production methods</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2</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6</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5"/>
                  </a:ext>
                </a:extLst>
              </a:tr>
              <a:tr h="719616">
                <a:tc>
                  <a:txBody>
                    <a:bodyPr/>
                    <a:lstStyle/>
                    <a:p>
                      <a:pPr>
                        <a:lnSpc>
                          <a:spcPct val="115000"/>
                        </a:lnSpc>
                        <a:spcAft>
                          <a:spcPts val="1000"/>
                        </a:spcAft>
                      </a:pPr>
                      <a:r>
                        <a:rPr lang="en-NZ" sz="1200">
                          <a:effectLst/>
                        </a:rPr>
                        <a:t>15135</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Demonstrate knowledge of the legislative and food code requirements in the baking industry</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3</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4</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6"/>
                  </a:ext>
                </a:extLst>
              </a:tr>
              <a:tr h="462204">
                <a:tc>
                  <a:txBody>
                    <a:bodyPr/>
                    <a:lstStyle/>
                    <a:p>
                      <a:pPr>
                        <a:lnSpc>
                          <a:spcPct val="115000"/>
                        </a:lnSpc>
                        <a:spcAft>
                          <a:spcPts val="1000"/>
                        </a:spcAft>
                      </a:pPr>
                      <a:r>
                        <a:rPr lang="en-NZ" sz="1200">
                          <a:effectLst/>
                        </a:rPr>
                        <a:t>15136</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Demonstrate knowledge of bakery science</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4</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8</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7"/>
                  </a:ext>
                </a:extLst>
              </a:tr>
              <a:tr h="476903">
                <a:tc>
                  <a:txBody>
                    <a:bodyPr/>
                    <a:lstStyle/>
                    <a:p>
                      <a:pPr>
                        <a:lnSpc>
                          <a:spcPct val="115000"/>
                        </a:lnSpc>
                        <a:spcAft>
                          <a:spcPts val="1000"/>
                        </a:spcAft>
                      </a:pPr>
                      <a:r>
                        <a:rPr lang="en-NZ" sz="1200">
                          <a:effectLst/>
                        </a:rPr>
                        <a:t>15137</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dirty="0">
                          <a:effectLst/>
                        </a:rPr>
                        <a:t>Demonstrate knowledge of the characteristics and processes of flour technology</a:t>
                      </a:r>
                      <a:endParaRPr lang="en-NZ"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a:effectLst/>
                        </a:rPr>
                        <a:t>4</a:t>
                      </a:r>
                      <a:endParaRPr lang="en-NZ" sz="120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tc>
                  <a:txBody>
                    <a:bodyPr/>
                    <a:lstStyle/>
                    <a:p>
                      <a:pPr>
                        <a:lnSpc>
                          <a:spcPct val="115000"/>
                        </a:lnSpc>
                        <a:spcAft>
                          <a:spcPts val="1000"/>
                        </a:spcAft>
                      </a:pPr>
                      <a:r>
                        <a:rPr lang="en-NZ" sz="1200" dirty="0">
                          <a:effectLst/>
                        </a:rPr>
                        <a:t>4</a:t>
                      </a:r>
                      <a:endParaRPr lang="en-NZ"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56390" marR="56390" marT="0" marB="0"/>
                </a:tc>
                <a:extLst>
                  <a:ext uri="{0D108BD9-81ED-4DB2-BD59-A6C34878D82A}">
                    <a16:rowId xmlns:a16="http://schemas.microsoft.com/office/drawing/2014/main" val="10008"/>
                  </a:ext>
                </a:extLst>
              </a:tr>
            </a:tbl>
          </a:graphicData>
        </a:graphic>
      </p:graphicFrame>
      <p:sp>
        <p:nvSpPr>
          <p:cNvPr id="10" name="TextBox 9"/>
          <p:cNvSpPr txBox="1"/>
          <p:nvPr/>
        </p:nvSpPr>
        <p:spPr>
          <a:xfrm>
            <a:off x="4823012" y="6113929"/>
            <a:ext cx="4087906" cy="369332"/>
          </a:xfrm>
          <a:prstGeom prst="rect">
            <a:avLst/>
          </a:prstGeom>
          <a:noFill/>
        </p:spPr>
        <p:txBody>
          <a:bodyPr wrap="square" rtlCol="0">
            <a:spAutoFit/>
          </a:bodyPr>
          <a:lstStyle/>
          <a:p>
            <a:r>
              <a:rPr lang="en-US" dirty="0"/>
              <a:t>Etc.   </a:t>
            </a:r>
            <a:r>
              <a:rPr lang="en-US" sz="1200" dirty="0"/>
              <a:t>------ 20 plus pages</a:t>
            </a:r>
            <a:endParaRPr lang="en-NZ" sz="1200" dirty="0"/>
          </a:p>
        </p:txBody>
      </p:sp>
    </p:spTree>
    <p:extLst>
      <p:ext uri="{BB962C8B-B14F-4D97-AF65-F5344CB8AC3E}">
        <p14:creationId xmlns:p14="http://schemas.microsoft.com/office/powerpoint/2010/main" val="213491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1657" y="365126"/>
            <a:ext cx="8738647" cy="997510"/>
          </a:xfrm>
        </p:spPr>
        <p:txBody>
          <a:bodyPr>
            <a:normAutofit/>
          </a:bodyPr>
          <a:lstStyle/>
          <a:p>
            <a:r>
              <a:rPr lang="en-US" sz="2700" dirty="0"/>
              <a:t>New Zealand Certificate in Baking (Generalist) </a:t>
            </a:r>
            <a:r>
              <a:rPr lang="en-US" sz="1800" dirty="0"/>
              <a:t>(Level 4) 120 credits</a:t>
            </a:r>
            <a:endParaRPr lang="en-NZ" sz="1800" dirty="0"/>
          </a:p>
        </p:txBody>
      </p:sp>
      <p:sp>
        <p:nvSpPr>
          <p:cNvPr id="3" name="Content Placeholder 2"/>
          <p:cNvSpPr>
            <a:spLocks noGrp="1"/>
          </p:cNvSpPr>
          <p:nvPr>
            <p:ph idx="1"/>
          </p:nvPr>
        </p:nvSpPr>
        <p:spPr>
          <a:xfrm>
            <a:off x="113123" y="1131216"/>
            <a:ext cx="8842342" cy="5580669"/>
          </a:xfrm>
        </p:spPr>
        <p:txBody>
          <a:bodyPr>
            <a:normAutofit fontScale="55000" lnSpcReduction="20000"/>
          </a:bodyPr>
          <a:lstStyle/>
          <a:p>
            <a:pPr marL="0" indent="0">
              <a:lnSpc>
                <a:spcPct val="170000"/>
              </a:lnSpc>
              <a:buNone/>
            </a:pPr>
            <a:r>
              <a:rPr lang="en-US" sz="2500" dirty="0">
                <a:solidFill>
                  <a:srgbClr val="0070C0"/>
                </a:solidFill>
              </a:rPr>
              <a:t>This qualification provides the baking sector with graduates who are able to produce a range of baking products under broad guidance. Graduates will be able to demonstrate safe work practices and significant responsibility for the production quality of a broad range of bakery products. They are also able to take responsibility for their own learning and progression.</a:t>
            </a:r>
          </a:p>
          <a:p>
            <a:pPr marL="0" indent="0">
              <a:lnSpc>
                <a:spcPct val="170000"/>
              </a:lnSpc>
              <a:buNone/>
            </a:pPr>
            <a:r>
              <a:rPr lang="en-US" sz="2500" dirty="0"/>
              <a:t>Graduates of this qualification will be able to:</a:t>
            </a:r>
            <a:br>
              <a:rPr lang="en-US" sz="2500" dirty="0"/>
            </a:br>
            <a:r>
              <a:rPr lang="en-US" sz="2500" dirty="0"/>
              <a:t>* Use baking knowledge and skills to produce a range of bakery products, including biscuits, breads, cakes, and pastries to agreed standards under broad guidance.</a:t>
            </a:r>
            <a:br>
              <a:rPr lang="en-US" sz="2500" dirty="0"/>
            </a:br>
            <a:r>
              <a:rPr lang="en-US" sz="2500" dirty="0"/>
              <a:t>* Demonstrate the basic principles of bakery science and quality management across a range of bakery products.</a:t>
            </a:r>
            <a:br>
              <a:rPr lang="en-US" sz="2500" dirty="0"/>
            </a:br>
            <a:r>
              <a:rPr lang="en-US" sz="2500" dirty="0"/>
              <a:t>* Demonstrate the principles of health and safety hygiene standards required in the baking industry.</a:t>
            </a:r>
            <a:br>
              <a:rPr lang="en-US" sz="2500" dirty="0"/>
            </a:br>
            <a:r>
              <a:rPr lang="en-US" sz="2500" dirty="0"/>
              <a:t>* Meet production targets by managing self and/or team.</a:t>
            </a:r>
            <a:br>
              <a:rPr lang="en-US" sz="2500" dirty="0"/>
            </a:br>
            <a:r>
              <a:rPr lang="en-US" sz="2500" dirty="0"/>
              <a:t>* Safely operate and maintain a range of equipment and machinery in production of bakery products.</a:t>
            </a:r>
            <a:br>
              <a:rPr lang="en-US" sz="2500" dirty="0"/>
            </a:br>
            <a:r>
              <a:rPr lang="en-US" sz="2500" dirty="0"/>
              <a:t>* Apply a range of effective communication and interpersonal skills required in the baking industry including literacy and numeracy skills required to monitor and report on quality and production targets.</a:t>
            </a:r>
          </a:p>
          <a:p>
            <a:pPr marL="0" indent="0">
              <a:lnSpc>
                <a:spcPct val="170000"/>
              </a:lnSpc>
              <a:buNone/>
            </a:pPr>
            <a:endParaRPr lang="en-US" sz="2500" dirty="0"/>
          </a:p>
          <a:p>
            <a:pPr marL="0" indent="0">
              <a:lnSpc>
                <a:spcPct val="170000"/>
              </a:lnSpc>
              <a:buNone/>
            </a:pPr>
            <a:r>
              <a:rPr lang="en-US" sz="2500" dirty="0"/>
              <a:t>Graduate educational pathways / employment pathways</a:t>
            </a:r>
          </a:p>
          <a:p>
            <a:pPr marL="0" indent="0">
              <a:buNone/>
            </a:pPr>
            <a:r>
              <a:rPr lang="en-US" sz="2500" dirty="0"/>
              <a:t>---- 4 pages</a:t>
            </a:r>
          </a:p>
          <a:p>
            <a:pPr marL="0" indent="0">
              <a:buNone/>
            </a:pPr>
            <a:endParaRPr lang="en-NZ" dirty="0"/>
          </a:p>
        </p:txBody>
      </p:sp>
    </p:spTree>
    <p:extLst>
      <p:ext uri="{BB962C8B-B14F-4D97-AF65-F5344CB8AC3E}">
        <p14:creationId xmlns:p14="http://schemas.microsoft.com/office/powerpoint/2010/main" val="2313763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Discussion</a:t>
            </a:r>
            <a:endParaRPr lang="en-NZ" dirty="0"/>
          </a:p>
        </p:txBody>
      </p:sp>
      <p:sp>
        <p:nvSpPr>
          <p:cNvPr id="3" name="Content Placeholder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a:t>Where to from here?</a:t>
            </a:r>
          </a:p>
          <a:p>
            <a:endParaRPr lang="en-US" dirty="0"/>
          </a:p>
          <a:p>
            <a:r>
              <a:rPr lang="en-US" dirty="0"/>
              <a:t>How can we leverage off the shift from realistic to relational?</a:t>
            </a:r>
          </a:p>
          <a:p>
            <a:endParaRPr lang="en-US" dirty="0"/>
          </a:p>
          <a:p>
            <a:endParaRPr lang="en-NZ" dirty="0"/>
          </a:p>
        </p:txBody>
      </p:sp>
    </p:spTree>
    <p:extLst>
      <p:ext uri="{BB962C8B-B14F-4D97-AF65-F5344CB8AC3E}">
        <p14:creationId xmlns:p14="http://schemas.microsoft.com/office/powerpoint/2010/main" val="39796608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463</Words>
  <Application>Microsoft Office PowerPoint</Application>
  <PresentationFormat>On-screen Show (4:3)</PresentationFormat>
  <Paragraphs>90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SimSun</vt:lpstr>
      <vt:lpstr>Arial</vt:lpstr>
      <vt:lpstr>Calibri</vt:lpstr>
      <vt:lpstr>Calibri Light</vt:lpstr>
      <vt:lpstr>Times New Roman</vt:lpstr>
      <vt:lpstr>Office Theme</vt:lpstr>
      <vt:lpstr>From competency to graduate profiles: New Zealand’s shift to a relational approach</vt:lpstr>
      <vt:lpstr>Overview</vt:lpstr>
      <vt:lpstr>Background</vt:lpstr>
      <vt:lpstr>Rationale </vt:lpstr>
      <vt:lpstr>Realistic / relational approaches</vt:lpstr>
      <vt:lpstr>A continuum</vt:lpstr>
      <vt:lpstr>National Certificate in Baking (Craft Baking) Level 4    Credit 287 </vt:lpstr>
      <vt:lpstr>New Zealand Certificate in Baking (Generalist) (Level 4) 120 credits</vt:lpstr>
      <vt:lpstr>Discussion</vt:lpstr>
      <vt:lpstr>PowerPoint Presentation</vt:lpstr>
    </vt:vector>
  </TitlesOfParts>
  <Company>Christchurch Polytechnic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Selena Chan</dc:creator>
  <cp:lastModifiedBy>Megan Ogier</cp:lastModifiedBy>
  <cp:revision>12</cp:revision>
  <dcterms:created xsi:type="dcterms:W3CDTF">2015-03-11T23:54:48Z</dcterms:created>
  <dcterms:modified xsi:type="dcterms:W3CDTF">2016-11-24T06:59:14Z</dcterms:modified>
</cp:coreProperties>
</file>