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8" r:id="rId5"/>
    <p:sldId id="259" r:id="rId6"/>
    <p:sldId id="262" r:id="rId7"/>
    <p:sldId id="265" r:id="rId8"/>
    <p:sldId id="264" r:id="rId9"/>
    <p:sldId id="263" r:id="rId10"/>
    <p:sldId id="267" r:id="rId11"/>
    <p:sldId id="269" r:id="rId12"/>
    <p:sldId id="272" r:id="rId13"/>
    <p:sldId id="271"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5" d="100"/>
          <a:sy n="45" d="100"/>
        </p:scale>
        <p:origin x="82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2B14A8A5-060A-4D10-853A-934B5C6ED242}" type="datetimeFigureOut">
              <a:rPr lang="sv-SE" smtClean="0"/>
              <a:t>2016-11-24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20F42B6-13D4-4942-A7E6-A9DF3356EC23}" type="slidenum">
              <a:rPr lang="sv-SE" smtClean="0"/>
              <a:t>‹#›</a:t>
            </a:fld>
            <a:endParaRPr lang="sv-SE"/>
          </a:p>
        </p:txBody>
      </p:sp>
    </p:spTree>
    <p:extLst>
      <p:ext uri="{BB962C8B-B14F-4D97-AF65-F5344CB8AC3E}">
        <p14:creationId xmlns:p14="http://schemas.microsoft.com/office/powerpoint/2010/main" val="4220317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B14A8A5-060A-4D10-853A-934B5C6ED242}" type="datetimeFigureOut">
              <a:rPr lang="sv-SE" smtClean="0"/>
              <a:t>2016-11-24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20F42B6-13D4-4942-A7E6-A9DF3356EC23}" type="slidenum">
              <a:rPr lang="sv-SE" smtClean="0"/>
              <a:t>‹#›</a:t>
            </a:fld>
            <a:endParaRPr lang="sv-SE"/>
          </a:p>
        </p:txBody>
      </p:sp>
    </p:spTree>
    <p:extLst>
      <p:ext uri="{BB962C8B-B14F-4D97-AF65-F5344CB8AC3E}">
        <p14:creationId xmlns:p14="http://schemas.microsoft.com/office/powerpoint/2010/main" val="822840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B14A8A5-060A-4D10-853A-934B5C6ED242}" type="datetimeFigureOut">
              <a:rPr lang="sv-SE" smtClean="0"/>
              <a:t>2016-11-24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20F42B6-13D4-4942-A7E6-A9DF3356EC23}" type="slidenum">
              <a:rPr lang="sv-SE" smtClean="0"/>
              <a:t>‹#›</a:t>
            </a:fld>
            <a:endParaRPr lang="sv-SE"/>
          </a:p>
        </p:txBody>
      </p:sp>
    </p:spTree>
    <p:extLst>
      <p:ext uri="{BB962C8B-B14F-4D97-AF65-F5344CB8AC3E}">
        <p14:creationId xmlns:p14="http://schemas.microsoft.com/office/powerpoint/2010/main" val="1781380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B14A8A5-060A-4D10-853A-934B5C6ED242}" type="datetimeFigureOut">
              <a:rPr lang="sv-SE" smtClean="0"/>
              <a:t>2016-11-24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20F42B6-13D4-4942-A7E6-A9DF3356EC23}" type="slidenum">
              <a:rPr lang="sv-SE" smtClean="0"/>
              <a:t>‹#›</a:t>
            </a:fld>
            <a:endParaRPr lang="sv-SE"/>
          </a:p>
        </p:txBody>
      </p:sp>
    </p:spTree>
    <p:extLst>
      <p:ext uri="{BB962C8B-B14F-4D97-AF65-F5344CB8AC3E}">
        <p14:creationId xmlns:p14="http://schemas.microsoft.com/office/powerpoint/2010/main" val="2913190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2B14A8A5-060A-4D10-853A-934B5C6ED242}" type="datetimeFigureOut">
              <a:rPr lang="sv-SE" smtClean="0"/>
              <a:t>2016-11-24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20F42B6-13D4-4942-A7E6-A9DF3356EC23}" type="slidenum">
              <a:rPr lang="sv-SE" smtClean="0"/>
              <a:t>‹#›</a:t>
            </a:fld>
            <a:endParaRPr lang="sv-SE"/>
          </a:p>
        </p:txBody>
      </p:sp>
    </p:spTree>
    <p:extLst>
      <p:ext uri="{BB962C8B-B14F-4D97-AF65-F5344CB8AC3E}">
        <p14:creationId xmlns:p14="http://schemas.microsoft.com/office/powerpoint/2010/main" val="1805335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2B14A8A5-060A-4D10-853A-934B5C6ED242}" type="datetimeFigureOut">
              <a:rPr lang="sv-SE" smtClean="0"/>
              <a:t>2016-11-24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20F42B6-13D4-4942-A7E6-A9DF3356EC23}" type="slidenum">
              <a:rPr lang="sv-SE" smtClean="0"/>
              <a:t>‹#›</a:t>
            </a:fld>
            <a:endParaRPr lang="sv-SE"/>
          </a:p>
        </p:txBody>
      </p:sp>
    </p:spTree>
    <p:extLst>
      <p:ext uri="{BB962C8B-B14F-4D97-AF65-F5344CB8AC3E}">
        <p14:creationId xmlns:p14="http://schemas.microsoft.com/office/powerpoint/2010/main" val="1561014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2B14A8A5-060A-4D10-853A-934B5C6ED242}" type="datetimeFigureOut">
              <a:rPr lang="sv-SE" smtClean="0"/>
              <a:t>2016-11-24</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E20F42B6-13D4-4942-A7E6-A9DF3356EC23}" type="slidenum">
              <a:rPr lang="sv-SE" smtClean="0"/>
              <a:t>‹#›</a:t>
            </a:fld>
            <a:endParaRPr lang="sv-SE"/>
          </a:p>
        </p:txBody>
      </p:sp>
    </p:spTree>
    <p:extLst>
      <p:ext uri="{BB962C8B-B14F-4D97-AF65-F5344CB8AC3E}">
        <p14:creationId xmlns:p14="http://schemas.microsoft.com/office/powerpoint/2010/main" val="4145890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2B14A8A5-060A-4D10-853A-934B5C6ED242}" type="datetimeFigureOut">
              <a:rPr lang="sv-SE" smtClean="0"/>
              <a:t>2016-11-24</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E20F42B6-13D4-4942-A7E6-A9DF3356EC23}" type="slidenum">
              <a:rPr lang="sv-SE" smtClean="0"/>
              <a:t>‹#›</a:t>
            </a:fld>
            <a:endParaRPr lang="sv-SE"/>
          </a:p>
        </p:txBody>
      </p:sp>
    </p:spTree>
    <p:extLst>
      <p:ext uri="{BB962C8B-B14F-4D97-AF65-F5344CB8AC3E}">
        <p14:creationId xmlns:p14="http://schemas.microsoft.com/office/powerpoint/2010/main" val="237597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B14A8A5-060A-4D10-853A-934B5C6ED242}" type="datetimeFigureOut">
              <a:rPr lang="sv-SE" smtClean="0"/>
              <a:t>2016-11-24</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E20F42B6-13D4-4942-A7E6-A9DF3356EC23}" type="slidenum">
              <a:rPr lang="sv-SE" smtClean="0"/>
              <a:t>‹#›</a:t>
            </a:fld>
            <a:endParaRPr lang="sv-SE"/>
          </a:p>
        </p:txBody>
      </p:sp>
    </p:spTree>
    <p:extLst>
      <p:ext uri="{BB962C8B-B14F-4D97-AF65-F5344CB8AC3E}">
        <p14:creationId xmlns:p14="http://schemas.microsoft.com/office/powerpoint/2010/main" val="238296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2B14A8A5-060A-4D10-853A-934B5C6ED242}" type="datetimeFigureOut">
              <a:rPr lang="sv-SE" smtClean="0"/>
              <a:t>2016-11-24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20F42B6-13D4-4942-A7E6-A9DF3356EC23}" type="slidenum">
              <a:rPr lang="sv-SE" smtClean="0"/>
              <a:t>‹#›</a:t>
            </a:fld>
            <a:endParaRPr lang="sv-SE"/>
          </a:p>
        </p:txBody>
      </p:sp>
    </p:spTree>
    <p:extLst>
      <p:ext uri="{BB962C8B-B14F-4D97-AF65-F5344CB8AC3E}">
        <p14:creationId xmlns:p14="http://schemas.microsoft.com/office/powerpoint/2010/main" val="2464499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2B14A8A5-060A-4D10-853A-934B5C6ED242}" type="datetimeFigureOut">
              <a:rPr lang="sv-SE" smtClean="0"/>
              <a:t>2016-11-24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20F42B6-13D4-4942-A7E6-A9DF3356EC23}" type="slidenum">
              <a:rPr lang="sv-SE" smtClean="0"/>
              <a:t>‹#›</a:t>
            </a:fld>
            <a:endParaRPr lang="sv-SE"/>
          </a:p>
        </p:txBody>
      </p:sp>
    </p:spTree>
    <p:extLst>
      <p:ext uri="{BB962C8B-B14F-4D97-AF65-F5344CB8AC3E}">
        <p14:creationId xmlns:p14="http://schemas.microsoft.com/office/powerpoint/2010/main" val="3078401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4A8A5-060A-4D10-853A-934B5C6ED242}" type="datetimeFigureOut">
              <a:rPr lang="sv-SE" smtClean="0"/>
              <a:t>2016-11-24</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0F42B6-13D4-4942-A7E6-A9DF3356EC23}" type="slidenum">
              <a:rPr lang="sv-SE" smtClean="0"/>
              <a:t>‹#›</a:t>
            </a:fld>
            <a:endParaRPr lang="sv-SE"/>
          </a:p>
        </p:txBody>
      </p:sp>
    </p:spTree>
    <p:extLst>
      <p:ext uri="{BB962C8B-B14F-4D97-AF65-F5344CB8AC3E}">
        <p14:creationId xmlns:p14="http://schemas.microsoft.com/office/powerpoint/2010/main" val="3303602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9vetteacherexchangespring2012.blogspot.se/search/label/Danie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670851"/>
            <a:ext cx="10515600" cy="1325563"/>
          </a:xfrm>
        </p:spPr>
        <p:txBody>
          <a:bodyPr>
            <a:normAutofit fontScale="90000"/>
          </a:bodyPr>
          <a:lstStyle/>
          <a:p>
            <a:pPr algn="ctr"/>
            <a:r>
              <a:rPr lang="en-US" sz="3600" dirty="0">
                <a:latin typeface="+mn-lt"/>
              </a:rPr>
              <a:t>Enhancing VET quality. The risk of dumbing down the complexities of VET teaching and learning. </a:t>
            </a:r>
            <a:br>
              <a:rPr lang="en-US" sz="3600" dirty="0">
                <a:latin typeface="+mn-lt"/>
              </a:rPr>
            </a:br>
            <a:r>
              <a:rPr lang="en-US" sz="3600" dirty="0">
                <a:latin typeface="+mn-lt"/>
              </a:rPr>
              <a:t>The Swedish case. </a:t>
            </a:r>
            <a:r>
              <a:rPr lang="en-US" dirty="0"/>
              <a:t>    </a:t>
            </a:r>
            <a:endParaRPr lang="sv-SE" dirty="0"/>
          </a:p>
        </p:txBody>
      </p:sp>
      <p:sp>
        <p:nvSpPr>
          <p:cNvPr id="3" name="Platshållare för innehåll 2"/>
          <p:cNvSpPr>
            <a:spLocks noGrp="1"/>
          </p:cNvSpPr>
          <p:nvPr>
            <p:ph idx="1"/>
          </p:nvPr>
        </p:nvSpPr>
        <p:spPr/>
        <p:txBody>
          <a:bodyPr/>
          <a:lstStyle/>
          <a:p>
            <a:pPr marL="0" indent="0" algn="ctr">
              <a:buNone/>
            </a:pPr>
            <a:endParaRPr lang="sv-SE" dirty="0"/>
          </a:p>
          <a:p>
            <a:pPr marL="0" indent="0" algn="ctr">
              <a:buNone/>
            </a:pPr>
            <a:r>
              <a:rPr lang="sv-SE" dirty="0"/>
              <a:t>Ingrid Henning Loeb, The University </a:t>
            </a:r>
            <a:r>
              <a:rPr lang="sv-SE" dirty="0" err="1"/>
              <a:t>of</a:t>
            </a:r>
            <a:r>
              <a:rPr lang="sv-SE" dirty="0"/>
              <a:t> Gothenburg</a:t>
            </a:r>
          </a:p>
          <a:p>
            <a:pPr marL="0" indent="0" algn="ctr">
              <a:buNone/>
            </a:pPr>
            <a:r>
              <a:rPr lang="sv-SE" sz="1600" dirty="0"/>
              <a:t>Paper presentation at AVETRA, Melbourne, April 8-10, 2015</a:t>
            </a:r>
          </a:p>
          <a:p>
            <a:pPr marL="0" indent="0" algn="ctr">
              <a:buNone/>
            </a:pPr>
            <a:endParaRPr lang="sv-SE" dirty="0"/>
          </a:p>
          <a:p>
            <a:pPr marL="0" indent="0" algn="ctr">
              <a:buNone/>
            </a:pPr>
            <a:endParaRPr lang="sv-SE" dirty="0"/>
          </a:p>
        </p:txBody>
      </p:sp>
      <p:pic>
        <p:nvPicPr>
          <p:cNvPr id="6" name="Bildobjekt 5"/>
          <p:cNvPicPr>
            <a:picLocks noChangeAspect="1"/>
          </p:cNvPicPr>
          <p:nvPr/>
        </p:nvPicPr>
        <p:blipFill>
          <a:blip r:embed="rId2"/>
          <a:stretch>
            <a:fillRect/>
          </a:stretch>
        </p:blipFill>
        <p:spPr>
          <a:xfrm>
            <a:off x="675446" y="3446857"/>
            <a:ext cx="3533954" cy="2701658"/>
          </a:xfrm>
          <a:prstGeom prst="rect">
            <a:avLst/>
          </a:prstGeom>
        </p:spPr>
      </p:pic>
      <p:pic>
        <p:nvPicPr>
          <p:cNvPr id="7" name="Bildobjekt 6" descr="marsvin[1].jpg"/>
          <p:cNvPicPr>
            <a:picLocks noGrp="1" noChangeAspect="1"/>
          </p:cNvPicPr>
          <p:nvPr/>
        </p:nvPicPr>
        <p:blipFill>
          <a:blip r:embed="rId3" cstate="print">
            <a:lum/>
          </a:blip>
          <a:stretch>
            <a:fillRect/>
          </a:stretch>
        </p:blipFill>
        <p:spPr>
          <a:xfrm>
            <a:off x="7798223" y="3560334"/>
            <a:ext cx="3717575" cy="251784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Bildobjekt 7" descr="nr4.jpg">
            <a:hlinkClick r:id="rId4"/>
          </p:cNvPr>
          <p:cNvPicPr>
            <a:picLocks noChangeAspect="1"/>
          </p:cNvPicPr>
          <p:nvPr/>
        </p:nvPicPr>
        <p:blipFill>
          <a:blip r:embed="rId5" cstate="print"/>
          <a:stretch>
            <a:fillRect/>
          </a:stretch>
        </p:blipFill>
        <p:spPr>
          <a:xfrm>
            <a:off x="4288572" y="3560334"/>
            <a:ext cx="3357127" cy="2517845"/>
          </a:xfrm>
          <a:prstGeom prst="rect">
            <a:avLst/>
          </a:prstGeom>
        </p:spPr>
      </p:pic>
      <p:sp>
        <p:nvSpPr>
          <p:cNvPr id="9" name="textruta 8"/>
          <p:cNvSpPr txBox="1"/>
          <p:nvPr/>
        </p:nvSpPr>
        <p:spPr>
          <a:xfrm>
            <a:off x="8525218" y="6277653"/>
            <a:ext cx="3221306" cy="369332"/>
          </a:xfrm>
          <a:prstGeom prst="rect">
            <a:avLst/>
          </a:prstGeom>
          <a:noFill/>
        </p:spPr>
        <p:txBody>
          <a:bodyPr wrap="square" rtlCol="0">
            <a:spAutoFit/>
          </a:bodyPr>
          <a:lstStyle/>
          <a:p>
            <a:r>
              <a:rPr lang="sv-SE" dirty="0"/>
              <a:t>ingrid.henning-loeb@ped.gu.se</a:t>
            </a:r>
          </a:p>
        </p:txBody>
      </p:sp>
    </p:spTree>
    <p:extLst>
      <p:ext uri="{BB962C8B-B14F-4D97-AF65-F5344CB8AC3E}">
        <p14:creationId xmlns:p14="http://schemas.microsoft.com/office/powerpoint/2010/main" val="2145046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421428"/>
            <a:ext cx="10515600" cy="6162252"/>
          </a:xfrm>
        </p:spPr>
        <p:txBody>
          <a:bodyPr>
            <a:normAutofit fontScale="85000" lnSpcReduction="20000"/>
          </a:bodyPr>
          <a:lstStyle/>
          <a:p>
            <a:pPr marL="0" indent="0">
              <a:buNone/>
            </a:pPr>
            <a:r>
              <a:rPr lang="en-US" sz="3800" dirty="0"/>
              <a:t>A closer look at the category</a:t>
            </a:r>
            <a:br>
              <a:rPr lang="en-US" sz="3800" dirty="0"/>
            </a:br>
            <a:r>
              <a:rPr lang="en-US" sz="3800" dirty="0"/>
              <a:t>“Pedagogy, VET pedagogy and teaching methods”</a:t>
            </a:r>
          </a:p>
          <a:p>
            <a:pPr marL="0" indent="0">
              <a:buNone/>
            </a:pPr>
            <a:endParaRPr lang="en-US" dirty="0"/>
          </a:p>
          <a:p>
            <a:pPr marL="0" indent="0">
              <a:buNone/>
            </a:pPr>
            <a:r>
              <a:rPr lang="en-US" dirty="0"/>
              <a:t>40 of the 47 students had questions addressing general pedagogic issues and general teaching methods. </a:t>
            </a:r>
          </a:p>
          <a:p>
            <a:pPr marL="0" indent="0">
              <a:buNone/>
            </a:pPr>
            <a:r>
              <a:rPr lang="en-US" dirty="0"/>
              <a:t>7 students had questions specifically for their VET orientation</a:t>
            </a:r>
          </a:p>
          <a:p>
            <a:pPr marL="0" indent="0">
              <a:buNone/>
            </a:pPr>
            <a:r>
              <a:rPr lang="sv-SE" dirty="0" err="1"/>
              <a:t>How</a:t>
            </a:r>
            <a:r>
              <a:rPr lang="sv-SE" dirty="0"/>
              <a:t> </a:t>
            </a:r>
            <a:r>
              <a:rPr lang="sv-SE" dirty="0" err="1"/>
              <a:t>can</a:t>
            </a:r>
            <a:r>
              <a:rPr lang="sv-SE" dirty="0"/>
              <a:t> </a:t>
            </a:r>
            <a:r>
              <a:rPr lang="sv-SE" dirty="0" err="1"/>
              <a:t>we</a:t>
            </a:r>
            <a:r>
              <a:rPr lang="sv-SE" dirty="0"/>
              <a:t> </a:t>
            </a:r>
            <a:r>
              <a:rPr lang="sv-SE" dirty="0" err="1"/>
              <a:t>change</a:t>
            </a:r>
            <a:r>
              <a:rPr lang="sv-SE" dirty="0"/>
              <a:t> </a:t>
            </a:r>
            <a:r>
              <a:rPr lang="sv-SE" dirty="0" err="1"/>
              <a:t>our</a:t>
            </a:r>
            <a:r>
              <a:rPr lang="sv-SE" dirty="0"/>
              <a:t> </a:t>
            </a:r>
            <a:r>
              <a:rPr lang="sv-SE" dirty="0" err="1"/>
              <a:t>teaching</a:t>
            </a:r>
            <a:r>
              <a:rPr lang="sv-SE" dirty="0"/>
              <a:t> so </a:t>
            </a:r>
            <a:r>
              <a:rPr lang="sv-SE" dirty="0" err="1"/>
              <a:t>that</a:t>
            </a:r>
            <a:r>
              <a:rPr lang="sv-SE" dirty="0"/>
              <a:t> the students </a:t>
            </a:r>
            <a:r>
              <a:rPr lang="sv-SE" dirty="0" err="1"/>
              <a:t>improve</a:t>
            </a:r>
            <a:r>
              <a:rPr lang="sv-SE" dirty="0"/>
              <a:t> </a:t>
            </a:r>
            <a:r>
              <a:rPr lang="sv-SE" dirty="0" err="1"/>
              <a:t>their</a:t>
            </a:r>
            <a:r>
              <a:rPr lang="sv-SE" dirty="0"/>
              <a:t> </a:t>
            </a:r>
            <a:r>
              <a:rPr lang="sv-SE" dirty="0" err="1"/>
              <a:t>knowledge</a:t>
            </a:r>
            <a:r>
              <a:rPr lang="sv-SE" dirty="0"/>
              <a:t> </a:t>
            </a:r>
            <a:r>
              <a:rPr lang="sv-SE" dirty="0" err="1"/>
              <a:t>of</a:t>
            </a:r>
            <a:r>
              <a:rPr lang="sv-SE" dirty="0"/>
              <a:t> </a:t>
            </a:r>
            <a:r>
              <a:rPr lang="sv-SE" dirty="0" err="1"/>
              <a:t>skills</a:t>
            </a:r>
            <a:r>
              <a:rPr lang="sv-SE" dirty="0"/>
              <a:t> to </a:t>
            </a:r>
            <a:r>
              <a:rPr lang="sv-SE" dirty="0" err="1"/>
              <a:t>redraft</a:t>
            </a:r>
            <a:r>
              <a:rPr lang="sv-SE" dirty="0"/>
              <a:t> and alter </a:t>
            </a:r>
            <a:r>
              <a:rPr lang="sv-SE" dirty="0" err="1"/>
              <a:t>patterns</a:t>
            </a:r>
            <a:r>
              <a:rPr lang="sv-SE" dirty="0"/>
              <a:t> in </a:t>
            </a:r>
            <a:r>
              <a:rPr lang="sv-SE" dirty="0" err="1"/>
              <a:t>clothing</a:t>
            </a:r>
            <a:r>
              <a:rPr lang="sv-SE" dirty="0"/>
              <a:t>?</a:t>
            </a:r>
            <a:br>
              <a:rPr lang="sv-SE" dirty="0"/>
            </a:br>
            <a:r>
              <a:rPr lang="sv-SE" dirty="0"/>
              <a:t>(</a:t>
            </a:r>
            <a:r>
              <a:rPr lang="sv-SE" i="1" dirty="0"/>
              <a:t>The </a:t>
            </a:r>
            <a:r>
              <a:rPr lang="sv-SE" i="1" dirty="0" err="1"/>
              <a:t>Handicraft</a:t>
            </a:r>
            <a:r>
              <a:rPr lang="sv-SE" i="1" dirty="0"/>
              <a:t> Program: </a:t>
            </a:r>
            <a:r>
              <a:rPr lang="sv-SE" i="1" dirty="0" err="1"/>
              <a:t>orientation</a:t>
            </a:r>
            <a:r>
              <a:rPr lang="sv-SE" i="1" dirty="0"/>
              <a:t> </a:t>
            </a:r>
            <a:r>
              <a:rPr lang="sv-SE" i="1" dirty="0" err="1"/>
              <a:t>textiles</a:t>
            </a:r>
            <a:r>
              <a:rPr lang="sv-SE" dirty="0"/>
              <a:t>)</a:t>
            </a:r>
            <a:br>
              <a:rPr lang="sv-SE" dirty="0"/>
            </a:br>
            <a:endParaRPr lang="sv-SE" dirty="0"/>
          </a:p>
          <a:p>
            <a:pPr marL="0" indent="0">
              <a:buNone/>
            </a:pPr>
            <a:r>
              <a:rPr lang="sv-SE" dirty="0" err="1"/>
              <a:t>How</a:t>
            </a:r>
            <a:r>
              <a:rPr lang="sv-SE" dirty="0"/>
              <a:t> </a:t>
            </a:r>
            <a:r>
              <a:rPr lang="sv-SE" dirty="0" err="1"/>
              <a:t>can</a:t>
            </a:r>
            <a:r>
              <a:rPr lang="sv-SE" dirty="0"/>
              <a:t> </a:t>
            </a:r>
            <a:r>
              <a:rPr lang="sv-SE" dirty="0" err="1"/>
              <a:t>we</a:t>
            </a:r>
            <a:r>
              <a:rPr lang="sv-SE" dirty="0"/>
              <a:t> </a:t>
            </a:r>
            <a:r>
              <a:rPr lang="sv-SE" dirty="0" err="1"/>
              <a:t>improve</a:t>
            </a:r>
            <a:r>
              <a:rPr lang="sv-SE" dirty="0"/>
              <a:t> </a:t>
            </a:r>
            <a:r>
              <a:rPr lang="sv-SE" dirty="0" err="1"/>
              <a:t>our</a:t>
            </a:r>
            <a:r>
              <a:rPr lang="sv-SE" dirty="0"/>
              <a:t> </a:t>
            </a:r>
            <a:r>
              <a:rPr lang="sv-SE" dirty="0" err="1"/>
              <a:t>teaching</a:t>
            </a:r>
            <a:r>
              <a:rPr lang="sv-SE" dirty="0"/>
              <a:t> in order to </a:t>
            </a:r>
            <a:r>
              <a:rPr lang="sv-SE" dirty="0" err="1"/>
              <a:t>develop</a:t>
            </a:r>
            <a:r>
              <a:rPr lang="sv-SE" dirty="0"/>
              <a:t> the students’ </a:t>
            </a:r>
            <a:r>
              <a:rPr lang="sv-SE" dirty="0" err="1"/>
              <a:t>understanding</a:t>
            </a:r>
            <a:r>
              <a:rPr lang="sv-SE" dirty="0"/>
              <a:t> </a:t>
            </a:r>
            <a:r>
              <a:rPr lang="sv-SE" dirty="0" err="1"/>
              <a:t>of</a:t>
            </a:r>
            <a:r>
              <a:rPr lang="sv-SE" dirty="0"/>
              <a:t> </a:t>
            </a:r>
            <a:r>
              <a:rPr lang="sv-SE" dirty="0" err="1"/>
              <a:t>measured</a:t>
            </a:r>
            <a:r>
              <a:rPr lang="sv-SE" dirty="0"/>
              <a:t> </a:t>
            </a:r>
            <a:r>
              <a:rPr lang="sv-SE" dirty="0" err="1"/>
              <a:t>feeding</a:t>
            </a:r>
            <a:r>
              <a:rPr lang="sv-SE" dirty="0"/>
              <a:t> and meeting </a:t>
            </a:r>
            <a:r>
              <a:rPr lang="sv-SE" dirty="0" err="1"/>
              <a:t>nutritional</a:t>
            </a:r>
            <a:r>
              <a:rPr lang="sv-SE" dirty="0"/>
              <a:t> </a:t>
            </a:r>
            <a:r>
              <a:rPr lang="sv-SE" dirty="0" err="1"/>
              <a:t>needs</a:t>
            </a:r>
            <a:r>
              <a:rPr lang="sv-SE" dirty="0"/>
              <a:t>? </a:t>
            </a:r>
            <a:br>
              <a:rPr lang="sv-SE" dirty="0"/>
            </a:br>
            <a:r>
              <a:rPr lang="sv-SE" dirty="0"/>
              <a:t>(</a:t>
            </a:r>
            <a:r>
              <a:rPr lang="en-US" i="1" dirty="0"/>
              <a:t>The Natural Resource Use Program: orientation horses</a:t>
            </a:r>
            <a:r>
              <a:rPr lang="en-US" dirty="0"/>
              <a:t>)</a:t>
            </a:r>
          </a:p>
          <a:p>
            <a:pPr marL="0" indent="0">
              <a:buNone/>
            </a:pPr>
            <a:endParaRPr lang="sv-SE" i="1" dirty="0"/>
          </a:p>
          <a:p>
            <a:pPr marL="0" indent="0">
              <a:buNone/>
            </a:pPr>
            <a:r>
              <a:rPr lang="sv-SE" dirty="0" err="1"/>
              <a:t>How</a:t>
            </a:r>
            <a:r>
              <a:rPr lang="sv-SE" dirty="0"/>
              <a:t> </a:t>
            </a:r>
            <a:r>
              <a:rPr lang="sv-SE" dirty="0" err="1"/>
              <a:t>can</a:t>
            </a:r>
            <a:r>
              <a:rPr lang="sv-SE" dirty="0"/>
              <a:t> </a:t>
            </a:r>
            <a:r>
              <a:rPr lang="sv-SE" dirty="0" err="1"/>
              <a:t>we</a:t>
            </a:r>
            <a:r>
              <a:rPr lang="sv-SE" dirty="0"/>
              <a:t> </a:t>
            </a:r>
            <a:r>
              <a:rPr lang="sv-SE" dirty="0" err="1"/>
              <a:t>better</a:t>
            </a:r>
            <a:r>
              <a:rPr lang="sv-SE" dirty="0"/>
              <a:t> </a:t>
            </a:r>
            <a:r>
              <a:rPr lang="sv-SE" dirty="0" err="1"/>
              <a:t>combine</a:t>
            </a:r>
            <a:r>
              <a:rPr lang="sv-SE" dirty="0"/>
              <a:t> the </a:t>
            </a:r>
            <a:r>
              <a:rPr lang="sv-SE" dirty="0" err="1"/>
              <a:t>classes</a:t>
            </a:r>
            <a:r>
              <a:rPr lang="sv-SE" dirty="0"/>
              <a:t> </a:t>
            </a:r>
            <a:r>
              <a:rPr lang="sv-SE" dirty="0" err="1"/>
              <a:t>of</a:t>
            </a:r>
            <a:r>
              <a:rPr lang="sv-SE" dirty="0"/>
              <a:t> </a:t>
            </a:r>
            <a:r>
              <a:rPr lang="sv-SE" dirty="0" err="1"/>
              <a:t>theory</a:t>
            </a:r>
            <a:r>
              <a:rPr lang="sv-SE" dirty="0"/>
              <a:t> and </a:t>
            </a:r>
            <a:r>
              <a:rPr lang="sv-SE" dirty="0" err="1"/>
              <a:t>practice</a:t>
            </a:r>
            <a:r>
              <a:rPr lang="sv-SE" dirty="0"/>
              <a:t>, so </a:t>
            </a:r>
            <a:r>
              <a:rPr lang="sv-SE" dirty="0" err="1"/>
              <a:t>that</a:t>
            </a:r>
            <a:r>
              <a:rPr lang="sv-SE" dirty="0"/>
              <a:t> the students get a solid </a:t>
            </a:r>
            <a:r>
              <a:rPr lang="sv-SE" dirty="0" err="1"/>
              <a:t>understanding</a:t>
            </a:r>
            <a:r>
              <a:rPr lang="sv-SE" dirty="0"/>
              <a:t> </a:t>
            </a:r>
            <a:r>
              <a:rPr lang="sv-SE" dirty="0" err="1"/>
              <a:t>of</a:t>
            </a:r>
            <a:r>
              <a:rPr lang="sv-SE" dirty="0"/>
              <a:t> the </a:t>
            </a:r>
            <a:r>
              <a:rPr lang="sv-SE" dirty="0" err="1"/>
              <a:t>weight</a:t>
            </a:r>
            <a:r>
              <a:rPr lang="sv-SE" dirty="0"/>
              <a:t> </a:t>
            </a:r>
            <a:r>
              <a:rPr lang="sv-SE" dirty="0" err="1"/>
              <a:t>bearing</a:t>
            </a:r>
            <a:r>
              <a:rPr lang="sv-SE" dirty="0"/>
              <a:t> </a:t>
            </a:r>
            <a:r>
              <a:rPr lang="sv-SE" dirty="0" err="1"/>
              <a:t>beams</a:t>
            </a:r>
            <a:r>
              <a:rPr lang="sv-SE" dirty="0"/>
              <a:t>, the parts  </a:t>
            </a:r>
            <a:r>
              <a:rPr lang="sv-SE" dirty="0" err="1"/>
              <a:t>attached</a:t>
            </a:r>
            <a:r>
              <a:rPr lang="sv-SE" dirty="0"/>
              <a:t> to </a:t>
            </a:r>
            <a:r>
              <a:rPr lang="sv-SE" dirty="0" err="1"/>
              <a:t>these</a:t>
            </a:r>
            <a:r>
              <a:rPr lang="sv-SE" dirty="0"/>
              <a:t> </a:t>
            </a:r>
            <a:r>
              <a:rPr lang="sv-SE" dirty="0" err="1"/>
              <a:t>beams</a:t>
            </a:r>
            <a:r>
              <a:rPr lang="sv-SE" dirty="0"/>
              <a:t> and </a:t>
            </a:r>
            <a:r>
              <a:rPr lang="sv-SE" dirty="0" err="1"/>
              <a:t>of</a:t>
            </a:r>
            <a:r>
              <a:rPr lang="sv-SE" dirty="0"/>
              <a:t> </a:t>
            </a:r>
            <a:r>
              <a:rPr lang="sv-SE" dirty="0" err="1"/>
              <a:t>wall</a:t>
            </a:r>
            <a:r>
              <a:rPr lang="sv-SE" dirty="0"/>
              <a:t> supports?</a:t>
            </a:r>
            <a:br>
              <a:rPr lang="sv-SE" dirty="0"/>
            </a:br>
            <a:r>
              <a:rPr lang="sv-SE" dirty="0"/>
              <a:t>(</a:t>
            </a:r>
            <a:r>
              <a:rPr lang="sv-SE" i="1" dirty="0"/>
              <a:t>The </a:t>
            </a:r>
            <a:r>
              <a:rPr lang="sv-SE" i="1" dirty="0" err="1"/>
              <a:t>Building</a:t>
            </a:r>
            <a:r>
              <a:rPr lang="sv-SE" i="1" dirty="0"/>
              <a:t> and Construction Program</a:t>
            </a:r>
            <a:r>
              <a:rPr lang="sv-SE" dirty="0"/>
              <a:t>)</a:t>
            </a:r>
          </a:p>
          <a:p>
            <a:pPr marL="0" indent="0">
              <a:buNone/>
            </a:pPr>
            <a:endParaRPr lang="sv-SE" dirty="0"/>
          </a:p>
          <a:p>
            <a:pPr marL="0" indent="0">
              <a:buNone/>
            </a:pPr>
            <a:endParaRPr lang="en-US" dirty="0"/>
          </a:p>
        </p:txBody>
      </p:sp>
    </p:spTree>
    <p:extLst>
      <p:ext uri="{BB962C8B-B14F-4D97-AF65-F5344CB8AC3E}">
        <p14:creationId xmlns:p14="http://schemas.microsoft.com/office/powerpoint/2010/main" val="2982607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421428"/>
            <a:ext cx="10515600" cy="3981760"/>
          </a:xfrm>
        </p:spPr>
        <p:txBody>
          <a:bodyPr>
            <a:normAutofit/>
          </a:bodyPr>
          <a:lstStyle/>
          <a:p>
            <a:pPr marL="0" indent="0">
              <a:buNone/>
            </a:pPr>
            <a:r>
              <a:rPr lang="en-US" sz="3600" dirty="0">
                <a:latin typeface="+mj-lt"/>
              </a:rPr>
              <a:t>Why do so many choose topics of a more general VET </a:t>
            </a:r>
            <a:r>
              <a:rPr lang="en-US" sz="3600" dirty="0" err="1">
                <a:latin typeface="+mj-lt"/>
              </a:rPr>
              <a:t>chara</a:t>
            </a:r>
            <a:r>
              <a:rPr lang="sv-SE" sz="3600" dirty="0" err="1">
                <a:latin typeface="+mj-lt"/>
                <a:cs typeface="Times New Roman" panose="02020603050405020304" pitchFamily="18" charset="0"/>
              </a:rPr>
              <a:t>cter</a:t>
            </a:r>
            <a:r>
              <a:rPr lang="sv-SE" sz="3600" dirty="0">
                <a:latin typeface="+mj-lt"/>
                <a:cs typeface="Times New Roman" panose="02020603050405020304" pitchFamily="18" charset="0"/>
              </a:rPr>
              <a:t>?</a:t>
            </a:r>
          </a:p>
          <a:p>
            <a:pPr marL="457200" lvl="1" indent="0">
              <a:buNone/>
            </a:pPr>
            <a:r>
              <a:rPr lang="sv-SE" sz="2800" dirty="0">
                <a:cs typeface="Times New Roman" panose="02020603050405020304" pitchFamily="18" charset="0"/>
              </a:rPr>
              <a:t>The </a:t>
            </a:r>
            <a:r>
              <a:rPr lang="sv-SE" sz="2800" dirty="0" err="1">
                <a:cs typeface="Times New Roman" panose="02020603050405020304" pitchFamily="18" charset="0"/>
              </a:rPr>
              <a:t>course</a:t>
            </a:r>
            <a:r>
              <a:rPr lang="sv-SE" sz="2800" dirty="0">
                <a:cs typeface="Times New Roman" panose="02020603050405020304" pitchFamily="18" charset="0"/>
              </a:rPr>
              <a:t> </a:t>
            </a:r>
            <a:r>
              <a:rPr lang="sv-SE" sz="2800" dirty="0" err="1">
                <a:cs typeface="Times New Roman" panose="02020603050405020304" pitchFamily="18" charset="0"/>
              </a:rPr>
              <a:t>contents</a:t>
            </a:r>
            <a:r>
              <a:rPr lang="sv-SE" sz="2800" dirty="0">
                <a:cs typeface="Times New Roman" panose="02020603050405020304" pitchFamily="18" charset="0"/>
              </a:rPr>
              <a:t> cover </a:t>
            </a:r>
            <a:r>
              <a:rPr lang="sv-SE" sz="2800" dirty="0" err="1">
                <a:cs typeface="Times New Roman" panose="02020603050405020304" pitchFamily="18" charset="0"/>
              </a:rPr>
              <a:t>more</a:t>
            </a:r>
            <a:r>
              <a:rPr lang="sv-SE" sz="2800" dirty="0">
                <a:cs typeface="Times New Roman" panose="02020603050405020304" pitchFamily="18" charset="0"/>
              </a:rPr>
              <a:t> general VET </a:t>
            </a:r>
            <a:r>
              <a:rPr lang="sv-SE" sz="2800" dirty="0" err="1">
                <a:cs typeface="Times New Roman" panose="02020603050405020304" pitchFamily="18" charset="0"/>
              </a:rPr>
              <a:t>topics</a:t>
            </a:r>
            <a:r>
              <a:rPr lang="sv-SE" sz="2800" dirty="0">
                <a:cs typeface="Times New Roman" panose="02020603050405020304" pitchFamily="18" charset="0"/>
              </a:rPr>
              <a:t>… </a:t>
            </a:r>
          </a:p>
          <a:p>
            <a:pPr marL="457200" lvl="1" indent="0">
              <a:buNone/>
            </a:pPr>
            <a:r>
              <a:rPr lang="en-US" sz="2800" dirty="0"/>
              <a:t>The university staff (like me) are generalists…</a:t>
            </a:r>
          </a:p>
          <a:p>
            <a:pPr marL="457200" lvl="1" indent="0">
              <a:buNone/>
            </a:pPr>
            <a:r>
              <a:rPr lang="en-US" sz="2800" dirty="0"/>
              <a:t>The length of the VET teacher education program (=1.5 years full-time studies) does not enable time to dig deeper into VET topics specific for the VET orientation … </a:t>
            </a:r>
          </a:p>
          <a:p>
            <a:pPr marL="0" indent="0">
              <a:buNone/>
            </a:pPr>
            <a:endParaRPr lang="en-US" dirty="0"/>
          </a:p>
          <a:p>
            <a:pPr marL="0" indent="0">
              <a:buNone/>
            </a:pPr>
            <a:endParaRPr lang="sv-SE" dirty="0"/>
          </a:p>
          <a:p>
            <a:pPr marL="0" indent="0">
              <a:buNone/>
            </a:pPr>
            <a:endParaRPr lang="en-US" dirty="0"/>
          </a:p>
        </p:txBody>
      </p:sp>
      <p:sp>
        <p:nvSpPr>
          <p:cNvPr id="4" name="Tankebubbla 3"/>
          <p:cNvSpPr/>
          <p:nvPr/>
        </p:nvSpPr>
        <p:spPr>
          <a:xfrm>
            <a:off x="3601329" y="4684543"/>
            <a:ext cx="7582486" cy="1899138"/>
          </a:xfrm>
          <a:prstGeom prst="cloudCallout">
            <a:avLst>
              <a:gd name="adj1" fmla="val -75564"/>
              <a:gd name="adj2" fmla="val -5453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dirty="0" err="1">
                <a:solidFill>
                  <a:schemeClr val="tx1"/>
                </a:solidFill>
                <a:latin typeface="Lucida Handwriting" panose="03010101010101010101" pitchFamily="66" charset="0"/>
              </a:rPr>
              <a:t>Enhancing</a:t>
            </a:r>
            <a:r>
              <a:rPr lang="sv-SE" sz="2000" dirty="0">
                <a:solidFill>
                  <a:schemeClr val="tx1"/>
                </a:solidFill>
                <a:latin typeface="Lucida Handwriting" panose="03010101010101010101" pitchFamily="66" charset="0"/>
              </a:rPr>
              <a:t> VET </a:t>
            </a:r>
            <a:r>
              <a:rPr lang="sv-SE" sz="2000" dirty="0" err="1">
                <a:solidFill>
                  <a:schemeClr val="tx1"/>
                </a:solidFill>
                <a:latin typeface="Lucida Handwriting" panose="03010101010101010101" pitchFamily="66" charset="0"/>
              </a:rPr>
              <a:t>quality</a:t>
            </a:r>
            <a:r>
              <a:rPr lang="sv-SE" sz="2000" dirty="0">
                <a:solidFill>
                  <a:schemeClr val="tx1"/>
                </a:solidFill>
                <a:latin typeface="Lucida Handwriting" panose="03010101010101010101" pitchFamily="66" charset="0"/>
              </a:rPr>
              <a:t>? </a:t>
            </a:r>
            <a:br>
              <a:rPr lang="sv-SE" sz="2000" dirty="0">
                <a:solidFill>
                  <a:schemeClr val="tx1"/>
                </a:solidFill>
                <a:latin typeface="Lucida Handwriting" panose="03010101010101010101" pitchFamily="66" charset="0"/>
              </a:rPr>
            </a:br>
            <a:r>
              <a:rPr lang="sv-SE" sz="2000" dirty="0">
                <a:solidFill>
                  <a:schemeClr val="tx1"/>
                </a:solidFill>
                <a:latin typeface="Lucida Handwriting" panose="03010101010101010101" pitchFamily="66" charset="0"/>
              </a:rPr>
              <a:t>Cf … </a:t>
            </a:r>
            <a:r>
              <a:rPr lang="sv-SE" sz="2000" dirty="0" err="1">
                <a:solidFill>
                  <a:schemeClr val="tx1"/>
                </a:solidFill>
                <a:latin typeface="Lucida Handwriting" panose="03010101010101010101" pitchFamily="66" charset="0"/>
              </a:rPr>
              <a:t>if</a:t>
            </a:r>
            <a:r>
              <a:rPr lang="sv-SE" sz="2000" dirty="0">
                <a:solidFill>
                  <a:schemeClr val="tx1"/>
                </a:solidFill>
                <a:latin typeface="Lucida Handwriting" panose="03010101010101010101" pitchFamily="66" charset="0"/>
              </a:rPr>
              <a:t> </a:t>
            </a:r>
            <a:r>
              <a:rPr lang="sv-SE" sz="2000" dirty="0" err="1">
                <a:solidFill>
                  <a:schemeClr val="tx1"/>
                </a:solidFill>
                <a:latin typeface="Lucida Handwriting" panose="03010101010101010101" pitchFamily="66" charset="0"/>
              </a:rPr>
              <a:t>this</a:t>
            </a:r>
            <a:r>
              <a:rPr lang="sv-SE" sz="2000" dirty="0">
                <a:solidFill>
                  <a:schemeClr val="tx1"/>
                </a:solidFill>
                <a:latin typeface="Lucida Handwriting" panose="03010101010101010101" pitchFamily="66" charset="0"/>
              </a:rPr>
              <a:t> </a:t>
            </a:r>
            <a:r>
              <a:rPr lang="sv-SE" sz="2000" dirty="0" err="1">
                <a:solidFill>
                  <a:schemeClr val="tx1"/>
                </a:solidFill>
                <a:latin typeface="Lucida Handwriting" panose="03010101010101010101" pitchFamily="66" charset="0"/>
              </a:rPr>
              <a:t>was</a:t>
            </a:r>
            <a:r>
              <a:rPr lang="sv-SE" sz="2000" dirty="0">
                <a:solidFill>
                  <a:schemeClr val="tx1"/>
                </a:solidFill>
                <a:latin typeface="Lucida Handwriting" panose="03010101010101010101" pitchFamily="66" charset="0"/>
              </a:rPr>
              <a:t> a </a:t>
            </a:r>
            <a:r>
              <a:rPr lang="sv-SE" sz="2000" dirty="0" err="1">
                <a:solidFill>
                  <a:schemeClr val="tx1"/>
                </a:solidFill>
                <a:latin typeface="Lucida Handwriting" panose="03010101010101010101" pitchFamily="66" charset="0"/>
              </a:rPr>
              <a:t>math</a:t>
            </a:r>
            <a:r>
              <a:rPr lang="sv-SE" sz="2000" dirty="0">
                <a:solidFill>
                  <a:schemeClr val="tx1"/>
                </a:solidFill>
                <a:latin typeface="Lucida Handwriting" panose="03010101010101010101" pitchFamily="66" charset="0"/>
              </a:rPr>
              <a:t> </a:t>
            </a:r>
            <a:r>
              <a:rPr lang="sv-SE" sz="2000" dirty="0" err="1">
                <a:solidFill>
                  <a:schemeClr val="tx1"/>
                </a:solidFill>
                <a:latin typeface="Lucida Handwriting" panose="03010101010101010101" pitchFamily="66" charset="0"/>
              </a:rPr>
              <a:t>teacher</a:t>
            </a:r>
            <a:r>
              <a:rPr lang="sv-SE" sz="2000" dirty="0">
                <a:solidFill>
                  <a:schemeClr val="tx1"/>
                </a:solidFill>
                <a:latin typeface="Lucida Handwriting" panose="03010101010101010101" pitchFamily="66" charset="0"/>
              </a:rPr>
              <a:t> </a:t>
            </a:r>
            <a:r>
              <a:rPr lang="sv-SE" sz="2000" dirty="0" err="1">
                <a:solidFill>
                  <a:schemeClr val="tx1"/>
                </a:solidFill>
                <a:latin typeface="Lucida Handwriting" panose="03010101010101010101" pitchFamily="66" charset="0"/>
              </a:rPr>
              <a:t>education</a:t>
            </a:r>
            <a:r>
              <a:rPr lang="sv-SE" sz="2000" dirty="0">
                <a:solidFill>
                  <a:schemeClr val="tx1"/>
                </a:solidFill>
                <a:latin typeface="Lucida Handwriting" panose="03010101010101010101" pitchFamily="66" charset="0"/>
              </a:rPr>
              <a:t>…</a:t>
            </a:r>
          </a:p>
        </p:txBody>
      </p:sp>
    </p:spTree>
    <p:extLst>
      <p:ext uri="{BB962C8B-B14F-4D97-AF65-F5344CB8AC3E}">
        <p14:creationId xmlns:p14="http://schemas.microsoft.com/office/powerpoint/2010/main" val="3984577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421428"/>
            <a:ext cx="10515600" cy="3981760"/>
          </a:xfrm>
        </p:spPr>
        <p:txBody>
          <a:bodyPr>
            <a:normAutofit/>
          </a:bodyPr>
          <a:lstStyle/>
          <a:p>
            <a:pPr marL="0" indent="0">
              <a:buNone/>
            </a:pPr>
            <a:r>
              <a:rPr lang="sv-SE" sz="3200" dirty="0" err="1"/>
              <a:t>What</a:t>
            </a:r>
            <a:r>
              <a:rPr lang="sv-SE" sz="3200" dirty="0"/>
              <a:t> is </a:t>
            </a:r>
            <a:r>
              <a:rPr lang="sv-SE" sz="3200" dirty="0" err="1"/>
              <a:t>behind</a:t>
            </a:r>
            <a:r>
              <a:rPr lang="sv-SE" sz="3200" dirty="0"/>
              <a:t> the 29% </a:t>
            </a:r>
            <a:r>
              <a:rPr lang="sv-SE" sz="3200" dirty="0" err="1"/>
              <a:t>that</a:t>
            </a:r>
            <a:r>
              <a:rPr lang="sv-SE" sz="3200" dirty="0"/>
              <a:t> </a:t>
            </a:r>
            <a:r>
              <a:rPr lang="sv-SE" sz="3200" dirty="0" err="1"/>
              <a:t>are</a:t>
            </a:r>
            <a:r>
              <a:rPr lang="sv-SE" sz="3200" dirty="0"/>
              <a:t> </a:t>
            </a:r>
            <a:r>
              <a:rPr lang="sv-SE" sz="3200" dirty="0" err="1"/>
              <a:t>focusing</a:t>
            </a:r>
            <a:r>
              <a:rPr lang="sv-SE" sz="3200" dirty="0"/>
              <a:t> on </a:t>
            </a:r>
            <a:br>
              <a:rPr lang="sv-SE" sz="3200" dirty="0"/>
            </a:br>
            <a:r>
              <a:rPr lang="sv-SE" sz="3200" dirty="0"/>
              <a:t>”</a:t>
            </a:r>
            <a:r>
              <a:rPr lang="en-US" sz="3200" dirty="0"/>
              <a:t>Standards, learning outcomes and assessment”?</a:t>
            </a:r>
          </a:p>
          <a:p>
            <a:pPr marL="0" indent="0">
              <a:buNone/>
            </a:pPr>
            <a:endParaRPr lang="en-US" dirty="0"/>
          </a:p>
          <a:p>
            <a:pPr marL="0" indent="0">
              <a:buNone/>
            </a:pPr>
            <a:r>
              <a:rPr lang="en-US" dirty="0"/>
              <a:t>The 2011 upper secondary reform with a new set of knowledge requirements, a detailed progression matrix and an extended grading scale.</a:t>
            </a:r>
          </a:p>
          <a:p>
            <a:pPr marL="0" indent="0">
              <a:buNone/>
            </a:pPr>
            <a:endParaRPr lang="en-US" dirty="0"/>
          </a:p>
          <a:p>
            <a:pPr marL="0" indent="0">
              <a:buNone/>
            </a:pPr>
            <a:endParaRPr lang="sv-SE" dirty="0"/>
          </a:p>
          <a:p>
            <a:pPr marL="0" indent="0">
              <a:buNone/>
            </a:pPr>
            <a:endParaRPr lang="en-US" dirty="0"/>
          </a:p>
        </p:txBody>
      </p:sp>
      <p:sp>
        <p:nvSpPr>
          <p:cNvPr id="4" name="Tankebubbla 3"/>
          <p:cNvSpPr/>
          <p:nvPr/>
        </p:nvSpPr>
        <p:spPr>
          <a:xfrm>
            <a:off x="4248443" y="4178105"/>
            <a:ext cx="7582486" cy="2180493"/>
          </a:xfrm>
          <a:prstGeom prst="cloudCallout">
            <a:avLst>
              <a:gd name="adj1" fmla="val -77233"/>
              <a:gd name="adj2" fmla="val -6691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Lucida Handwriting" panose="03010101010101010101" pitchFamily="66" charset="0"/>
              </a:rPr>
              <a:t>Such issues predominate over issues of VET pedagogy and of the process how vocational knowledge and skills are developed by youngsters…</a:t>
            </a:r>
            <a:endParaRPr lang="sv-SE" sz="2000" dirty="0">
              <a:solidFill>
                <a:schemeClr val="tx1"/>
              </a:solidFill>
              <a:latin typeface="Lucida Handwriting" panose="03010101010101010101" pitchFamily="66" charset="0"/>
            </a:endParaRPr>
          </a:p>
        </p:txBody>
      </p:sp>
    </p:spTree>
    <p:extLst>
      <p:ext uri="{BB962C8B-B14F-4D97-AF65-F5344CB8AC3E}">
        <p14:creationId xmlns:p14="http://schemas.microsoft.com/office/powerpoint/2010/main" val="3749579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210378"/>
            <a:ext cx="10515600" cy="1325563"/>
          </a:xfrm>
        </p:spPr>
        <p:txBody>
          <a:bodyPr>
            <a:normAutofit/>
          </a:bodyPr>
          <a:lstStyle/>
          <a:p>
            <a:r>
              <a:rPr lang="sv-SE" sz="3200" dirty="0">
                <a:latin typeface="+mn-lt"/>
              </a:rPr>
              <a:t>The Swedish </a:t>
            </a:r>
            <a:r>
              <a:rPr lang="sv-SE" sz="3200" dirty="0" err="1">
                <a:latin typeface="+mn-lt"/>
              </a:rPr>
              <a:t>case</a:t>
            </a:r>
            <a:r>
              <a:rPr lang="sv-SE" sz="3200" dirty="0">
                <a:latin typeface="+mn-lt"/>
              </a:rPr>
              <a:t>… same </a:t>
            </a:r>
            <a:r>
              <a:rPr lang="sv-SE" sz="3200" dirty="0" err="1">
                <a:latin typeface="+mn-lt"/>
              </a:rPr>
              <a:t>same</a:t>
            </a:r>
            <a:r>
              <a:rPr lang="sv-SE" sz="3200" dirty="0">
                <a:latin typeface="+mn-lt"/>
              </a:rPr>
              <a:t> </a:t>
            </a:r>
            <a:r>
              <a:rPr lang="sv-SE" sz="3200" dirty="0" err="1">
                <a:latin typeface="+mn-lt"/>
              </a:rPr>
              <a:t>but</a:t>
            </a:r>
            <a:r>
              <a:rPr lang="sv-SE" sz="3200" dirty="0">
                <a:latin typeface="+mn-lt"/>
              </a:rPr>
              <a:t> different?</a:t>
            </a:r>
          </a:p>
        </p:txBody>
      </p:sp>
      <p:sp>
        <p:nvSpPr>
          <p:cNvPr id="3" name="Platshållare för innehåll 2"/>
          <p:cNvSpPr>
            <a:spLocks noGrp="1"/>
          </p:cNvSpPr>
          <p:nvPr>
            <p:ph idx="1"/>
          </p:nvPr>
        </p:nvSpPr>
        <p:spPr>
          <a:xfrm>
            <a:off x="838200" y="1473924"/>
            <a:ext cx="10515600" cy="4758063"/>
          </a:xfrm>
        </p:spPr>
        <p:txBody>
          <a:bodyPr>
            <a:normAutofit fontScale="92500" lnSpcReduction="10000"/>
          </a:bodyPr>
          <a:lstStyle/>
          <a:p>
            <a:pPr marL="0" indent="0">
              <a:buNone/>
            </a:pPr>
            <a:r>
              <a:rPr lang="sv-SE" dirty="0"/>
              <a:t>The </a:t>
            </a:r>
            <a:r>
              <a:rPr lang="sv-SE" dirty="0" err="1"/>
              <a:t>respective</a:t>
            </a:r>
            <a:r>
              <a:rPr lang="sv-SE" dirty="0"/>
              <a:t> </a:t>
            </a:r>
            <a:r>
              <a:rPr lang="sv-SE" dirty="0" err="1"/>
              <a:t>development</a:t>
            </a:r>
            <a:r>
              <a:rPr lang="sv-SE" dirty="0"/>
              <a:t> </a:t>
            </a:r>
            <a:r>
              <a:rPr lang="sv-SE" dirty="0" err="1"/>
              <a:t>of</a:t>
            </a:r>
            <a:r>
              <a:rPr lang="sv-SE" dirty="0"/>
              <a:t> </a:t>
            </a:r>
            <a:r>
              <a:rPr lang="sv-SE" dirty="0" err="1"/>
              <a:t>each</a:t>
            </a:r>
            <a:r>
              <a:rPr lang="sv-SE" dirty="0"/>
              <a:t> VET </a:t>
            </a:r>
            <a:r>
              <a:rPr lang="sv-SE" dirty="0" err="1"/>
              <a:t>teacher</a:t>
            </a:r>
            <a:r>
              <a:rPr lang="sv-SE" dirty="0"/>
              <a:t> student (</a:t>
            </a:r>
            <a:r>
              <a:rPr lang="sv-SE" dirty="0" err="1"/>
              <a:t>his</a:t>
            </a:r>
            <a:r>
              <a:rPr lang="sv-SE" dirty="0"/>
              <a:t>/</a:t>
            </a:r>
            <a:r>
              <a:rPr lang="sv-SE" dirty="0" err="1"/>
              <a:t>her</a:t>
            </a:r>
            <a:r>
              <a:rPr lang="sv-SE" dirty="0"/>
              <a:t> </a:t>
            </a:r>
            <a:r>
              <a:rPr lang="sv-SE" dirty="0" err="1"/>
              <a:t>development</a:t>
            </a:r>
            <a:r>
              <a:rPr lang="sv-SE" dirty="0"/>
              <a:t> </a:t>
            </a:r>
            <a:r>
              <a:rPr lang="sv-SE" dirty="0" err="1"/>
              <a:t>of</a:t>
            </a:r>
            <a:r>
              <a:rPr lang="sv-SE" dirty="0"/>
              <a:t> </a:t>
            </a:r>
            <a:r>
              <a:rPr lang="sv-SE" dirty="0" err="1"/>
              <a:t>pedagogical</a:t>
            </a:r>
            <a:r>
              <a:rPr lang="sv-SE" dirty="0"/>
              <a:t> </a:t>
            </a:r>
            <a:r>
              <a:rPr lang="sv-SE" dirty="0" err="1"/>
              <a:t>qualifications</a:t>
            </a:r>
            <a:r>
              <a:rPr lang="sv-SE" dirty="0"/>
              <a:t>) is </a:t>
            </a:r>
            <a:r>
              <a:rPr lang="sv-SE" dirty="0" err="1"/>
              <a:t>very</a:t>
            </a:r>
            <a:r>
              <a:rPr lang="sv-SE" dirty="0"/>
              <a:t> </a:t>
            </a:r>
            <a:r>
              <a:rPr lang="sv-SE" dirty="0" err="1"/>
              <a:t>dependent</a:t>
            </a:r>
            <a:r>
              <a:rPr lang="sv-SE" dirty="0"/>
              <a:t> on the </a:t>
            </a:r>
            <a:r>
              <a:rPr lang="sv-SE" dirty="0" err="1"/>
              <a:t>local</a:t>
            </a:r>
            <a:r>
              <a:rPr lang="sv-SE" dirty="0"/>
              <a:t> </a:t>
            </a:r>
            <a:r>
              <a:rPr lang="en-US" dirty="0"/>
              <a:t>VET practice where he/she teaches and/or do practicum. </a:t>
            </a:r>
          </a:p>
          <a:p>
            <a:pPr marL="0" indent="0">
              <a:buNone/>
            </a:pPr>
            <a:endParaRPr lang="en-US" dirty="0"/>
          </a:p>
          <a:p>
            <a:pPr marL="0" indent="0">
              <a:buNone/>
            </a:pPr>
            <a:r>
              <a:rPr lang="en-US" dirty="0"/>
              <a:t>It is questionable in what ways VET quality has been “enhanced” by the reforms… </a:t>
            </a:r>
          </a:p>
          <a:p>
            <a:pPr marL="0" indent="0">
              <a:buNone/>
            </a:pPr>
            <a:endParaRPr lang="en-US" dirty="0"/>
          </a:p>
          <a:p>
            <a:pPr marL="0" indent="0">
              <a:buNone/>
            </a:pPr>
            <a:r>
              <a:rPr lang="en-US" dirty="0"/>
              <a:t>The “practice architectures” of the respective VET site (including the interactional capacities by other qualified VET teachers and the partnerships in each site) </a:t>
            </a:r>
            <a:r>
              <a:rPr lang="en-AU" i="1" dirty="0"/>
              <a:t>constrain</a:t>
            </a:r>
            <a:r>
              <a:rPr lang="en-AU" dirty="0"/>
              <a:t> and </a:t>
            </a:r>
            <a:r>
              <a:rPr lang="en-AU" i="1" dirty="0"/>
              <a:t>enable </a:t>
            </a:r>
            <a:r>
              <a:rPr lang="en-AU" dirty="0"/>
              <a:t>what can be learnt and developed … </a:t>
            </a:r>
          </a:p>
          <a:p>
            <a:pPr marL="0" indent="0">
              <a:buNone/>
            </a:pPr>
            <a:r>
              <a:rPr lang="en-AU" dirty="0"/>
              <a:t>… by the VET teacher students and also…</a:t>
            </a:r>
          </a:p>
          <a:p>
            <a:pPr marL="0" indent="0">
              <a:buNone/>
            </a:pPr>
            <a:r>
              <a:rPr lang="en-AU" dirty="0"/>
              <a:t>… by the VET students</a:t>
            </a:r>
            <a:endParaRPr lang="sv-SE"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66632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innehåll 4"/>
          <p:cNvSpPr>
            <a:spLocks noGrp="1"/>
          </p:cNvSpPr>
          <p:nvPr>
            <p:ph idx="1"/>
          </p:nvPr>
        </p:nvSpPr>
        <p:spPr>
          <a:xfrm>
            <a:off x="799563" y="1084792"/>
            <a:ext cx="10515600" cy="5174340"/>
          </a:xfrm>
        </p:spPr>
        <p:txBody>
          <a:bodyPr>
            <a:normAutofit/>
          </a:bodyPr>
          <a:lstStyle/>
          <a:p>
            <a:pPr marL="0" indent="0">
              <a:buNone/>
            </a:pPr>
            <a:r>
              <a:rPr lang="en-US" dirty="0"/>
              <a:t>For this paper, I have identified and analyzed what 96 VET teacher training students at the University of Gothenburg choose to investigate in an action research project during their final semester in their teacher training. </a:t>
            </a:r>
          </a:p>
          <a:p>
            <a:pPr marL="0" indent="0">
              <a:buNone/>
            </a:pPr>
            <a:endParaRPr lang="en-US" dirty="0"/>
          </a:p>
          <a:p>
            <a:pPr marL="0" indent="0">
              <a:buNone/>
            </a:pPr>
            <a:br>
              <a:rPr lang="en-US" dirty="0"/>
            </a:br>
            <a:r>
              <a:rPr lang="en-US" dirty="0"/>
              <a:t>The analysis problematizes recent Swedish reforms with the intention of “enhancing VET quality” </a:t>
            </a:r>
          </a:p>
          <a:p>
            <a:pPr>
              <a:buFontTx/>
              <a:buChar char="-"/>
            </a:pPr>
            <a:r>
              <a:rPr lang="en-US" dirty="0"/>
              <a:t>the impact of a curriculum reform of VET 2011 in Sweden’s upper secondary school </a:t>
            </a:r>
          </a:p>
          <a:p>
            <a:pPr>
              <a:buFontTx/>
              <a:buChar char="-"/>
            </a:pPr>
            <a:r>
              <a:rPr lang="en-US" dirty="0"/>
              <a:t>the VET teacher education of 2011</a:t>
            </a:r>
          </a:p>
          <a:p>
            <a:pPr>
              <a:buFontTx/>
              <a:buChar char="-"/>
            </a:pPr>
            <a:endParaRPr lang="sv-SE" dirty="0"/>
          </a:p>
        </p:txBody>
      </p:sp>
      <p:sp>
        <p:nvSpPr>
          <p:cNvPr id="6" name="Ned 5"/>
          <p:cNvSpPr/>
          <p:nvPr/>
        </p:nvSpPr>
        <p:spPr>
          <a:xfrm>
            <a:off x="5202273" y="2619170"/>
            <a:ext cx="337624" cy="928468"/>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774359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748047" y="230042"/>
            <a:ext cx="10515600" cy="1041392"/>
          </a:xfrm>
        </p:spPr>
        <p:txBody>
          <a:bodyPr>
            <a:normAutofit/>
          </a:bodyPr>
          <a:lstStyle/>
          <a:p>
            <a:r>
              <a:rPr lang="sv-SE" sz="3600" dirty="0" err="1"/>
              <a:t>Some</a:t>
            </a:r>
            <a:r>
              <a:rPr lang="sv-SE" sz="3600" dirty="0"/>
              <a:t> information on VET in Sweden …</a:t>
            </a:r>
          </a:p>
        </p:txBody>
      </p:sp>
      <p:sp>
        <p:nvSpPr>
          <p:cNvPr id="5" name="Platshållare för innehåll 4"/>
          <p:cNvSpPr>
            <a:spLocks noGrp="1"/>
          </p:cNvSpPr>
          <p:nvPr>
            <p:ph idx="1"/>
          </p:nvPr>
        </p:nvSpPr>
        <p:spPr>
          <a:xfrm>
            <a:off x="748047" y="1285502"/>
            <a:ext cx="10739907" cy="4983138"/>
          </a:xfrm>
          <a:ln>
            <a:noFill/>
          </a:ln>
        </p:spPr>
        <p:txBody>
          <a:bodyPr>
            <a:normAutofit/>
          </a:bodyPr>
          <a:lstStyle/>
          <a:p>
            <a:pPr marL="0" indent="0" algn="ctr">
              <a:buNone/>
            </a:pPr>
            <a:r>
              <a:rPr lang="sv-SE" dirty="0" err="1"/>
              <a:t>Upper</a:t>
            </a:r>
            <a:r>
              <a:rPr lang="sv-SE" dirty="0"/>
              <a:t> </a:t>
            </a:r>
            <a:r>
              <a:rPr lang="sv-SE" dirty="0" err="1"/>
              <a:t>secondary</a:t>
            </a:r>
            <a:r>
              <a:rPr lang="sv-SE" dirty="0"/>
              <a:t> </a:t>
            </a:r>
            <a:r>
              <a:rPr lang="sv-SE" dirty="0" err="1"/>
              <a:t>education</a:t>
            </a:r>
            <a:r>
              <a:rPr lang="sv-SE" dirty="0"/>
              <a:t> </a:t>
            </a:r>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br>
              <a:rPr lang="en-US" dirty="0"/>
            </a:br>
            <a:r>
              <a:rPr lang="en-US" dirty="0"/>
              <a:t>VET in adult education</a:t>
            </a:r>
          </a:p>
          <a:p>
            <a:pPr marL="0" indent="0">
              <a:buNone/>
            </a:pPr>
            <a:endParaRPr lang="sv-SE" u="sng" dirty="0"/>
          </a:p>
          <a:p>
            <a:pPr marL="0" indent="0">
              <a:buNone/>
            </a:pPr>
            <a:endParaRPr lang="en-US" dirty="0"/>
          </a:p>
        </p:txBody>
      </p:sp>
      <p:sp>
        <p:nvSpPr>
          <p:cNvPr id="18" name="textruta 17"/>
          <p:cNvSpPr txBox="1"/>
          <p:nvPr/>
        </p:nvSpPr>
        <p:spPr>
          <a:xfrm>
            <a:off x="1209823" y="4979962"/>
            <a:ext cx="4360984" cy="461665"/>
          </a:xfrm>
          <a:prstGeom prst="rect">
            <a:avLst/>
          </a:prstGeom>
          <a:noFill/>
        </p:spPr>
        <p:txBody>
          <a:bodyPr wrap="square" rtlCol="0">
            <a:spAutoFit/>
          </a:bodyPr>
          <a:lstStyle/>
          <a:p>
            <a:endParaRPr lang="sv-SE" sz="2400" dirty="0"/>
          </a:p>
        </p:txBody>
      </p:sp>
      <p:graphicFrame>
        <p:nvGraphicFramePr>
          <p:cNvPr id="2" name="Tabell 1"/>
          <p:cNvGraphicFramePr>
            <a:graphicFrameLocks noGrp="1"/>
          </p:cNvGraphicFramePr>
          <p:nvPr>
            <p:extLst>
              <p:ext uri="{D42A27DB-BD31-4B8C-83A1-F6EECF244321}">
                <p14:modId xmlns:p14="http://schemas.microsoft.com/office/powerpoint/2010/main" val="2012055197"/>
              </p:ext>
            </p:extLst>
          </p:nvPr>
        </p:nvGraphicFramePr>
        <p:xfrm>
          <a:off x="1209822" y="4763827"/>
          <a:ext cx="10143978" cy="1920240"/>
        </p:xfrm>
        <a:graphic>
          <a:graphicData uri="http://schemas.openxmlformats.org/drawingml/2006/table">
            <a:tbl>
              <a:tblPr firstRow="1" bandRow="1">
                <a:tableStyleId>{5C22544A-7EE6-4342-B048-85BDC9FD1C3A}</a:tableStyleId>
              </a:tblPr>
              <a:tblGrid>
                <a:gridCol w="5071989">
                  <a:extLst>
                    <a:ext uri="{9D8B030D-6E8A-4147-A177-3AD203B41FA5}">
                      <a16:colId xmlns:a16="http://schemas.microsoft.com/office/drawing/2014/main" val="20000"/>
                    </a:ext>
                  </a:extLst>
                </a:gridCol>
                <a:gridCol w="5071989">
                  <a:extLst>
                    <a:ext uri="{9D8B030D-6E8A-4147-A177-3AD203B41FA5}">
                      <a16:colId xmlns:a16="http://schemas.microsoft.com/office/drawing/2014/main" val="20001"/>
                    </a:ext>
                  </a:extLst>
                </a:gridCol>
              </a:tblGrid>
              <a:tr h="370840">
                <a:tc>
                  <a:txBody>
                    <a:bodyPr/>
                    <a:lstStyle/>
                    <a:p>
                      <a:r>
                        <a:rPr lang="en-US" sz="2400" b="0" kern="1200" dirty="0">
                          <a:solidFill>
                            <a:schemeClr val="tx1"/>
                          </a:solidFill>
                          <a:effectLst/>
                          <a:latin typeface="+mn-lt"/>
                          <a:ea typeface="+mn-ea"/>
                          <a:cs typeface="+mn-cs"/>
                        </a:rPr>
                        <a:t>VET in municipal adult education:</a:t>
                      </a:r>
                      <a:endParaRPr lang="sv-SE" sz="2400" b="0" kern="1200" dirty="0">
                        <a:solidFill>
                          <a:schemeClr val="tx1"/>
                        </a:solidFill>
                        <a:effectLst/>
                        <a:latin typeface="+mn-lt"/>
                        <a:ea typeface="+mn-ea"/>
                        <a:cs typeface="+mn-cs"/>
                      </a:endParaRPr>
                    </a:p>
                    <a:p>
                      <a:r>
                        <a:rPr lang="en-US" sz="2400" b="0" kern="1200" dirty="0">
                          <a:solidFill>
                            <a:schemeClr val="tx1"/>
                          </a:solidFill>
                          <a:effectLst/>
                          <a:latin typeface="+mn-lt"/>
                          <a:ea typeface="+mn-ea"/>
                          <a:cs typeface="+mn-cs"/>
                        </a:rPr>
                        <a:t>Flexible programs corresponding to the levels and the curriculum in upper secondary school </a:t>
                      </a:r>
                      <a:endParaRPr lang="sv-SE" sz="2400" b="0" kern="1200" dirty="0">
                        <a:solidFill>
                          <a:schemeClr val="tx1"/>
                        </a:solidFill>
                        <a:effectLst/>
                        <a:latin typeface="+mn-lt"/>
                        <a:ea typeface="+mn-ea"/>
                        <a:cs typeface="+mn-cs"/>
                      </a:endParaRPr>
                    </a:p>
                    <a:p>
                      <a:endParaRPr lang="sv-SE"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2400" b="0" dirty="0" err="1">
                          <a:solidFill>
                            <a:schemeClr val="tx1"/>
                          </a:solidFill>
                        </a:rPr>
                        <a:t>Higher</a:t>
                      </a:r>
                      <a:r>
                        <a:rPr lang="sv-SE" sz="2400" b="0" dirty="0">
                          <a:solidFill>
                            <a:schemeClr val="tx1"/>
                          </a:solidFill>
                        </a:rPr>
                        <a:t> </a:t>
                      </a:r>
                      <a:r>
                        <a:rPr lang="sv-SE" sz="2400" b="0" dirty="0" err="1">
                          <a:solidFill>
                            <a:schemeClr val="tx1"/>
                          </a:solidFill>
                        </a:rPr>
                        <a:t>vocational</a:t>
                      </a:r>
                      <a:r>
                        <a:rPr lang="sv-SE" sz="2400" b="0" dirty="0">
                          <a:solidFill>
                            <a:schemeClr val="tx1"/>
                          </a:solidFill>
                        </a:rPr>
                        <a:t> </a:t>
                      </a:r>
                      <a:r>
                        <a:rPr lang="sv-SE" sz="2400" b="0" dirty="0" err="1">
                          <a:solidFill>
                            <a:schemeClr val="tx1"/>
                          </a:solidFill>
                        </a:rPr>
                        <a:t>education</a:t>
                      </a:r>
                      <a:endParaRPr lang="sv-SE" sz="2400" b="0" dirty="0">
                        <a:solidFill>
                          <a:schemeClr val="tx1"/>
                        </a:solidFill>
                      </a:endParaRPr>
                    </a:p>
                    <a:p>
                      <a:r>
                        <a:rPr lang="sv-SE" sz="2400" b="0" dirty="0">
                          <a:solidFill>
                            <a:schemeClr val="tx1"/>
                          </a:solidFill>
                        </a:rPr>
                        <a:t>(Post-</a:t>
                      </a:r>
                      <a:r>
                        <a:rPr lang="sv-SE" sz="2400" b="0" dirty="0" err="1">
                          <a:solidFill>
                            <a:schemeClr val="tx1"/>
                          </a:solidFill>
                        </a:rPr>
                        <a:t>upper</a:t>
                      </a:r>
                      <a:r>
                        <a:rPr lang="sv-SE" sz="2400" b="0" dirty="0">
                          <a:solidFill>
                            <a:schemeClr val="tx1"/>
                          </a:solidFill>
                        </a:rPr>
                        <a:t> </a:t>
                      </a:r>
                      <a:r>
                        <a:rPr lang="sv-SE" sz="2400" b="0" dirty="0" err="1">
                          <a:solidFill>
                            <a:schemeClr val="tx1"/>
                          </a:solidFill>
                        </a:rPr>
                        <a:t>secondary</a:t>
                      </a:r>
                      <a:r>
                        <a:rPr lang="sv-SE" sz="2400" b="0" dirty="0">
                          <a:solidFill>
                            <a:schemeClr val="tx1"/>
                          </a:solidFill>
                        </a:rPr>
                        <a:t> </a:t>
                      </a:r>
                      <a:r>
                        <a:rPr lang="sv-SE" sz="2400" b="0" dirty="0" err="1">
                          <a:solidFill>
                            <a:schemeClr val="tx1"/>
                          </a:solidFill>
                        </a:rPr>
                        <a:t>education</a:t>
                      </a:r>
                      <a:r>
                        <a:rPr lang="sv-SE" sz="2400" b="0" dirty="0">
                          <a:solidFill>
                            <a:schemeClr val="tx1"/>
                          </a:solidFill>
                        </a:rPr>
                        <a:t>)</a:t>
                      </a:r>
                    </a:p>
                    <a:p>
                      <a:endParaRPr lang="sv-SE"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ell 5"/>
          <p:cNvGraphicFramePr>
            <a:graphicFrameLocks noGrp="1"/>
          </p:cNvGraphicFramePr>
          <p:nvPr>
            <p:extLst>
              <p:ext uri="{D42A27DB-BD31-4B8C-83A1-F6EECF244321}">
                <p14:modId xmlns:p14="http://schemas.microsoft.com/office/powerpoint/2010/main" val="2349678388"/>
              </p:ext>
            </p:extLst>
          </p:nvPr>
        </p:nvGraphicFramePr>
        <p:xfrm>
          <a:off x="1975729" y="1871001"/>
          <a:ext cx="8128000" cy="2203801"/>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20000"/>
                    </a:ext>
                  </a:extLst>
                </a:gridCol>
              </a:tblGrid>
              <a:tr h="22038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2400" b="0" dirty="0">
                          <a:solidFill>
                            <a:schemeClr val="tx1"/>
                          </a:solidFill>
                        </a:rPr>
                        <a:t>3-year programs (16-19 </a:t>
                      </a:r>
                      <a:r>
                        <a:rPr lang="sv-SE" sz="2400" b="0" dirty="0" err="1">
                          <a:solidFill>
                            <a:schemeClr val="tx1"/>
                          </a:solidFill>
                        </a:rPr>
                        <a:t>year</a:t>
                      </a:r>
                      <a:r>
                        <a:rPr lang="sv-SE" sz="2400" b="0" dirty="0">
                          <a:solidFill>
                            <a:schemeClr val="tx1"/>
                          </a:solidFill>
                        </a:rPr>
                        <a:t> old students) </a:t>
                      </a:r>
                      <a:r>
                        <a:rPr lang="sv-SE" sz="2400" b="0" dirty="0" err="1">
                          <a:solidFill>
                            <a:schemeClr val="tx1"/>
                          </a:solidFill>
                        </a:rPr>
                        <a:t>since</a:t>
                      </a:r>
                      <a:r>
                        <a:rPr lang="sv-SE" sz="2400" b="0" dirty="0">
                          <a:solidFill>
                            <a:schemeClr val="tx1"/>
                          </a:solidFill>
                        </a:rPr>
                        <a:t> the </a:t>
                      </a:r>
                      <a:r>
                        <a:rPr lang="sv-SE" sz="2400" b="0" dirty="0" err="1">
                          <a:solidFill>
                            <a:schemeClr val="tx1"/>
                          </a:solidFill>
                        </a:rPr>
                        <a:t>early</a:t>
                      </a:r>
                      <a:r>
                        <a:rPr lang="sv-SE" sz="2400" b="0" dirty="0">
                          <a:solidFill>
                            <a:schemeClr val="tx1"/>
                          </a:solidFill>
                        </a:rPr>
                        <a:t> 1990s.</a:t>
                      </a:r>
                      <a:br>
                        <a:rPr lang="sv-SE" sz="2400" b="0" dirty="0">
                          <a:solidFill>
                            <a:schemeClr val="tx1"/>
                          </a:solidFill>
                        </a:rPr>
                      </a:br>
                      <a:r>
                        <a:rPr lang="sv-SE" sz="2400" b="0" dirty="0" err="1">
                          <a:solidFill>
                            <a:schemeClr val="tx1"/>
                          </a:solidFill>
                        </a:rPr>
                        <a:t>Since</a:t>
                      </a:r>
                      <a:r>
                        <a:rPr lang="sv-SE" sz="2400" b="0" dirty="0">
                          <a:solidFill>
                            <a:schemeClr val="tx1"/>
                          </a:solidFill>
                        </a:rPr>
                        <a:t> the reform </a:t>
                      </a:r>
                      <a:r>
                        <a:rPr lang="sv-SE" sz="2400" b="0" dirty="0" err="1">
                          <a:solidFill>
                            <a:schemeClr val="tx1"/>
                          </a:solidFill>
                        </a:rPr>
                        <a:t>of</a:t>
                      </a:r>
                      <a:r>
                        <a:rPr lang="sv-SE" sz="2400" b="0" dirty="0">
                          <a:solidFill>
                            <a:schemeClr val="tx1"/>
                          </a:solidFill>
                        </a:rPr>
                        <a:t> 2011:</a:t>
                      </a:r>
                      <a:br>
                        <a:rPr lang="sv-SE" sz="2400" b="0" dirty="0">
                          <a:solidFill>
                            <a:schemeClr val="tx1"/>
                          </a:solidFill>
                        </a:rPr>
                      </a:br>
                      <a:r>
                        <a:rPr lang="en-US" sz="2400" b="0" dirty="0">
                          <a:solidFill>
                            <a:schemeClr val="tx1"/>
                          </a:solidFill>
                        </a:rPr>
                        <a:t>12 vocational programs (~30 %)</a:t>
                      </a:r>
                      <a:br>
                        <a:rPr lang="en-US" sz="2400" b="0" dirty="0">
                          <a:solidFill>
                            <a:schemeClr val="tx1"/>
                          </a:solidFill>
                        </a:rPr>
                      </a:br>
                      <a:r>
                        <a:rPr lang="en-US" sz="2400" b="0" dirty="0">
                          <a:solidFill>
                            <a:schemeClr val="tx1"/>
                          </a:solidFill>
                        </a:rPr>
                        <a:t>6 higher education preparatory programs (~57%)</a:t>
                      </a:r>
                      <a:br>
                        <a:rPr lang="en-US" sz="2400" b="0" dirty="0">
                          <a:solidFill>
                            <a:schemeClr val="tx1"/>
                          </a:solidFill>
                        </a:rPr>
                      </a:br>
                      <a:r>
                        <a:rPr lang="en-US" sz="2400" b="0" dirty="0">
                          <a:solidFill>
                            <a:schemeClr val="tx1"/>
                          </a:solidFill>
                        </a:rPr>
                        <a:t>5 introductory programs (13%)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84630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894454" cy="1325563"/>
          </a:xfrm>
        </p:spPr>
        <p:txBody>
          <a:bodyPr>
            <a:normAutofit/>
          </a:bodyPr>
          <a:lstStyle/>
          <a:p>
            <a:r>
              <a:rPr lang="sv-SE" sz="3200" dirty="0"/>
              <a:t>The </a:t>
            </a:r>
            <a:r>
              <a:rPr lang="sv-SE" sz="3200" dirty="0" err="1"/>
              <a:t>three-year</a:t>
            </a:r>
            <a:r>
              <a:rPr lang="sv-SE" sz="3200" dirty="0"/>
              <a:t> programs in Swedish </a:t>
            </a:r>
            <a:r>
              <a:rPr lang="sv-SE" sz="3200" dirty="0" err="1"/>
              <a:t>upper</a:t>
            </a:r>
            <a:r>
              <a:rPr lang="sv-SE" sz="3200" dirty="0"/>
              <a:t> </a:t>
            </a:r>
            <a:r>
              <a:rPr lang="sv-SE" sz="3200" dirty="0" err="1"/>
              <a:t>secondary</a:t>
            </a:r>
            <a:r>
              <a:rPr lang="sv-SE" sz="3200" dirty="0"/>
              <a:t> </a:t>
            </a:r>
            <a:r>
              <a:rPr lang="sv-SE" sz="3200" dirty="0" err="1"/>
              <a:t>education</a:t>
            </a:r>
            <a:endParaRPr lang="sv-SE" sz="3200" dirty="0"/>
          </a:p>
        </p:txBody>
      </p:sp>
      <p:pic>
        <p:nvPicPr>
          <p:cNvPr id="4" name="Platshållare för innehåll 3"/>
          <p:cNvPicPr>
            <a:picLocks noGrp="1" noChangeAspect="1"/>
          </p:cNvPicPr>
          <p:nvPr>
            <p:ph idx="1"/>
          </p:nvPr>
        </p:nvPicPr>
        <p:blipFill rotWithShape="1">
          <a:blip r:embed="rId2"/>
          <a:srcRect l="19722" t="26384" r="16969" b="7401"/>
          <a:stretch/>
        </p:blipFill>
        <p:spPr>
          <a:xfrm>
            <a:off x="1701894" y="1442748"/>
            <a:ext cx="8173626" cy="5228508"/>
          </a:xfrm>
          <a:prstGeom prst="rect">
            <a:avLst/>
          </a:prstGeom>
        </p:spPr>
      </p:pic>
    </p:spTree>
    <p:extLst>
      <p:ext uri="{BB962C8B-B14F-4D97-AF65-F5344CB8AC3E}">
        <p14:creationId xmlns:p14="http://schemas.microsoft.com/office/powerpoint/2010/main" val="2374897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normAutofit/>
          </a:bodyPr>
          <a:lstStyle/>
          <a:p>
            <a:r>
              <a:rPr lang="sv-SE" sz="3600" dirty="0"/>
              <a:t>VET </a:t>
            </a:r>
            <a:r>
              <a:rPr lang="sv-SE" sz="3600" dirty="0" err="1"/>
              <a:t>teacher</a:t>
            </a:r>
            <a:r>
              <a:rPr lang="sv-SE" sz="3600" dirty="0"/>
              <a:t> </a:t>
            </a:r>
            <a:r>
              <a:rPr lang="sv-SE" sz="3600" dirty="0" err="1"/>
              <a:t>education</a:t>
            </a:r>
            <a:r>
              <a:rPr lang="sv-SE" sz="3600" dirty="0"/>
              <a:t> in Sweden </a:t>
            </a:r>
            <a:r>
              <a:rPr lang="sv-SE" sz="3600" dirty="0" err="1"/>
              <a:t>since</a:t>
            </a:r>
            <a:r>
              <a:rPr lang="sv-SE" sz="3600" dirty="0"/>
              <a:t> 2011</a:t>
            </a:r>
          </a:p>
        </p:txBody>
      </p:sp>
      <p:sp>
        <p:nvSpPr>
          <p:cNvPr id="5" name="Platshållare för innehåll 4"/>
          <p:cNvSpPr>
            <a:spLocks noGrp="1"/>
          </p:cNvSpPr>
          <p:nvPr>
            <p:ph idx="1"/>
          </p:nvPr>
        </p:nvSpPr>
        <p:spPr>
          <a:xfrm>
            <a:off x="838200" y="1690688"/>
            <a:ext cx="10515600" cy="4761627"/>
          </a:xfrm>
        </p:spPr>
        <p:txBody>
          <a:bodyPr>
            <a:normAutofit fontScale="92500" lnSpcReduction="20000"/>
          </a:bodyPr>
          <a:lstStyle/>
          <a:p>
            <a:pPr marL="0" indent="0">
              <a:buNone/>
            </a:pPr>
            <a:r>
              <a:rPr lang="en-US" dirty="0"/>
              <a:t>90 ECTS credits program: </a:t>
            </a:r>
            <a:br>
              <a:rPr lang="en-US" dirty="0"/>
            </a:br>
            <a:r>
              <a:rPr lang="en-US" dirty="0"/>
              <a:t>60 credits of course-based studies</a:t>
            </a:r>
            <a:br>
              <a:rPr lang="en-US" dirty="0"/>
            </a:br>
            <a:r>
              <a:rPr lang="en-US" dirty="0"/>
              <a:t>30 credits of work-based training (practicum) in upper secondary schools or adult education (full-time studies of one-and-a-half-year) </a:t>
            </a:r>
            <a:br>
              <a:rPr lang="en-US" dirty="0"/>
            </a:br>
            <a:br>
              <a:rPr lang="en-US" dirty="0"/>
            </a:br>
            <a:r>
              <a:rPr lang="en-US" dirty="0"/>
              <a:t>Mostly distance-based studies with some on-campus meetings per semester. ~ 50 per cent of the students work as unqualified VET teachers </a:t>
            </a:r>
            <a:br>
              <a:rPr lang="en-US" dirty="0"/>
            </a:br>
            <a:r>
              <a:rPr lang="en-US" dirty="0"/>
              <a:t>in upper secondary education and in adult education. </a:t>
            </a:r>
            <a:endParaRPr lang="sv-SE" dirty="0"/>
          </a:p>
          <a:p>
            <a:pPr marL="0" indent="0">
              <a:buNone/>
            </a:pPr>
            <a:r>
              <a:rPr lang="en-US" dirty="0"/>
              <a:t>Requirements to get admitted into VET teacher education: </a:t>
            </a:r>
            <a:br>
              <a:rPr lang="en-US" dirty="0"/>
            </a:br>
            <a:r>
              <a:rPr lang="en-US" dirty="0"/>
              <a:t>(1) a general university entrance requirement </a:t>
            </a:r>
            <a:br>
              <a:rPr lang="en-US" dirty="0"/>
            </a:br>
            <a:r>
              <a:rPr lang="en-US" dirty="0"/>
              <a:t>(based on completed high-school studies)</a:t>
            </a:r>
          </a:p>
          <a:p>
            <a:pPr marL="0" indent="0">
              <a:buNone/>
            </a:pPr>
            <a:r>
              <a:rPr lang="en-US" dirty="0"/>
              <a:t>(2) specific competency-based requirements for vocational knowledge and skills in subjects matching the upper-secondary vocational subjects in different areas.</a:t>
            </a:r>
            <a:endParaRPr lang="sv-SE" dirty="0"/>
          </a:p>
          <a:p>
            <a:pPr marL="0" indent="0">
              <a:buNone/>
            </a:pPr>
            <a:endParaRPr lang="sv-SE" dirty="0"/>
          </a:p>
        </p:txBody>
      </p:sp>
    </p:spTree>
    <p:extLst>
      <p:ext uri="{BB962C8B-B14F-4D97-AF65-F5344CB8AC3E}">
        <p14:creationId xmlns:p14="http://schemas.microsoft.com/office/powerpoint/2010/main" val="2867916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15474" y="481036"/>
            <a:ext cx="10515600" cy="845489"/>
          </a:xfrm>
        </p:spPr>
        <p:txBody>
          <a:bodyPr>
            <a:normAutofit/>
          </a:bodyPr>
          <a:lstStyle/>
          <a:p>
            <a:r>
              <a:rPr lang="en-US" sz="3600" dirty="0"/>
              <a:t>Swedish VET teacher education content:</a:t>
            </a:r>
            <a:endParaRPr lang="sv-SE" sz="3600" dirty="0"/>
          </a:p>
        </p:txBody>
      </p:sp>
      <p:sp>
        <p:nvSpPr>
          <p:cNvPr id="3" name="Platshållare för innehåll 2"/>
          <p:cNvSpPr>
            <a:spLocks noGrp="1"/>
          </p:cNvSpPr>
          <p:nvPr>
            <p:ph idx="1"/>
          </p:nvPr>
        </p:nvSpPr>
        <p:spPr/>
        <p:txBody>
          <a:bodyPr>
            <a:normAutofit fontScale="92500" lnSpcReduction="20000"/>
          </a:bodyPr>
          <a:lstStyle/>
          <a:p>
            <a:pPr marL="0" indent="0">
              <a:buNone/>
            </a:pPr>
            <a:r>
              <a:rPr lang="en-US" dirty="0"/>
              <a:t>The 60 ECTS studies of VET teacher education contain courses on general knowledge and skills that all teacher categories study, called “a joint core of educational science”. </a:t>
            </a:r>
          </a:p>
          <a:p>
            <a:r>
              <a:rPr lang="en-US" dirty="0"/>
              <a:t>The </a:t>
            </a:r>
            <a:r>
              <a:rPr lang="en-US" dirty="0" err="1"/>
              <a:t>organisation</a:t>
            </a:r>
            <a:r>
              <a:rPr lang="en-US" dirty="0"/>
              <a:t> of education and its conditions, foundations of democracy </a:t>
            </a:r>
            <a:endParaRPr lang="sv-SE" dirty="0"/>
          </a:p>
          <a:p>
            <a:r>
              <a:rPr lang="en-US" dirty="0"/>
              <a:t>Curriculum theory and didactics </a:t>
            </a:r>
            <a:endParaRPr lang="sv-SE" dirty="0"/>
          </a:p>
          <a:p>
            <a:r>
              <a:rPr lang="en-US" dirty="0"/>
              <a:t>Theory of science, research methods and statistics </a:t>
            </a:r>
            <a:endParaRPr lang="sv-SE" dirty="0"/>
          </a:p>
          <a:p>
            <a:r>
              <a:rPr lang="en-US" dirty="0"/>
              <a:t>Development and learning </a:t>
            </a:r>
            <a:endParaRPr lang="sv-SE" dirty="0"/>
          </a:p>
          <a:p>
            <a:r>
              <a:rPr lang="en-US" dirty="0"/>
              <a:t>Special needs education </a:t>
            </a:r>
            <a:endParaRPr lang="sv-SE" dirty="0"/>
          </a:p>
          <a:p>
            <a:r>
              <a:rPr lang="en-US" dirty="0"/>
              <a:t>Social relations, conflict management and leadership </a:t>
            </a:r>
            <a:endParaRPr lang="sv-SE" dirty="0"/>
          </a:p>
          <a:p>
            <a:r>
              <a:rPr lang="en-US" dirty="0"/>
              <a:t>Assessment and grading </a:t>
            </a:r>
            <a:endParaRPr lang="sv-SE" dirty="0"/>
          </a:p>
          <a:p>
            <a:r>
              <a:rPr lang="en-US" dirty="0"/>
              <a:t>Evaluation and development work </a:t>
            </a:r>
            <a:endParaRPr lang="sv-SE" dirty="0"/>
          </a:p>
          <a:p>
            <a:endParaRPr lang="sv-SE" dirty="0"/>
          </a:p>
          <a:p>
            <a:endParaRPr lang="sv-SE" dirty="0"/>
          </a:p>
        </p:txBody>
      </p:sp>
    </p:spTree>
    <p:extLst>
      <p:ext uri="{BB962C8B-B14F-4D97-AF65-F5344CB8AC3E}">
        <p14:creationId xmlns:p14="http://schemas.microsoft.com/office/powerpoint/2010/main" val="803192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61754" y="379193"/>
            <a:ext cx="10809849" cy="1325563"/>
          </a:xfrm>
        </p:spPr>
        <p:txBody>
          <a:bodyPr>
            <a:normAutofit/>
          </a:bodyPr>
          <a:lstStyle/>
          <a:p>
            <a:r>
              <a:rPr lang="sv-SE" sz="3200" dirty="0" err="1">
                <a:latin typeface="+mn-lt"/>
              </a:rPr>
              <a:t>Some</a:t>
            </a:r>
            <a:r>
              <a:rPr lang="sv-SE" sz="3200" dirty="0">
                <a:latin typeface="+mn-lt"/>
              </a:rPr>
              <a:t> information on the </a:t>
            </a:r>
            <a:r>
              <a:rPr lang="sv-SE" sz="3200" dirty="0" err="1">
                <a:latin typeface="+mn-lt"/>
              </a:rPr>
              <a:t>context</a:t>
            </a:r>
            <a:r>
              <a:rPr lang="sv-SE" sz="3200" dirty="0">
                <a:latin typeface="+mn-lt"/>
              </a:rPr>
              <a:t> </a:t>
            </a:r>
            <a:r>
              <a:rPr lang="sv-SE" sz="3200" dirty="0" err="1">
                <a:latin typeface="+mn-lt"/>
              </a:rPr>
              <a:t>of</a:t>
            </a:r>
            <a:r>
              <a:rPr lang="sv-SE" sz="3200" dirty="0">
                <a:latin typeface="+mn-lt"/>
              </a:rPr>
              <a:t> the AR </a:t>
            </a:r>
            <a:r>
              <a:rPr lang="sv-SE" sz="3200" dirty="0" err="1">
                <a:latin typeface="+mn-lt"/>
              </a:rPr>
              <a:t>projects</a:t>
            </a:r>
            <a:endParaRPr lang="sv-SE" sz="3200" dirty="0">
              <a:latin typeface="+mn-lt"/>
            </a:endParaRPr>
          </a:p>
        </p:txBody>
      </p:sp>
      <p:sp>
        <p:nvSpPr>
          <p:cNvPr id="3" name="Platshållare för innehåll 2"/>
          <p:cNvSpPr>
            <a:spLocks noGrp="1"/>
          </p:cNvSpPr>
          <p:nvPr>
            <p:ph idx="1"/>
          </p:nvPr>
        </p:nvSpPr>
        <p:spPr/>
        <p:txBody>
          <a:bodyPr>
            <a:normAutofit fontScale="92500" lnSpcReduction="10000"/>
          </a:bodyPr>
          <a:lstStyle/>
          <a:p>
            <a:r>
              <a:rPr lang="sv-SE" dirty="0"/>
              <a:t>The 96 AR </a:t>
            </a:r>
            <a:r>
              <a:rPr lang="sv-SE" dirty="0" err="1"/>
              <a:t>projects</a:t>
            </a:r>
            <a:r>
              <a:rPr lang="sv-SE" dirty="0"/>
              <a:t> </a:t>
            </a:r>
            <a:r>
              <a:rPr lang="sv-SE" dirty="0" err="1"/>
              <a:t>were</a:t>
            </a:r>
            <a:r>
              <a:rPr lang="sv-SE" dirty="0"/>
              <a:t> </a:t>
            </a:r>
            <a:r>
              <a:rPr lang="sv-SE" dirty="0" err="1"/>
              <a:t>carried</a:t>
            </a:r>
            <a:r>
              <a:rPr lang="sv-SE" dirty="0"/>
              <a:t> </a:t>
            </a:r>
            <a:r>
              <a:rPr lang="sv-SE" dirty="0" err="1"/>
              <a:t>out</a:t>
            </a:r>
            <a:r>
              <a:rPr lang="sv-SE" dirty="0"/>
              <a:t> </a:t>
            </a:r>
            <a:r>
              <a:rPr lang="sv-SE" dirty="0" err="1"/>
              <a:t>during</a:t>
            </a:r>
            <a:r>
              <a:rPr lang="sv-SE" dirty="0"/>
              <a:t> the last period </a:t>
            </a:r>
            <a:r>
              <a:rPr lang="sv-SE" dirty="0" err="1"/>
              <a:t>of</a:t>
            </a:r>
            <a:r>
              <a:rPr lang="sv-SE" dirty="0"/>
              <a:t> </a:t>
            </a:r>
            <a:r>
              <a:rPr lang="sv-SE" dirty="0" err="1"/>
              <a:t>their</a:t>
            </a:r>
            <a:r>
              <a:rPr lang="sv-SE" dirty="0"/>
              <a:t> studies at the University </a:t>
            </a:r>
            <a:r>
              <a:rPr lang="sv-SE" dirty="0" err="1"/>
              <a:t>of</a:t>
            </a:r>
            <a:r>
              <a:rPr lang="sv-SE" dirty="0"/>
              <a:t> Gothenburg</a:t>
            </a:r>
            <a:br>
              <a:rPr lang="sv-SE" dirty="0"/>
            </a:br>
            <a:r>
              <a:rPr lang="sv-SE" dirty="0"/>
              <a:t>(a </a:t>
            </a:r>
            <a:r>
              <a:rPr lang="sv-SE" dirty="0" err="1"/>
              <a:t>practicum</a:t>
            </a:r>
            <a:r>
              <a:rPr lang="sv-SE" dirty="0"/>
              <a:t> period </a:t>
            </a:r>
            <a:r>
              <a:rPr lang="sv-SE" dirty="0" err="1"/>
              <a:t>equivalalent</a:t>
            </a:r>
            <a:r>
              <a:rPr lang="sv-SE" dirty="0"/>
              <a:t> to 15 </a:t>
            </a:r>
            <a:r>
              <a:rPr lang="sv-SE" dirty="0" err="1"/>
              <a:t>weeks</a:t>
            </a:r>
            <a:r>
              <a:rPr lang="sv-SE" dirty="0"/>
              <a:t> full-</a:t>
            </a:r>
            <a:r>
              <a:rPr lang="sv-SE" dirty="0" err="1"/>
              <a:t>time</a:t>
            </a:r>
            <a:r>
              <a:rPr lang="sv-SE" dirty="0"/>
              <a:t> studies)</a:t>
            </a:r>
          </a:p>
          <a:p>
            <a:r>
              <a:rPr lang="sv-SE" dirty="0"/>
              <a:t>The AR </a:t>
            </a:r>
            <a:r>
              <a:rPr lang="sv-SE" dirty="0" err="1"/>
              <a:t>project</a:t>
            </a:r>
            <a:r>
              <a:rPr lang="sv-SE" dirty="0"/>
              <a:t> is </a:t>
            </a:r>
            <a:r>
              <a:rPr lang="sv-SE" dirty="0" err="1"/>
              <a:t>estimated</a:t>
            </a:r>
            <a:r>
              <a:rPr lang="sv-SE" dirty="0"/>
              <a:t> to be 25% </a:t>
            </a:r>
            <a:r>
              <a:rPr lang="sv-SE" dirty="0" err="1"/>
              <a:t>of</a:t>
            </a:r>
            <a:r>
              <a:rPr lang="sv-SE" dirty="0"/>
              <a:t> </a:t>
            </a:r>
            <a:r>
              <a:rPr lang="sv-SE" dirty="0" err="1"/>
              <a:t>this</a:t>
            </a:r>
            <a:r>
              <a:rPr lang="sv-SE" dirty="0"/>
              <a:t> </a:t>
            </a:r>
            <a:r>
              <a:rPr lang="sv-SE" dirty="0" err="1"/>
              <a:t>practicum</a:t>
            </a:r>
            <a:r>
              <a:rPr lang="sv-SE" dirty="0"/>
              <a:t> </a:t>
            </a:r>
          </a:p>
          <a:p>
            <a:r>
              <a:rPr lang="sv-SE" dirty="0"/>
              <a:t>Part </a:t>
            </a:r>
            <a:r>
              <a:rPr lang="sv-SE" dirty="0" err="1"/>
              <a:t>of</a:t>
            </a:r>
            <a:r>
              <a:rPr lang="sv-SE" dirty="0"/>
              <a:t> the </a:t>
            </a:r>
            <a:r>
              <a:rPr lang="sv-SE" dirty="0" err="1"/>
              <a:t>previous</a:t>
            </a:r>
            <a:r>
              <a:rPr lang="sv-SE" dirty="0"/>
              <a:t> </a:t>
            </a:r>
            <a:r>
              <a:rPr lang="sv-SE" dirty="0" err="1"/>
              <a:t>course</a:t>
            </a:r>
            <a:r>
              <a:rPr lang="sv-SE" dirty="0"/>
              <a:t> </a:t>
            </a:r>
            <a:r>
              <a:rPr lang="sv-SE" dirty="0" err="1"/>
              <a:t>content</a:t>
            </a:r>
            <a:r>
              <a:rPr lang="sv-SE" dirty="0"/>
              <a:t> has </a:t>
            </a:r>
            <a:r>
              <a:rPr lang="sv-SE" dirty="0" err="1"/>
              <a:t>covered</a:t>
            </a:r>
            <a:r>
              <a:rPr lang="sv-SE" dirty="0"/>
              <a:t> action research. </a:t>
            </a:r>
            <a:br>
              <a:rPr lang="sv-SE" dirty="0"/>
            </a:br>
            <a:r>
              <a:rPr lang="sv-SE" dirty="0" err="1"/>
              <a:t>Two</a:t>
            </a:r>
            <a:r>
              <a:rPr lang="sv-SE" dirty="0"/>
              <a:t> tasks in </a:t>
            </a:r>
            <a:r>
              <a:rPr lang="sv-SE" dirty="0" err="1"/>
              <a:t>that</a:t>
            </a:r>
            <a:r>
              <a:rPr lang="sv-SE" dirty="0"/>
              <a:t> </a:t>
            </a:r>
            <a:r>
              <a:rPr lang="sv-SE" dirty="0" err="1"/>
              <a:t>course</a:t>
            </a:r>
            <a:r>
              <a:rPr lang="sv-SE" dirty="0"/>
              <a:t> </a:t>
            </a:r>
            <a:r>
              <a:rPr lang="sv-SE" dirty="0" err="1"/>
              <a:t>are</a:t>
            </a:r>
            <a:r>
              <a:rPr lang="sv-SE" dirty="0"/>
              <a:t> </a:t>
            </a:r>
            <a:r>
              <a:rPr lang="sv-SE" dirty="0" err="1"/>
              <a:t>designed</a:t>
            </a:r>
            <a:r>
              <a:rPr lang="sv-SE" dirty="0"/>
              <a:t> to </a:t>
            </a:r>
            <a:r>
              <a:rPr lang="sv-SE" dirty="0" err="1"/>
              <a:t>develop</a:t>
            </a:r>
            <a:r>
              <a:rPr lang="sv-SE" dirty="0"/>
              <a:t> </a:t>
            </a:r>
            <a:r>
              <a:rPr lang="sv-SE" dirty="0" err="1"/>
              <a:t>knowledge</a:t>
            </a:r>
            <a:r>
              <a:rPr lang="sv-SE" dirty="0"/>
              <a:t> and </a:t>
            </a:r>
            <a:r>
              <a:rPr lang="sv-SE" dirty="0" err="1"/>
              <a:t>skills</a:t>
            </a:r>
            <a:r>
              <a:rPr lang="sv-SE" dirty="0"/>
              <a:t> on </a:t>
            </a:r>
            <a:r>
              <a:rPr lang="sv-SE" dirty="0" err="1"/>
              <a:t>how</a:t>
            </a:r>
            <a:r>
              <a:rPr lang="sv-SE" dirty="0"/>
              <a:t> to </a:t>
            </a:r>
            <a:r>
              <a:rPr lang="sv-SE" dirty="0" err="1"/>
              <a:t>work</a:t>
            </a:r>
            <a:r>
              <a:rPr lang="sv-SE" dirty="0"/>
              <a:t> </a:t>
            </a:r>
            <a:r>
              <a:rPr lang="sv-SE" dirty="0" err="1"/>
              <a:t>with</a:t>
            </a:r>
            <a:r>
              <a:rPr lang="sv-SE" dirty="0"/>
              <a:t> an AR </a:t>
            </a:r>
            <a:r>
              <a:rPr lang="sv-SE" dirty="0" err="1"/>
              <a:t>project</a:t>
            </a:r>
            <a:endParaRPr lang="sv-SE" dirty="0"/>
          </a:p>
          <a:p>
            <a:r>
              <a:rPr lang="sv-SE" dirty="0"/>
              <a:t>The students </a:t>
            </a:r>
            <a:r>
              <a:rPr lang="sv-SE" dirty="0" err="1"/>
              <a:t>had</a:t>
            </a:r>
            <a:r>
              <a:rPr lang="sv-SE" dirty="0"/>
              <a:t> </a:t>
            </a:r>
            <a:r>
              <a:rPr lang="sv-SE" dirty="0" err="1"/>
              <a:t>some</a:t>
            </a:r>
            <a:r>
              <a:rPr lang="sv-SE" dirty="0"/>
              <a:t> supervision </a:t>
            </a:r>
            <a:r>
              <a:rPr lang="sv-SE" dirty="0" err="1"/>
              <a:t>when</a:t>
            </a:r>
            <a:r>
              <a:rPr lang="sv-SE" dirty="0"/>
              <a:t> planning and designing </a:t>
            </a:r>
            <a:r>
              <a:rPr lang="sv-SE" dirty="0" err="1"/>
              <a:t>their</a:t>
            </a:r>
            <a:r>
              <a:rPr lang="sv-SE" dirty="0"/>
              <a:t> AR </a:t>
            </a:r>
            <a:r>
              <a:rPr lang="sv-SE" dirty="0" err="1"/>
              <a:t>projects</a:t>
            </a:r>
            <a:r>
              <a:rPr lang="sv-SE" dirty="0"/>
              <a:t>, and </a:t>
            </a:r>
            <a:r>
              <a:rPr lang="sv-SE" dirty="0" err="1"/>
              <a:t>some</a:t>
            </a:r>
            <a:r>
              <a:rPr lang="sv-SE" dirty="0"/>
              <a:t> supervision for </a:t>
            </a:r>
            <a:r>
              <a:rPr lang="sv-SE" dirty="0" err="1"/>
              <a:t>analysis</a:t>
            </a:r>
            <a:r>
              <a:rPr lang="sv-SE" dirty="0"/>
              <a:t> </a:t>
            </a:r>
            <a:r>
              <a:rPr lang="sv-SE" dirty="0" err="1"/>
              <a:t>of</a:t>
            </a:r>
            <a:r>
              <a:rPr lang="sv-SE" dirty="0"/>
              <a:t> the </a:t>
            </a:r>
            <a:r>
              <a:rPr lang="sv-SE" dirty="0" err="1"/>
              <a:t>results</a:t>
            </a:r>
            <a:endParaRPr lang="sv-SE" dirty="0"/>
          </a:p>
          <a:p>
            <a:r>
              <a:rPr lang="sv-SE" dirty="0"/>
              <a:t>The </a:t>
            </a:r>
            <a:r>
              <a:rPr lang="sv-SE" dirty="0" err="1"/>
              <a:t>projects</a:t>
            </a:r>
            <a:r>
              <a:rPr lang="sv-SE" dirty="0"/>
              <a:t> </a:t>
            </a:r>
            <a:r>
              <a:rPr lang="sv-SE" dirty="0" err="1"/>
              <a:t>were</a:t>
            </a:r>
            <a:r>
              <a:rPr lang="sv-SE" dirty="0"/>
              <a:t> </a:t>
            </a:r>
            <a:r>
              <a:rPr lang="sv-SE" dirty="0" err="1"/>
              <a:t>presented</a:t>
            </a:r>
            <a:r>
              <a:rPr lang="sv-SE" dirty="0"/>
              <a:t> as Power </a:t>
            </a:r>
            <a:r>
              <a:rPr lang="sv-SE" dirty="0" err="1"/>
              <a:t>points</a:t>
            </a:r>
            <a:r>
              <a:rPr lang="sv-SE" dirty="0"/>
              <a:t> or </a:t>
            </a:r>
            <a:r>
              <a:rPr lang="sv-SE" dirty="0" err="1"/>
              <a:t>Prezis</a:t>
            </a:r>
            <a:r>
              <a:rPr lang="sv-SE" dirty="0"/>
              <a:t>, at the final campus meeting (15 </a:t>
            </a:r>
            <a:r>
              <a:rPr lang="sv-SE" dirty="0" err="1"/>
              <a:t>minutes</a:t>
            </a:r>
            <a:r>
              <a:rPr lang="sv-SE" dirty="0"/>
              <a:t> presentation, 10 </a:t>
            </a:r>
            <a:r>
              <a:rPr lang="sv-SE" dirty="0" err="1"/>
              <a:t>minutes</a:t>
            </a:r>
            <a:r>
              <a:rPr lang="sv-SE" dirty="0"/>
              <a:t> for </a:t>
            </a:r>
            <a:r>
              <a:rPr lang="sv-SE" dirty="0" err="1"/>
              <a:t>questions</a:t>
            </a:r>
            <a:r>
              <a:rPr lang="sv-SE" dirty="0"/>
              <a:t>)</a:t>
            </a:r>
          </a:p>
          <a:p>
            <a:endParaRPr lang="sv-SE" dirty="0"/>
          </a:p>
          <a:p>
            <a:pPr marL="0" indent="0">
              <a:buNone/>
            </a:pPr>
            <a:endParaRPr lang="sv-SE" dirty="0"/>
          </a:p>
        </p:txBody>
      </p:sp>
    </p:spTree>
    <p:extLst>
      <p:ext uri="{BB962C8B-B14F-4D97-AF65-F5344CB8AC3E}">
        <p14:creationId xmlns:p14="http://schemas.microsoft.com/office/powerpoint/2010/main" val="4187693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85933" y="365126"/>
            <a:ext cx="10515600" cy="626548"/>
          </a:xfrm>
        </p:spPr>
        <p:txBody>
          <a:bodyPr>
            <a:normAutofit/>
          </a:bodyPr>
          <a:lstStyle/>
          <a:p>
            <a:r>
              <a:rPr lang="sv-SE" sz="3600" dirty="0"/>
              <a:t>The </a:t>
            </a:r>
            <a:r>
              <a:rPr lang="sv-SE" sz="3600" dirty="0" err="1"/>
              <a:t>study</a:t>
            </a:r>
            <a:r>
              <a:rPr lang="sv-SE" sz="3600" dirty="0"/>
              <a:t>: </a:t>
            </a:r>
            <a:r>
              <a:rPr lang="sv-SE" sz="3600" dirty="0" err="1"/>
              <a:t>Thematic</a:t>
            </a:r>
            <a:r>
              <a:rPr lang="sv-SE" sz="3600" dirty="0"/>
              <a:t> </a:t>
            </a:r>
            <a:r>
              <a:rPr lang="sv-SE" sz="3600" dirty="0" err="1"/>
              <a:t>categories</a:t>
            </a:r>
            <a:r>
              <a:rPr lang="sv-SE" sz="3600" dirty="0"/>
              <a:t> </a:t>
            </a:r>
            <a:r>
              <a:rPr lang="sv-SE" sz="3600" dirty="0" err="1"/>
              <a:t>of</a:t>
            </a:r>
            <a:r>
              <a:rPr lang="sv-SE" sz="3600" dirty="0"/>
              <a:t>  the 96 AR </a:t>
            </a:r>
            <a:r>
              <a:rPr lang="sv-SE" sz="3600" dirty="0" err="1"/>
              <a:t>questions</a:t>
            </a:r>
            <a:endParaRPr lang="sv-SE" sz="3600" dirty="0"/>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3639267561"/>
              </p:ext>
            </p:extLst>
          </p:nvPr>
        </p:nvGraphicFramePr>
        <p:xfrm>
          <a:off x="1262129" y="1416674"/>
          <a:ext cx="8847785" cy="5000398"/>
        </p:xfrm>
        <a:graphic>
          <a:graphicData uri="http://schemas.openxmlformats.org/drawingml/2006/table">
            <a:tbl>
              <a:tblPr firstRow="1" firstCol="1" bandRow="1">
                <a:tableStyleId>{5C22544A-7EE6-4342-B048-85BDC9FD1C3A}</a:tableStyleId>
              </a:tblPr>
              <a:tblGrid>
                <a:gridCol w="1532950">
                  <a:extLst>
                    <a:ext uri="{9D8B030D-6E8A-4147-A177-3AD203B41FA5}">
                      <a16:colId xmlns:a16="http://schemas.microsoft.com/office/drawing/2014/main" val="20000"/>
                    </a:ext>
                  </a:extLst>
                </a:gridCol>
                <a:gridCol w="1199699">
                  <a:extLst>
                    <a:ext uri="{9D8B030D-6E8A-4147-A177-3AD203B41FA5}">
                      <a16:colId xmlns:a16="http://schemas.microsoft.com/office/drawing/2014/main" val="20001"/>
                    </a:ext>
                  </a:extLst>
                </a:gridCol>
                <a:gridCol w="1248706">
                  <a:extLst>
                    <a:ext uri="{9D8B030D-6E8A-4147-A177-3AD203B41FA5}">
                      <a16:colId xmlns:a16="http://schemas.microsoft.com/office/drawing/2014/main" val="20002"/>
                    </a:ext>
                  </a:extLst>
                </a:gridCol>
                <a:gridCol w="1214402">
                  <a:extLst>
                    <a:ext uri="{9D8B030D-6E8A-4147-A177-3AD203B41FA5}">
                      <a16:colId xmlns:a16="http://schemas.microsoft.com/office/drawing/2014/main" val="20003"/>
                    </a:ext>
                  </a:extLst>
                </a:gridCol>
                <a:gridCol w="1138932">
                  <a:extLst>
                    <a:ext uri="{9D8B030D-6E8A-4147-A177-3AD203B41FA5}">
                      <a16:colId xmlns:a16="http://schemas.microsoft.com/office/drawing/2014/main" val="20004"/>
                    </a:ext>
                  </a:extLst>
                </a:gridCol>
                <a:gridCol w="1256548">
                  <a:extLst>
                    <a:ext uri="{9D8B030D-6E8A-4147-A177-3AD203B41FA5}">
                      <a16:colId xmlns:a16="http://schemas.microsoft.com/office/drawing/2014/main" val="20005"/>
                    </a:ext>
                  </a:extLst>
                </a:gridCol>
                <a:gridCol w="1256548">
                  <a:extLst>
                    <a:ext uri="{9D8B030D-6E8A-4147-A177-3AD203B41FA5}">
                      <a16:colId xmlns:a16="http://schemas.microsoft.com/office/drawing/2014/main" val="20006"/>
                    </a:ext>
                  </a:extLst>
                </a:gridCol>
              </a:tblGrid>
              <a:tr h="946218">
                <a:tc>
                  <a:txBody>
                    <a:bodyPr/>
                    <a:lstStyle/>
                    <a:p>
                      <a:pPr>
                        <a:lnSpc>
                          <a:spcPct val="107000"/>
                        </a:lnSpc>
                        <a:spcAft>
                          <a:spcPts val="0"/>
                        </a:spcAft>
                      </a:pPr>
                      <a:r>
                        <a:rPr lang="en-US" sz="1800" dirty="0">
                          <a:effectLst/>
                        </a:rPr>
                        <a:t>Category</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800" dirty="0">
                          <a:effectLst/>
                        </a:rPr>
                        <a:t>Pedagogy, VET pedagogy and teaching methods</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800" dirty="0">
                          <a:effectLst/>
                        </a:rPr>
                        <a:t>Standards, learning outcomes and assessment</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dirty="0" err="1">
                          <a:effectLst/>
                        </a:rPr>
                        <a:t>Organizing</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800" dirty="0">
                          <a:effectLst/>
                        </a:rPr>
                        <a:t>Student</a:t>
                      </a:r>
                      <a:r>
                        <a:rPr lang="en-US" sz="1800" baseline="0" dirty="0">
                          <a:effectLst/>
                        </a:rPr>
                        <a:t> relations</a:t>
                      </a:r>
                      <a:r>
                        <a:rPr lang="en-US" sz="1800" dirty="0">
                          <a:effectLst/>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800" dirty="0">
                          <a:effectLst/>
                        </a:rPr>
                        <a:t>Integration of different subjects in VET</a:t>
                      </a:r>
                      <a:endParaRPr lang="sv-SE" sz="1800" dirty="0">
                        <a:effectLst/>
                      </a:endParaRPr>
                    </a:p>
                    <a:p>
                      <a:pPr>
                        <a:lnSpc>
                          <a:spcPct val="107000"/>
                        </a:lnSpc>
                        <a:spcAft>
                          <a:spcPts val="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dirty="0">
                          <a:effectLst/>
                        </a:rPr>
                        <a:t>Special </a:t>
                      </a:r>
                      <a:r>
                        <a:rPr lang="sv-SE" sz="1800" dirty="0" err="1">
                          <a:effectLst/>
                        </a:rPr>
                        <a:t>needs</a:t>
                      </a:r>
                      <a:r>
                        <a:rPr lang="sv-SE" sz="1800" dirty="0">
                          <a:effectLst/>
                        </a:rPr>
                        <a:t> </a:t>
                      </a:r>
                      <a:r>
                        <a:rPr lang="sv-SE" sz="1800" dirty="0" err="1">
                          <a:effectLst/>
                        </a:rPr>
                        <a:t>educational</a:t>
                      </a:r>
                      <a:r>
                        <a:rPr lang="sv-SE" sz="1800" dirty="0">
                          <a:effectLst/>
                        </a:rPr>
                        <a:t> </a:t>
                      </a:r>
                      <a:r>
                        <a:rPr lang="sv-SE" sz="1800" dirty="0" err="1">
                          <a:effectLst/>
                        </a:rPr>
                        <a:t>issues</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752964">
                <a:tc>
                  <a:txBody>
                    <a:bodyPr/>
                    <a:lstStyle/>
                    <a:p>
                      <a:pPr>
                        <a:lnSpc>
                          <a:spcPct val="107000"/>
                        </a:lnSpc>
                        <a:spcAft>
                          <a:spcPts val="0"/>
                        </a:spcAft>
                      </a:pPr>
                      <a:r>
                        <a:rPr lang="en-US" sz="1800">
                          <a:effectLst/>
                        </a:rPr>
                        <a:t>June 14</a:t>
                      </a:r>
                      <a:br>
                        <a:rPr lang="en-US" sz="1800">
                          <a:effectLst/>
                        </a:rPr>
                      </a:br>
                      <a:r>
                        <a:rPr lang="en-US" sz="1800">
                          <a:effectLst/>
                        </a:rPr>
                        <a:t>42 students</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800" dirty="0">
                          <a:effectLst/>
                        </a:rPr>
                        <a:t>15</a:t>
                      </a:r>
                      <a:br>
                        <a:rPr lang="en-US" sz="1800" dirty="0">
                          <a:effectLst/>
                        </a:rPr>
                      </a:b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800">
                          <a:effectLst/>
                        </a:rPr>
                        <a:t>12</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800">
                          <a:effectLst/>
                        </a:rPr>
                        <a:t>4</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800">
                          <a:effectLst/>
                        </a:rPr>
                        <a:t>4</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tc>
                <a:tc>
                  <a:txBody>
                    <a:bodyPr/>
                    <a:lstStyle/>
                    <a:p>
                      <a:pPr>
                        <a:lnSpc>
                          <a:spcPct val="107000"/>
                        </a:lnSpc>
                        <a:spcAft>
                          <a:spcPts val="0"/>
                        </a:spcAft>
                      </a:pPr>
                      <a:r>
                        <a:rPr lang="en-US" sz="1800">
                          <a:effectLst/>
                        </a:rPr>
                        <a:t>2</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752964">
                <a:tc>
                  <a:txBody>
                    <a:bodyPr/>
                    <a:lstStyle/>
                    <a:p>
                      <a:pPr>
                        <a:lnSpc>
                          <a:spcPct val="107000"/>
                        </a:lnSpc>
                        <a:spcAft>
                          <a:spcPts val="0"/>
                        </a:spcAft>
                      </a:pPr>
                      <a:r>
                        <a:rPr lang="sv-SE" sz="1800">
                          <a:effectLst/>
                        </a:rPr>
                        <a:t>Jan 15</a:t>
                      </a:r>
                      <a:br>
                        <a:rPr lang="sv-SE" sz="1800">
                          <a:effectLst/>
                        </a:rPr>
                      </a:br>
                      <a:r>
                        <a:rPr lang="sv-SE" sz="1800">
                          <a:effectLst/>
                        </a:rPr>
                        <a:t>18 students</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dirty="0">
                          <a:effectLst/>
                        </a:rPr>
                        <a:t>9</a:t>
                      </a:r>
                    </a:p>
                  </a:txBody>
                  <a:tcPr marL="68580" marR="68580" marT="0" marB="0"/>
                </a:tc>
                <a:tc>
                  <a:txBody>
                    <a:bodyPr/>
                    <a:lstStyle/>
                    <a:p>
                      <a:pPr>
                        <a:lnSpc>
                          <a:spcPct val="107000"/>
                        </a:lnSpc>
                        <a:spcAft>
                          <a:spcPts val="0"/>
                        </a:spcAft>
                      </a:pPr>
                      <a:r>
                        <a:rPr lang="sv-SE" sz="1800">
                          <a:effectLst/>
                        </a:rPr>
                        <a:t>6</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a:effectLst/>
                        </a:rPr>
                        <a:t>1</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a:effectLst/>
                        </a:rPr>
                        <a:t> </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tc>
                <a:tc>
                  <a:txBody>
                    <a:bodyPr/>
                    <a:lstStyle/>
                    <a:p>
                      <a:pPr>
                        <a:lnSpc>
                          <a:spcPct val="107000"/>
                        </a:lnSpc>
                        <a:spcAft>
                          <a:spcPts val="0"/>
                        </a:spcAft>
                      </a:pPr>
                      <a:r>
                        <a:rPr lang="sv-SE" sz="1800">
                          <a:effectLst/>
                        </a:rPr>
                        <a:t> </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752964">
                <a:tc>
                  <a:txBody>
                    <a:bodyPr/>
                    <a:lstStyle/>
                    <a:p>
                      <a:pPr>
                        <a:lnSpc>
                          <a:spcPct val="107000"/>
                        </a:lnSpc>
                        <a:spcAft>
                          <a:spcPts val="0"/>
                        </a:spcAft>
                      </a:pPr>
                      <a:r>
                        <a:rPr lang="sv-SE" sz="1800">
                          <a:effectLst/>
                        </a:rPr>
                        <a:t>June 15</a:t>
                      </a:r>
                      <a:br>
                        <a:rPr lang="sv-SE" sz="1800">
                          <a:effectLst/>
                        </a:rPr>
                      </a:br>
                      <a:r>
                        <a:rPr lang="sv-SE" sz="1800">
                          <a:effectLst/>
                        </a:rPr>
                        <a:t>36 students</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dirty="0">
                          <a:effectLst/>
                        </a:rPr>
                        <a:t>23</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dirty="0">
                          <a:effectLst/>
                        </a:rPr>
                        <a:t>9</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a:effectLst/>
                        </a:rPr>
                        <a:t>2</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a:effectLst/>
                        </a:rPr>
                        <a:t> </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tc>
                <a:tc>
                  <a:txBody>
                    <a:bodyPr/>
                    <a:lstStyle/>
                    <a:p>
                      <a:pPr>
                        <a:lnSpc>
                          <a:spcPct val="107000"/>
                        </a:lnSpc>
                        <a:spcAft>
                          <a:spcPts val="0"/>
                        </a:spcAft>
                      </a:pPr>
                      <a:r>
                        <a:rPr lang="sv-SE" sz="1800">
                          <a:effectLst/>
                        </a:rPr>
                        <a:t>1</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612560">
                <a:tc>
                  <a:txBody>
                    <a:bodyPr/>
                    <a:lstStyle/>
                    <a:p>
                      <a:pPr>
                        <a:lnSpc>
                          <a:spcPct val="107000"/>
                        </a:lnSpc>
                        <a:spcAft>
                          <a:spcPts val="0"/>
                        </a:spcAft>
                      </a:pPr>
                      <a:r>
                        <a:rPr lang="sv-SE" sz="1800">
                          <a:effectLst/>
                        </a:rPr>
                        <a:t>Total </a:t>
                      </a:r>
                      <a:br>
                        <a:rPr lang="sv-SE" sz="1800">
                          <a:effectLst/>
                        </a:rPr>
                      </a:br>
                      <a:r>
                        <a:rPr lang="sv-SE" sz="1800">
                          <a:effectLst/>
                        </a:rPr>
                        <a:t>96 students</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dirty="0">
                          <a:effectLst/>
                        </a:rPr>
                        <a:t>47</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dirty="0">
                          <a:effectLst/>
                        </a:rPr>
                        <a:t>27</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a:effectLst/>
                        </a:rPr>
                        <a:t>7</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a:effectLst/>
                        </a:rPr>
                        <a:t>4</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tc>
                <a:tc>
                  <a:txBody>
                    <a:bodyPr/>
                    <a:lstStyle/>
                    <a:p>
                      <a:pPr>
                        <a:lnSpc>
                          <a:spcPct val="107000"/>
                        </a:lnSpc>
                        <a:spcAft>
                          <a:spcPts val="0"/>
                        </a:spcAft>
                      </a:pPr>
                      <a:r>
                        <a:rPr lang="sv-SE" sz="1800" dirty="0">
                          <a:effectLst/>
                        </a:rPr>
                        <a:t>3</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67964">
                <a:tc>
                  <a:txBody>
                    <a:bodyPr/>
                    <a:lstStyle/>
                    <a:p>
                      <a:pPr>
                        <a:lnSpc>
                          <a:spcPct val="107000"/>
                        </a:lnSpc>
                        <a:spcAft>
                          <a:spcPts val="0"/>
                        </a:spcAft>
                      </a:pPr>
                      <a:r>
                        <a:rPr lang="sv-SE" sz="1800">
                          <a:effectLst/>
                        </a:rPr>
                        <a:t> </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b="1" dirty="0">
                          <a:effectLst/>
                        </a:rPr>
                        <a:t>49%</a:t>
                      </a:r>
                      <a:endParaRPr lang="sv-S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b="1" dirty="0">
                          <a:effectLst/>
                        </a:rPr>
                        <a:t>29%</a:t>
                      </a:r>
                      <a:endParaRPr lang="sv-S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b="1">
                          <a:effectLst/>
                        </a:rPr>
                        <a:t>7%</a:t>
                      </a:r>
                      <a:endParaRPr lang="sv-SE"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b="1">
                          <a:effectLst/>
                        </a:rPr>
                        <a:t>4%</a:t>
                      </a:r>
                      <a:endParaRPr lang="sv-SE"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v-SE" sz="1800" b="1"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tc>
                <a:tc>
                  <a:txBody>
                    <a:bodyPr/>
                    <a:lstStyle/>
                    <a:p>
                      <a:pPr>
                        <a:lnSpc>
                          <a:spcPct val="107000"/>
                        </a:lnSpc>
                        <a:spcAft>
                          <a:spcPts val="0"/>
                        </a:spcAft>
                      </a:pPr>
                      <a:r>
                        <a:rPr lang="sv-SE" sz="1800" b="1" dirty="0">
                          <a:effectLst/>
                        </a:rPr>
                        <a:t>3%</a:t>
                      </a:r>
                      <a:endParaRPr lang="sv-S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
        <p:nvSpPr>
          <p:cNvPr id="5" name="Ellips 4"/>
          <p:cNvSpPr/>
          <p:nvPr/>
        </p:nvSpPr>
        <p:spPr>
          <a:xfrm>
            <a:off x="2678806" y="5898524"/>
            <a:ext cx="837126" cy="65682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Ellips 5"/>
          <p:cNvSpPr/>
          <p:nvPr/>
        </p:nvSpPr>
        <p:spPr>
          <a:xfrm>
            <a:off x="3872215" y="5898524"/>
            <a:ext cx="837126" cy="65682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677132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tshållare för innehåll 3"/>
          <p:cNvGraphicFramePr>
            <a:graphicFrameLocks noGrp="1"/>
          </p:cNvGraphicFramePr>
          <p:nvPr>
            <p:ph idx="1"/>
            <p:extLst>
              <p:ext uri="{D42A27DB-BD31-4B8C-83A1-F6EECF244321}">
                <p14:modId xmlns:p14="http://schemas.microsoft.com/office/powerpoint/2010/main" val="3511833186"/>
              </p:ext>
            </p:extLst>
          </p:nvPr>
        </p:nvGraphicFramePr>
        <p:xfrm>
          <a:off x="966989" y="305913"/>
          <a:ext cx="10515600" cy="6370320"/>
        </p:xfrm>
        <a:graphic>
          <a:graphicData uri="http://schemas.openxmlformats.org/drawingml/2006/table">
            <a:tbl>
              <a:tblPr firstRow="1" bandRow="1">
                <a:tableStyleId>{5C22544A-7EE6-4342-B048-85BDC9FD1C3A}</a:tableStyleId>
              </a:tblPr>
              <a:tblGrid>
                <a:gridCol w="2072425">
                  <a:extLst>
                    <a:ext uri="{9D8B030D-6E8A-4147-A177-3AD203B41FA5}">
                      <a16:colId xmlns:a16="http://schemas.microsoft.com/office/drawing/2014/main" val="20000"/>
                    </a:ext>
                  </a:extLst>
                </a:gridCol>
                <a:gridCol w="8443175">
                  <a:extLst>
                    <a:ext uri="{9D8B030D-6E8A-4147-A177-3AD203B41FA5}">
                      <a16:colId xmlns:a16="http://schemas.microsoft.com/office/drawing/2014/main" val="20001"/>
                    </a:ext>
                  </a:extLst>
                </a:gridCol>
              </a:tblGrid>
              <a:tr h="634243">
                <a:tc>
                  <a:txBody>
                    <a:bodyPr/>
                    <a:lstStyle/>
                    <a:p>
                      <a:r>
                        <a:rPr lang="sv-SE" b="1" dirty="0" err="1">
                          <a:solidFill>
                            <a:schemeClr val="bg1"/>
                          </a:solidFill>
                        </a:rPr>
                        <a:t>Six</a:t>
                      </a:r>
                      <a:r>
                        <a:rPr lang="sv-SE" b="1" dirty="0">
                          <a:solidFill>
                            <a:schemeClr val="bg1"/>
                          </a:solidFill>
                        </a:rPr>
                        <a:t> </a:t>
                      </a:r>
                      <a:r>
                        <a:rPr lang="sv-SE" b="1" dirty="0" err="1">
                          <a:solidFill>
                            <a:schemeClr val="bg1"/>
                          </a:solidFill>
                        </a:rPr>
                        <a:t>themes</a:t>
                      </a:r>
                      <a:r>
                        <a:rPr lang="sv-SE" b="1" dirty="0">
                          <a:solidFill>
                            <a:schemeClr val="bg1"/>
                          </a:solidFill>
                        </a:rPr>
                        <a:t>/</a:t>
                      </a:r>
                      <a:br>
                        <a:rPr lang="sv-SE" b="1" dirty="0">
                          <a:solidFill>
                            <a:schemeClr val="bg1"/>
                          </a:solidFill>
                        </a:rPr>
                      </a:br>
                      <a:r>
                        <a:rPr lang="sv-SE" b="1" dirty="0" err="1">
                          <a:solidFill>
                            <a:schemeClr val="bg1"/>
                          </a:solidFill>
                        </a:rPr>
                        <a:t>categories</a:t>
                      </a:r>
                      <a:endParaRPr lang="sv-SE" b="1"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2000" b="1" dirty="0" err="1"/>
                        <a:t>Examples</a:t>
                      </a:r>
                      <a:r>
                        <a:rPr lang="sv-SE" sz="2000" b="1" dirty="0"/>
                        <a:t> </a:t>
                      </a:r>
                      <a:r>
                        <a:rPr lang="sv-SE" sz="2000" b="1" dirty="0" err="1"/>
                        <a:t>of</a:t>
                      </a:r>
                      <a:r>
                        <a:rPr lang="sv-SE" sz="2000" b="1" dirty="0"/>
                        <a:t> AR </a:t>
                      </a:r>
                      <a:r>
                        <a:rPr lang="sv-SE" sz="2000" b="1" dirty="0" err="1"/>
                        <a:t>questions</a:t>
                      </a:r>
                      <a:r>
                        <a:rPr lang="sv-SE" sz="2000" b="1" dirty="0"/>
                        <a:t> </a:t>
                      </a:r>
                      <a:r>
                        <a:rPr lang="sv-SE" sz="2000" b="1" dirty="0" err="1"/>
                        <a:t>of</a:t>
                      </a:r>
                      <a:r>
                        <a:rPr lang="sv-SE" sz="2000" b="1" dirty="0"/>
                        <a:t> the</a:t>
                      </a:r>
                      <a:r>
                        <a:rPr lang="sv-SE" sz="2000" b="1" baseline="0" dirty="0"/>
                        <a:t> </a:t>
                      </a:r>
                      <a:r>
                        <a:rPr lang="sv-SE" sz="2000" b="1" baseline="0" dirty="0" err="1"/>
                        <a:t>respective</a:t>
                      </a:r>
                      <a:r>
                        <a:rPr lang="sv-SE" sz="2000" b="1" baseline="0" dirty="0"/>
                        <a:t> </a:t>
                      </a:r>
                      <a:r>
                        <a:rPr lang="sv-SE" sz="2000" b="1" baseline="0" dirty="0" err="1"/>
                        <a:t>categories</a:t>
                      </a:r>
                      <a:r>
                        <a:rPr lang="sv-SE" sz="2000" b="1" dirty="0"/>
                        <a:t>: </a:t>
                      </a:r>
                      <a:endParaRPr lang="sv-SE" sz="2000" b="0" kern="1200" dirty="0">
                        <a:solidFill>
                          <a:schemeClr val="tx1"/>
                        </a:solidFill>
                        <a:effectLst/>
                        <a:latin typeface="+mn-lt"/>
                        <a:ea typeface="+mn-ea"/>
                        <a:cs typeface="+mn-cs"/>
                      </a:endParaRP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800" kern="1200" dirty="0" err="1">
                          <a:solidFill>
                            <a:schemeClr val="dk1"/>
                          </a:solidFill>
                          <a:effectLst/>
                          <a:latin typeface="+mn-lt"/>
                          <a:ea typeface="+mn-ea"/>
                          <a:cs typeface="+mn-cs"/>
                        </a:rPr>
                        <a:t>Pedagogy</a:t>
                      </a:r>
                      <a:r>
                        <a:rPr lang="sv-SE" sz="1800" kern="1200" dirty="0">
                          <a:solidFill>
                            <a:schemeClr val="dk1"/>
                          </a:solidFill>
                          <a:effectLst/>
                          <a:latin typeface="+mn-lt"/>
                          <a:ea typeface="+mn-ea"/>
                          <a:cs typeface="+mn-cs"/>
                        </a:rPr>
                        <a:t>, VET </a:t>
                      </a:r>
                      <a:r>
                        <a:rPr lang="sv-SE" sz="1800" kern="1200" dirty="0" err="1">
                          <a:solidFill>
                            <a:schemeClr val="dk1"/>
                          </a:solidFill>
                          <a:effectLst/>
                          <a:latin typeface="+mn-lt"/>
                          <a:ea typeface="+mn-ea"/>
                          <a:cs typeface="+mn-cs"/>
                        </a:rPr>
                        <a:t>pedagogy</a:t>
                      </a:r>
                      <a:r>
                        <a:rPr lang="sv-SE" sz="1800" kern="1200" dirty="0">
                          <a:solidFill>
                            <a:schemeClr val="dk1"/>
                          </a:solidFill>
                          <a:effectLst/>
                          <a:latin typeface="+mn-lt"/>
                          <a:ea typeface="+mn-ea"/>
                          <a:cs typeface="+mn-cs"/>
                        </a:rPr>
                        <a:t> and </a:t>
                      </a:r>
                      <a:r>
                        <a:rPr lang="sv-SE" sz="1800" kern="1200" dirty="0" err="1">
                          <a:solidFill>
                            <a:schemeClr val="dk1"/>
                          </a:solidFill>
                          <a:effectLst/>
                          <a:latin typeface="+mn-lt"/>
                          <a:ea typeface="+mn-ea"/>
                          <a:cs typeface="+mn-cs"/>
                        </a:rPr>
                        <a:t>teaching</a:t>
                      </a:r>
                      <a:r>
                        <a:rPr lang="sv-SE" sz="1800" kern="1200" dirty="0">
                          <a:solidFill>
                            <a:schemeClr val="dk1"/>
                          </a:solidFill>
                          <a:effectLst/>
                          <a:latin typeface="+mn-lt"/>
                          <a:ea typeface="+mn-ea"/>
                          <a:cs typeface="+mn-cs"/>
                        </a:rPr>
                        <a:t> </a:t>
                      </a:r>
                      <a:r>
                        <a:rPr lang="sv-SE" sz="1800" kern="1200" dirty="0" err="1">
                          <a:solidFill>
                            <a:schemeClr val="dk1"/>
                          </a:solidFill>
                          <a:effectLst/>
                          <a:latin typeface="+mn-lt"/>
                          <a:ea typeface="+mn-ea"/>
                          <a:cs typeface="+mn-cs"/>
                        </a:rPr>
                        <a:t>methods</a:t>
                      </a:r>
                      <a:endParaRPr lang="sv-SE"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tx1"/>
                          </a:solidFill>
                          <a:effectLst/>
                          <a:latin typeface="+mn-lt"/>
                          <a:ea typeface="+mn-ea"/>
                          <a:cs typeface="+mn-cs"/>
                        </a:rPr>
                        <a:t>How can we develop teaching and learning at school so it encourages and develops the student’s ability of documenting their workplace learning? </a:t>
                      </a:r>
                      <a:endParaRPr lang="sv-SE" sz="1600" b="0" dirty="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tx1"/>
                          </a:solidFill>
                          <a:effectLst/>
                          <a:latin typeface="+mn-lt"/>
                          <a:ea typeface="+mn-ea"/>
                          <a:cs typeface="+mn-cs"/>
                        </a:rPr>
                        <a:t>In what ways can ”flipped classroom” methods be applied  in order to promote deeper learning possibilities in the restaurant management classes? </a:t>
                      </a:r>
                      <a:endParaRPr lang="sv-SE" sz="1600" b="0"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effectLst/>
                        </a:rPr>
                        <a:t>Standards, learning outcomes and assessment</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tx1"/>
                          </a:solidFill>
                          <a:effectLst/>
                          <a:latin typeface="+mn-lt"/>
                          <a:ea typeface="+mn-ea"/>
                          <a:cs typeface="+mn-cs"/>
                        </a:rPr>
                        <a:t>How can we visualize and clarify the link between specific tasks and the learning objectives? </a:t>
                      </a:r>
                      <a:endParaRPr lang="sv-SE" sz="1600" b="0" dirty="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tx1"/>
                          </a:solidFill>
                          <a:effectLst/>
                          <a:latin typeface="+mn-lt"/>
                          <a:ea typeface="+mn-ea"/>
                          <a:cs typeface="+mn-cs"/>
                        </a:rPr>
                        <a:t>How can I clarify the intended learning goals for all my VET students, so each student is motivated to reach these goals?</a:t>
                      </a:r>
                      <a:endParaRPr lang="sv-SE" sz="1600" b="0" kern="1200" dirty="0">
                        <a:solidFill>
                          <a:schemeClr val="tx1"/>
                        </a:solidFill>
                        <a:effectLst/>
                        <a:latin typeface="+mn-lt"/>
                        <a:ea typeface="+mn-ea"/>
                        <a:cs typeface="+mn-cs"/>
                      </a:endParaRPr>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800" dirty="0" err="1">
                          <a:effectLst/>
                        </a:rPr>
                        <a:t>Organizing</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b="0" dirty="0">
                        <a:solidFill>
                          <a:schemeClr val="tx1"/>
                        </a:solidFill>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tx1"/>
                          </a:solidFill>
                          <a:effectLst/>
                          <a:latin typeface="+mn-lt"/>
                          <a:ea typeface="+mn-ea"/>
                          <a:cs typeface="+mn-cs"/>
                        </a:rPr>
                        <a:t>How can we create an overview of all tasks in different courses in an flexible adult learning program?</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tx1"/>
                          </a:solidFill>
                          <a:effectLst/>
                          <a:latin typeface="+mn-lt"/>
                          <a:ea typeface="+mn-ea"/>
                          <a:cs typeface="+mn-cs"/>
                        </a:rPr>
                        <a:t>How can we improve the involvement of students in the distribution of workplace learning and reduce our costs of administrating these workplace learning places? </a:t>
                      </a:r>
                      <a:endParaRPr lang="sv-SE" sz="1600" b="0" kern="1200" dirty="0">
                        <a:solidFill>
                          <a:schemeClr val="tx1"/>
                        </a:solidFill>
                        <a:effectLst/>
                        <a:latin typeface="+mn-lt"/>
                        <a:ea typeface="+mn-ea"/>
                        <a:cs typeface="+mn-cs"/>
                      </a:endParaRPr>
                    </a:p>
                  </a:txBody>
                  <a:tcPr/>
                </a:tc>
                <a:extLst>
                  <a:ext uri="{0D108BD9-81ED-4DB2-BD59-A6C34878D82A}">
                    <a16:rowId xmlns:a16="http://schemas.microsoft.com/office/drawing/2014/main" val="10003"/>
                  </a:ext>
                </a:extLst>
              </a:tr>
              <a:tr h="370840">
                <a:tc>
                  <a:txBody>
                    <a:bodyPr/>
                    <a:lstStyle/>
                    <a:p>
                      <a:pPr>
                        <a:lnSpc>
                          <a:spcPct val="107000"/>
                        </a:lnSpc>
                        <a:spcAft>
                          <a:spcPts val="0"/>
                        </a:spcAft>
                      </a:pPr>
                      <a:r>
                        <a:rPr lang="en-US" sz="1800" dirty="0">
                          <a:effectLst/>
                        </a:rPr>
                        <a:t>Student</a:t>
                      </a:r>
                      <a:r>
                        <a:rPr lang="en-US" sz="1800" baseline="0" dirty="0">
                          <a:effectLst/>
                        </a:rPr>
                        <a:t> relations</a:t>
                      </a:r>
                      <a:r>
                        <a:rPr lang="en-US" sz="1800" dirty="0">
                          <a:effectLst/>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tx1"/>
                          </a:solidFill>
                          <a:effectLst/>
                          <a:latin typeface="+mn-lt"/>
                          <a:ea typeface="+mn-ea"/>
                          <a:cs typeface="+mn-cs"/>
                        </a:rPr>
                        <a:t>How can I improve relations among students in and between different groups?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tx1"/>
                          </a:solidFill>
                          <a:effectLst/>
                          <a:latin typeface="+mn-lt"/>
                          <a:ea typeface="+mn-ea"/>
                          <a:cs typeface="+mn-cs"/>
                        </a:rPr>
                        <a:t>How can change the morning routines of my students so the come in time for class?</a:t>
                      </a:r>
                      <a:endParaRPr lang="sv-SE" sz="1600" b="0" kern="1200" dirty="0">
                        <a:solidFill>
                          <a:schemeClr val="tx1"/>
                        </a:solidFill>
                        <a:effectLst/>
                        <a:latin typeface="+mn-lt"/>
                        <a:ea typeface="+mn-ea"/>
                        <a:cs typeface="+mn-cs"/>
                      </a:endParaRPr>
                    </a:p>
                  </a:txBody>
                  <a:tcPr/>
                </a:tc>
                <a:extLst>
                  <a:ext uri="{0D108BD9-81ED-4DB2-BD59-A6C34878D82A}">
                    <a16:rowId xmlns:a16="http://schemas.microsoft.com/office/drawing/2014/main" val="10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kern="1200" dirty="0">
                          <a:solidFill>
                            <a:schemeClr val="dk1"/>
                          </a:solidFill>
                          <a:effectLst/>
                          <a:latin typeface="+mn-lt"/>
                          <a:ea typeface="+mn-ea"/>
                          <a:cs typeface="+mn-cs"/>
                        </a:rPr>
                        <a:t>Special </a:t>
                      </a:r>
                      <a:r>
                        <a:rPr lang="sv-SE" sz="1800" kern="1200" dirty="0" err="1">
                          <a:solidFill>
                            <a:schemeClr val="dk1"/>
                          </a:solidFill>
                          <a:effectLst/>
                          <a:latin typeface="+mn-lt"/>
                          <a:ea typeface="+mn-ea"/>
                          <a:cs typeface="+mn-cs"/>
                        </a:rPr>
                        <a:t>needs</a:t>
                      </a:r>
                      <a:r>
                        <a:rPr lang="sv-SE" sz="1800" kern="1200" dirty="0">
                          <a:solidFill>
                            <a:schemeClr val="dk1"/>
                          </a:solidFill>
                          <a:effectLst/>
                          <a:latin typeface="+mn-lt"/>
                          <a:ea typeface="+mn-ea"/>
                          <a:cs typeface="+mn-cs"/>
                        </a:rPr>
                        <a:t> </a:t>
                      </a:r>
                      <a:r>
                        <a:rPr lang="sv-SE" sz="1800" kern="1200" dirty="0" err="1">
                          <a:solidFill>
                            <a:schemeClr val="dk1"/>
                          </a:solidFill>
                          <a:effectLst/>
                          <a:latin typeface="+mn-lt"/>
                          <a:ea typeface="+mn-ea"/>
                          <a:cs typeface="+mn-cs"/>
                        </a:rPr>
                        <a:t>educational</a:t>
                      </a:r>
                      <a:r>
                        <a:rPr lang="sv-SE" sz="1800" kern="1200" dirty="0">
                          <a:solidFill>
                            <a:schemeClr val="dk1"/>
                          </a:solidFill>
                          <a:effectLst/>
                          <a:latin typeface="+mn-lt"/>
                          <a:ea typeface="+mn-ea"/>
                          <a:cs typeface="+mn-cs"/>
                        </a:rPr>
                        <a:t> </a:t>
                      </a:r>
                      <a:r>
                        <a:rPr lang="sv-SE" sz="1800" kern="1200" dirty="0" err="1">
                          <a:solidFill>
                            <a:schemeClr val="dk1"/>
                          </a:solidFill>
                          <a:effectLst/>
                          <a:latin typeface="+mn-lt"/>
                          <a:ea typeface="+mn-ea"/>
                          <a:cs typeface="+mn-cs"/>
                        </a:rPr>
                        <a:t>issues</a:t>
                      </a:r>
                      <a:endParaRPr lang="sv-SE" sz="1800" kern="1200" dirty="0">
                        <a:solidFill>
                          <a:schemeClr val="dk1"/>
                        </a:solidFill>
                        <a:effectLst/>
                        <a:latin typeface="+mn-lt"/>
                        <a:ea typeface="+mn-ea"/>
                        <a:cs typeface="+mn-cs"/>
                      </a:endParaRPr>
                    </a:p>
                    <a:p>
                      <a:endParaRPr lang="sv-SE" b="0" dirty="0">
                        <a:solidFill>
                          <a:schemeClr val="tx1"/>
                        </a:solidFill>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tx1"/>
                          </a:solidFill>
                          <a:effectLst/>
                          <a:latin typeface="+mn-lt"/>
                          <a:ea typeface="+mn-ea"/>
                          <a:cs typeface="+mn-cs"/>
                        </a:rPr>
                        <a:t>How can I create a structured pattern of the school day, in order to help a student with neuro psychiatric needs in my class?</a:t>
                      </a:r>
                      <a:endParaRPr lang="sv-SE" sz="1600" b="0" kern="1200" dirty="0">
                        <a:solidFill>
                          <a:schemeClr val="tx1"/>
                        </a:solidFill>
                        <a:effectLst/>
                        <a:latin typeface="+mn-lt"/>
                        <a:ea typeface="+mn-ea"/>
                        <a:cs typeface="+mn-cs"/>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tx1"/>
                          </a:solidFill>
                          <a:effectLst/>
                          <a:latin typeface="+mn-lt"/>
                          <a:ea typeface="+mn-ea"/>
                          <a:cs typeface="+mn-cs"/>
                        </a:rPr>
                        <a:t>How can I plan my classes so students with concentration problems better can  reach the learning goals?</a:t>
                      </a:r>
                      <a:endParaRPr lang="sv-SE" sz="1600" b="0" kern="1200" dirty="0">
                        <a:solidFill>
                          <a:schemeClr val="tx1"/>
                        </a:solidFill>
                        <a:effectLst/>
                        <a:latin typeface="+mn-lt"/>
                        <a:ea typeface="+mn-ea"/>
                        <a:cs typeface="+mn-cs"/>
                      </a:endParaRPr>
                    </a:p>
                  </a:txBody>
                  <a:tcPr/>
                </a:tc>
                <a:extLst>
                  <a:ext uri="{0D108BD9-81ED-4DB2-BD59-A6C34878D82A}">
                    <a16:rowId xmlns:a16="http://schemas.microsoft.com/office/drawing/2014/main" val="10005"/>
                  </a:ext>
                </a:extLst>
              </a:tr>
              <a:tr h="370840">
                <a:tc>
                  <a:txBody>
                    <a:bodyPr/>
                    <a:lstStyle/>
                    <a:p>
                      <a:r>
                        <a:rPr lang="en-US" sz="1800" kern="1200" dirty="0">
                          <a:solidFill>
                            <a:schemeClr val="dk1"/>
                          </a:solidFill>
                          <a:effectLst/>
                          <a:latin typeface="+mn-lt"/>
                          <a:ea typeface="+mn-ea"/>
                          <a:cs typeface="+mn-cs"/>
                        </a:rPr>
                        <a:t>Integration of different subjects in VET</a:t>
                      </a:r>
                      <a:endParaRPr lang="sv-SE" b="0" dirty="0">
                        <a:solidFill>
                          <a:schemeClr val="tx1"/>
                        </a:solidFill>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tx1"/>
                          </a:solidFill>
                          <a:effectLst/>
                          <a:latin typeface="+mn-lt"/>
                          <a:ea typeface="+mn-ea"/>
                          <a:cs typeface="+mn-cs"/>
                        </a:rPr>
                        <a:t>How can we enable a cooperation between the mandatory course in mathematics and the courses of hairdressing, in order to improve the student’s knowledge and skills in mathematics and mathematics for vocational purposes? </a:t>
                      </a:r>
                      <a:endParaRPr lang="sv-SE" sz="1600" b="0" kern="1200" dirty="0">
                        <a:solidFill>
                          <a:schemeClr val="tx1"/>
                        </a:solidFill>
                        <a:effectLst/>
                        <a:latin typeface="+mn-lt"/>
                        <a:ea typeface="+mn-ea"/>
                        <a:cs typeface="+mn-cs"/>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8762491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5092</TotalTime>
  <Words>832</Words>
  <Application>Microsoft Office PowerPoint</Application>
  <PresentationFormat>Widescreen</PresentationFormat>
  <Paragraphs>132</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Lucida Handwriting</vt:lpstr>
      <vt:lpstr>Times New Roman</vt:lpstr>
      <vt:lpstr>Office-tema</vt:lpstr>
      <vt:lpstr>Enhancing VET quality. The risk of dumbing down the complexities of VET teaching and learning.  The Swedish case.     </vt:lpstr>
      <vt:lpstr>PowerPoint Presentation</vt:lpstr>
      <vt:lpstr>Some information on VET in Sweden …</vt:lpstr>
      <vt:lpstr>The three-year programs in Swedish upper secondary education</vt:lpstr>
      <vt:lpstr>VET teacher education in Sweden since 2011</vt:lpstr>
      <vt:lpstr>Swedish VET teacher education content:</vt:lpstr>
      <vt:lpstr>Some information on the context of the AR projects</vt:lpstr>
      <vt:lpstr>The study: Thematic categories of  the 96 AR questions</vt:lpstr>
      <vt:lpstr>PowerPoint Presentation</vt:lpstr>
      <vt:lpstr>PowerPoint Presentation</vt:lpstr>
      <vt:lpstr>PowerPoint Presentation</vt:lpstr>
      <vt:lpstr>PowerPoint Presentation</vt:lpstr>
      <vt:lpstr>The Swedish case… same same but different?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Ingrid Henning</dc:creator>
  <cp:lastModifiedBy>Megan Ogier</cp:lastModifiedBy>
  <cp:revision>50</cp:revision>
  <dcterms:created xsi:type="dcterms:W3CDTF">2015-03-29T20:22:29Z</dcterms:created>
  <dcterms:modified xsi:type="dcterms:W3CDTF">2016-11-24T07:08:33Z</dcterms:modified>
</cp:coreProperties>
</file>