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0" r:id="rId1"/>
  </p:sldMasterIdLst>
  <p:notesMasterIdLst>
    <p:notesMasterId r:id="rId22"/>
  </p:notesMasterIdLst>
  <p:sldIdLst>
    <p:sldId id="256" r:id="rId2"/>
    <p:sldId id="257" r:id="rId3"/>
    <p:sldId id="258" r:id="rId4"/>
    <p:sldId id="261" r:id="rId5"/>
    <p:sldId id="271" r:id="rId6"/>
    <p:sldId id="268" r:id="rId7"/>
    <p:sldId id="274" r:id="rId8"/>
    <p:sldId id="277" r:id="rId9"/>
    <p:sldId id="283" r:id="rId10"/>
    <p:sldId id="270" r:id="rId11"/>
    <p:sldId id="264" r:id="rId12"/>
    <p:sldId id="265" r:id="rId13"/>
    <p:sldId id="266" r:id="rId14"/>
    <p:sldId id="281" r:id="rId15"/>
    <p:sldId id="267" r:id="rId16"/>
    <p:sldId id="275" r:id="rId17"/>
    <p:sldId id="276" r:id="rId18"/>
    <p:sldId id="278" r:id="rId19"/>
    <p:sldId id="280" r:id="rId20"/>
    <p:sldId id="279"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574" autoAdjust="0"/>
    <p:restoredTop sz="52962" autoAdjust="0"/>
  </p:normalViewPr>
  <p:slideViewPr>
    <p:cSldViewPr snapToGrid="0">
      <p:cViewPr varScale="1">
        <p:scale>
          <a:sx n="23" d="100"/>
          <a:sy n="23" d="100"/>
        </p:scale>
        <p:origin x="1284"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BAAF08-87DA-40C9-A053-47184AE33424}" type="datetimeFigureOut">
              <a:rPr lang="en-US" smtClean="0"/>
              <a:t>11/24/2016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DC08E1-99D9-45F5-BC98-F42700128FCC}" type="slidenum">
              <a:rPr lang="en-US" smtClean="0"/>
              <a:t>‹#›</a:t>
            </a:fld>
            <a:endParaRPr lang="en-US"/>
          </a:p>
        </p:txBody>
      </p:sp>
    </p:spTree>
    <p:extLst>
      <p:ext uri="{BB962C8B-B14F-4D97-AF65-F5344CB8AC3E}">
        <p14:creationId xmlns:p14="http://schemas.microsoft.com/office/powerpoint/2010/main" val="40036784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DC08E1-99D9-45F5-BC98-F42700128FCC}" type="slidenum">
              <a:rPr lang="en-US" smtClean="0"/>
              <a:t>1</a:t>
            </a:fld>
            <a:endParaRPr lang="en-US"/>
          </a:p>
        </p:txBody>
      </p:sp>
    </p:spTree>
    <p:extLst>
      <p:ext uri="{BB962C8B-B14F-4D97-AF65-F5344CB8AC3E}">
        <p14:creationId xmlns:p14="http://schemas.microsoft.com/office/powerpoint/2010/main" val="4239923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DC08E1-99D9-45F5-BC98-F42700128FCC}" type="slidenum">
              <a:rPr lang="en-US" smtClean="0"/>
              <a:t>16</a:t>
            </a:fld>
            <a:endParaRPr lang="en-US"/>
          </a:p>
        </p:txBody>
      </p:sp>
    </p:spTree>
    <p:extLst>
      <p:ext uri="{BB962C8B-B14F-4D97-AF65-F5344CB8AC3E}">
        <p14:creationId xmlns:p14="http://schemas.microsoft.com/office/powerpoint/2010/main" val="42658938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58DC08E1-99D9-45F5-BC98-F42700128FCC}" type="slidenum">
              <a:rPr lang="en-US" smtClean="0"/>
              <a:t>17</a:t>
            </a:fld>
            <a:endParaRPr lang="en-US"/>
          </a:p>
        </p:txBody>
      </p:sp>
    </p:spTree>
    <p:extLst>
      <p:ext uri="{BB962C8B-B14F-4D97-AF65-F5344CB8AC3E}">
        <p14:creationId xmlns:p14="http://schemas.microsoft.com/office/powerpoint/2010/main" val="607584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Brunei Darussalam is an independent Malay Islamic Monarchy in South-East Asia situated on the North-Western coast of the island of Borneo. It occupies a relatively small land area of 5,765 square </a:t>
            </a:r>
            <a:r>
              <a:rPr lang="en-US" sz="1200" b="0" i="0" u="none" strike="noStrike" kern="1200" baseline="0" dirty="0" err="1">
                <a:solidFill>
                  <a:schemeClr val="tx1"/>
                </a:solidFill>
                <a:latin typeface="+mn-lt"/>
                <a:ea typeface="+mn-ea"/>
                <a:cs typeface="+mn-cs"/>
              </a:rPr>
              <a:t>kilometres</a:t>
            </a:r>
            <a:r>
              <a:rPr lang="en-US" sz="1200" b="0" i="0" u="none" strike="noStrike" kern="1200" baseline="0" dirty="0">
                <a:solidFill>
                  <a:schemeClr val="tx1"/>
                </a:solidFill>
                <a:latin typeface="+mn-lt"/>
                <a:ea typeface="+mn-ea"/>
                <a:cs typeface="+mn-cs"/>
              </a:rPr>
              <a:t>, in between the two large Malaysian states of Sabah and Sarawak. The capital of Brunei Darussalam is Bandar Seri Begawan, which is located in the Brunei-</a:t>
            </a:r>
            <a:r>
              <a:rPr lang="en-US" sz="1200" b="0" i="0" u="none" strike="noStrike" kern="1200" baseline="0" dirty="0" err="1">
                <a:solidFill>
                  <a:schemeClr val="tx1"/>
                </a:solidFill>
                <a:latin typeface="+mn-lt"/>
                <a:ea typeface="+mn-ea"/>
                <a:cs typeface="+mn-cs"/>
              </a:rPr>
              <a:t>Muara</a:t>
            </a:r>
            <a:r>
              <a:rPr lang="en-US" sz="1200" b="0" i="0" u="none" strike="noStrike" kern="1200" baseline="0" dirty="0">
                <a:solidFill>
                  <a:schemeClr val="tx1"/>
                </a:solidFill>
                <a:latin typeface="+mn-lt"/>
                <a:ea typeface="+mn-ea"/>
                <a:cs typeface="+mn-cs"/>
              </a:rPr>
              <a:t> district.</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The country’s population is approximately 400,000 where it a large percentage of the population is Malays, and the remaining consists of </a:t>
            </a:r>
            <a:r>
              <a:rPr lang="en-US" sz="1200" b="0" i="0" u="none" strike="noStrike" kern="1200" baseline="0" dirty="0" err="1">
                <a:solidFill>
                  <a:schemeClr val="tx1"/>
                </a:solidFill>
                <a:latin typeface="+mn-lt"/>
                <a:ea typeface="+mn-ea"/>
                <a:cs typeface="+mn-cs"/>
              </a:rPr>
              <a:t>chinese</a:t>
            </a:r>
            <a:r>
              <a:rPr lang="en-US" sz="1200" b="0" i="0" u="none" strike="noStrike" kern="1200" baseline="0" dirty="0">
                <a:solidFill>
                  <a:schemeClr val="tx1"/>
                </a:solidFill>
                <a:latin typeface="+mn-lt"/>
                <a:ea typeface="+mn-ea"/>
                <a:cs typeface="+mn-cs"/>
              </a:rPr>
              <a:t>, indigenous groups and foreign workers.  </a:t>
            </a:r>
          </a:p>
          <a:p>
            <a:endParaRPr lang="en-US" dirty="0"/>
          </a:p>
        </p:txBody>
      </p:sp>
      <p:sp>
        <p:nvSpPr>
          <p:cNvPr id="4" name="Slide Number Placeholder 3"/>
          <p:cNvSpPr>
            <a:spLocks noGrp="1"/>
          </p:cNvSpPr>
          <p:nvPr>
            <p:ph type="sldNum" sz="quarter" idx="10"/>
          </p:nvPr>
        </p:nvSpPr>
        <p:spPr/>
        <p:txBody>
          <a:bodyPr/>
          <a:lstStyle/>
          <a:p>
            <a:fld id="{58DC08E1-99D9-45F5-BC98-F42700128FCC}" type="slidenum">
              <a:rPr lang="en-US" smtClean="0"/>
              <a:t>2</a:t>
            </a:fld>
            <a:endParaRPr lang="en-US"/>
          </a:p>
        </p:txBody>
      </p:sp>
    </p:spTree>
    <p:extLst>
      <p:ext uri="{BB962C8B-B14F-4D97-AF65-F5344CB8AC3E}">
        <p14:creationId xmlns:p14="http://schemas.microsoft.com/office/powerpoint/2010/main" val="32459550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DC08E1-99D9-45F5-BC98-F42700128FCC}" type="slidenum">
              <a:rPr lang="en-US" smtClean="0"/>
              <a:t>4</a:t>
            </a:fld>
            <a:endParaRPr lang="en-US"/>
          </a:p>
        </p:txBody>
      </p:sp>
    </p:spTree>
    <p:extLst>
      <p:ext uri="{BB962C8B-B14F-4D97-AF65-F5344CB8AC3E}">
        <p14:creationId xmlns:p14="http://schemas.microsoft.com/office/powerpoint/2010/main" val="36826225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DC08E1-99D9-45F5-BC98-F42700128FCC}" type="slidenum">
              <a:rPr lang="en-US" smtClean="0"/>
              <a:t>5</a:t>
            </a:fld>
            <a:endParaRPr lang="en-US"/>
          </a:p>
        </p:txBody>
      </p:sp>
    </p:spTree>
    <p:extLst>
      <p:ext uri="{BB962C8B-B14F-4D97-AF65-F5344CB8AC3E}">
        <p14:creationId xmlns:p14="http://schemas.microsoft.com/office/powerpoint/2010/main" val="17248387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58DC08E1-99D9-45F5-BC98-F42700128FCC}" type="slidenum">
              <a:rPr lang="en-US" smtClean="0"/>
              <a:t>6</a:t>
            </a:fld>
            <a:endParaRPr lang="en-US"/>
          </a:p>
        </p:txBody>
      </p:sp>
    </p:spTree>
    <p:extLst>
      <p:ext uri="{BB962C8B-B14F-4D97-AF65-F5344CB8AC3E}">
        <p14:creationId xmlns:p14="http://schemas.microsoft.com/office/powerpoint/2010/main" val="21851303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58DC08E1-99D9-45F5-BC98-F42700128FCC}" type="slidenum">
              <a:rPr lang="en-US" smtClean="0"/>
              <a:t>7</a:t>
            </a:fld>
            <a:endParaRPr lang="en-US"/>
          </a:p>
        </p:txBody>
      </p:sp>
    </p:spTree>
    <p:extLst>
      <p:ext uri="{BB962C8B-B14F-4D97-AF65-F5344CB8AC3E}">
        <p14:creationId xmlns:p14="http://schemas.microsoft.com/office/powerpoint/2010/main" val="3028039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endParaRPr lang="en-US" dirty="0"/>
          </a:p>
        </p:txBody>
      </p:sp>
      <p:sp>
        <p:nvSpPr>
          <p:cNvPr id="4" name="Slide Number Placeholder 3"/>
          <p:cNvSpPr>
            <a:spLocks noGrp="1"/>
          </p:cNvSpPr>
          <p:nvPr>
            <p:ph type="sldNum" sz="quarter" idx="10"/>
          </p:nvPr>
        </p:nvSpPr>
        <p:spPr/>
        <p:txBody>
          <a:bodyPr/>
          <a:lstStyle/>
          <a:p>
            <a:fld id="{58DC08E1-99D9-45F5-BC98-F42700128FCC}" type="slidenum">
              <a:rPr lang="en-US" smtClean="0"/>
              <a:t>8</a:t>
            </a:fld>
            <a:endParaRPr lang="en-US"/>
          </a:p>
        </p:txBody>
      </p:sp>
    </p:spTree>
    <p:extLst>
      <p:ext uri="{BB962C8B-B14F-4D97-AF65-F5344CB8AC3E}">
        <p14:creationId xmlns:p14="http://schemas.microsoft.com/office/powerpoint/2010/main" val="31877960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05F10C-E00A-42EC-8A70-C75EB910C058}" type="slidenum">
              <a:rPr lang="ms-BN" smtClean="0"/>
              <a:pPr/>
              <a:t>9</a:t>
            </a:fld>
            <a:endParaRPr lang="ms-BN"/>
          </a:p>
        </p:txBody>
      </p:sp>
    </p:spTree>
    <p:extLst>
      <p:ext uri="{BB962C8B-B14F-4D97-AF65-F5344CB8AC3E}">
        <p14:creationId xmlns:p14="http://schemas.microsoft.com/office/powerpoint/2010/main" val="14049155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DC08E1-99D9-45F5-BC98-F42700128FCC}" type="slidenum">
              <a:rPr lang="en-US" smtClean="0"/>
              <a:t>10</a:t>
            </a:fld>
            <a:endParaRPr lang="en-US"/>
          </a:p>
        </p:txBody>
      </p:sp>
    </p:spTree>
    <p:extLst>
      <p:ext uri="{BB962C8B-B14F-4D97-AF65-F5344CB8AC3E}">
        <p14:creationId xmlns:p14="http://schemas.microsoft.com/office/powerpoint/2010/main" val="20511195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C049132-F07F-49A9-858D-ACE69EE35A0B}" type="datetime1">
              <a:rPr lang="en-US" smtClean="0"/>
              <a:t>11/24/2016</a:t>
            </a:fld>
            <a:endParaRPr lang="en-US"/>
          </a:p>
        </p:txBody>
      </p:sp>
      <p:sp>
        <p:nvSpPr>
          <p:cNvPr id="5" name="Footer Placeholder 4"/>
          <p:cNvSpPr>
            <a:spLocks noGrp="1"/>
          </p:cNvSpPr>
          <p:nvPr>
            <p:ph type="ftr" sz="quarter" idx="11"/>
          </p:nvPr>
        </p:nvSpPr>
        <p:spPr/>
        <p:txBody>
          <a:bodyPr/>
          <a:lstStyle/>
          <a:p>
            <a:r>
              <a:rPr lang="en-US"/>
              <a:t>AVETRA 2015 Melbourne 8th - 10th April </a:t>
            </a: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5197722-26A9-4F81-9712-90BA2B403C41}" type="slidenum">
              <a:rPr lang="en-US" smtClean="0"/>
              <a:t>‹#›</a:t>
            </a:fld>
            <a:endParaRPr lang="en-US"/>
          </a:p>
        </p:txBody>
      </p:sp>
    </p:spTree>
    <p:extLst>
      <p:ext uri="{BB962C8B-B14F-4D97-AF65-F5344CB8AC3E}">
        <p14:creationId xmlns:p14="http://schemas.microsoft.com/office/powerpoint/2010/main" val="3020024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0D6107-F252-48B0-8068-BA25E330DDAE}" type="datetime1">
              <a:rPr lang="en-US" smtClean="0"/>
              <a:t>11/24/2016</a:t>
            </a:fld>
            <a:endParaRPr lang="en-US"/>
          </a:p>
        </p:txBody>
      </p:sp>
      <p:sp>
        <p:nvSpPr>
          <p:cNvPr id="5" name="Footer Placeholder 4"/>
          <p:cNvSpPr>
            <a:spLocks noGrp="1"/>
          </p:cNvSpPr>
          <p:nvPr>
            <p:ph type="ftr" sz="quarter" idx="11"/>
          </p:nvPr>
        </p:nvSpPr>
        <p:spPr/>
        <p:txBody>
          <a:bodyPr/>
          <a:lstStyle/>
          <a:p>
            <a:r>
              <a:rPr lang="en-US"/>
              <a:t>AVETRA 2015 Melbourne 8th - 10th April </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5197722-26A9-4F81-9712-90BA2B403C41}" type="slidenum">
              <a:rPr lang="en-US" smtClean="0"/>
              <a:t>‹#›</a:t>
            </a:fld>
            <a:endParaRPr lang="en-US"/>
          </a:p>
        </p:txBody>
      </p:sp>
    </p:spTree>
    <p:extLst>
      <p:ext uri="{BB962C8B-B14F-4D97-AF65-F5344CB8AC3E}">
        <p14:creationId xmlns:p14="http://schemas.microsoft.com/office/powerpoint/2010/main" val="1023403909"/>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0D6107-F252-48B0-8068-BA25E330DDAE}" type="datetime1">
              <a:rPr lang="en-US" smtClean="0"/>
              <a:t>11/24/2016</a:t>
            </a:fld>
            <a:endParaRPr lang="en-US"/>
          </a:p>
        </p:txBody>
      </p:sp>
      <p:sp>
        <p:nvSpPr>
          <p:cNvPr id="5" name="Footer Placeholder 4"/>
          <p:cNvSpPr>
            <a:spLocks noGrp="1"/>
          </p:cNvSpPr>
          <p:nvPr>
            <p:ph type="ftr" sz="quarter" idx="11"/>
          </p:nvPr>
        </p:nvSpPr>
        <p:spPr/>
        <p:txBody>
          <a:bodyPr/>
          <a:lstStyle/>
          <a:p>
            <a:r>
              <a:rPr lang="en-US"/>
              <a:t>AVETRA 2015 Melbourne 8th - 10th April </a:t>
            </a: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5197722-26A9-4F81-9712-90BA2B403C41}"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80186361"/>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9B0D6107-F252-48B0-8068-BA25E330DDAE}" type="datetime1">
              <a:rPr lang="en-US" smtClean="0"/>
              <a:t>11/24/2016</a:t>
            </a:fld>
            <a:endParaRPr lang="en-US"/>
          </a:p>
        </p:txBody>
      </p:sp>
      <p:sp>
        <p:nvSpPr>
          <p:cNvPr id="6" name="Footer Placeholder 5"/>
          <p:cNvSpPr>
            <a:spLocks noGrp="1"/>
          </p:cNvSpPr>
          <p:nvPr>
            <p:ph type="ftr" sz="quarter" idx="11"/>
          </p:nvPr>
        </p:nvSpPr>
        <p:spPr/>
        <p:txBody>
          <a:bodyPr/>
          <a:lstStyle/>
          <a:p>
            <a:r>
              <a:rPr lang="en-US"/>
              <a:t>AVETRA 2015 Melbourne 8th - 10th April </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5197722-26A9-4F81-9712-90BA2B403C41}" type="slidenum">
              <a:rPr lang="en-US" smtClean="0"/>
              <a:t>‹#›</a:t>
            </a:fld>
            <a:endParaRPr lang="en-US"/>
          </a:p>
        </p:txBody>
      </p:sp>
    </p:spTree>
    <p:extLst>
      <p:ext uri="{BB962C8B-B14F-4D97-AF65-F5344CB8AC3E}">
        <p14:creationId xmlns:p14="http://schemas.microsoft.com/office/powerpoint/2010/main" val="10561959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9B0D6107-F252-48B0-8068-BA25E330DDAE}" type="datetime1">
              <a:rPr lang="en-US" smtClean="0"/>
              <a:t>11/24/2016</a:t>
            </a:fld>
            <a:endParaRPr lang="en-US"/>
          </a:p>
        </p:txBody>
      </p:sp>
      <p:sp>
        <p:nvSpPr>
          <p:cNvPr id="6" name="Footer Placeholder 5"/>
          <p:cNvSpPr>
            <a:spLocks noGrp="1"/>
          </p:cNvSpPr>
          <p:nvPr>
            <p:ph type="ftr" sz="quarter" idx="11"/>
          </p:nvPr>
        </p:nvSpPr>
        <p:spPr/>
        <p:txBody>
          <a:bodyPr/>
          <a:lstStyle/>
          <a:p>
            <a:r>
              <a:rPr lang="en-US"/>
              <a:t>AVETRA 2015 Melbourne 8th - 10th April </a:t>
            </a: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5197722-26A9-4F81-9712-90BA2B403C41}"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96387042"/>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9B0D6107-F252-48B0-8068-BA25E330DDAE}" type="datetime1">
              <a:rPr lang="en-US" smtClean="0"/>
              <a:t>11/24/2016</a:t>
            </a:fld>
            <a:endParaRPr lang="en-US"/>
          </a:p>
        </p:txBody>
      </p:sp>
      <p:sp>
        <p:nvSpPr>
          <p:cNvPr id="6" name="Footer Placeholder 5"/>
          <p:cNvSpPr>
            <a:spLocks noGrp="1"/>
          </p:cNvSpPr>
          <p:nvPr>
            <p:ph type="ftr" sz="quarter" idx="11"/>
          </p:nvPr>
        </p:nvSpPr>
        <p:spPr/>
        <p:txBody>
          <a:bodyPr/>
          <a:lstStyle/>
          <a:p>
            <a:r>
              <a:rPr lang="en-US"/>
              <a:t>AVETRA 2015 Melbourne 8th - 10th April </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5197722-26A9-4F81-9712-90BA2B403C41}" type="slidenum">
              <a:rPr lang="en-US" smtClean="0"/>
              <a:t>‹#›</a:t>
            </a:fld>
            <a:endParaRPr lang="en-US"/>
          </a:p>
        </p:txBody>
      </p:sp>
    </p:spTree>
    <p:extLst>
      <p:ext uri="{BB962C8B-B14F-4D97-AF65-F5344CB8AC3E}">
        <p14:creationId xmlns:p14="http://schemas.microsoft.com/office/powerpoint/2010/main" val="1021924920"/>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447347-1E90-4795-BD77-C60D0A1970D1}" type="datetime1">
              <a:rPr lang="en-US" smtClean="0"/>
              <a:t>11/24/2016</a:t>
            </a:fld>
            <a:endParaRPr lang="en-US"/>
          </a:p>
        </p:txBody>
      </p:sp>
      <p:sp>
        <p:nvSpPr>
          <p:cNvPr id="5" name="Footer Placeholder 4"/>
          <p:cNvSpPr>
            <a:spLocks noGrp="1"/>
          </p:cNvSpPr>
          <p:nvPr>
            <p:ph type="ftr" sz="quarter" idx="11"/>
          </p:nvPr>
        </p:nvSpPr>
        <p:spPr/>
        <p:txBody>
          <a:bodyPr/>
          <a:lstStyle/>
          <a:p>
            <a:r>
              <a:rPr lang="en-US"/>
              <a:t>AVETRA 2015 Melbourne 8th - 10th April </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5197722-26A9-4F81-9712-90BA2B403C41}" type="slidenum">
              <a:rPr lang="en-US" smtClean="0"/>
              <a:t>‹#›</a:t>
            </a:fld>
            <a:endParaRPr lang="en-US"/>
          </a:p>
        </p:txBody>
      </p:sp>
    </p:spTree>
    <p:extLst>
      <p:ext uri="{BB962C8B-B14F-4D97-AF65-F5344CB8AC3E}">
        <p14:creationId xmlns:p14="http://schemas.microsoft.com/office/powerpoint/2010/main" val="5714478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2CC0C2-87F8-4947-A4C3-70D7F270B372}" type="datetime1">
              <a:rPr lang="en-US" smtClean="0"/>
              <a:t>11/24/2016</a:t>
            </a:fld>
            <a:endParaRPr lang="en-US"/>
          </a:p>
        </p:txBody>
      </p:sp>
      <p:sp>
        <p:nvSpPr>
          <p:cNvPr id="5" name="Footer Placeholder 4"/>
          <p:cNvSpPr>
            <a:spLocks noGrp="1"/>
          </p:cNvSpPr>
          <p:nvPr>
            <p:ph type="ftr" sz="quarter" idx="11"/>
          </p:nvPr>
        </p:nvSpPr>
        <p:spPr/>
        <p:txBody>
          <a:bodyPr/>
          <a:lstStyle/>
          <a:p>
            <a:r>
              <a:rPr lang="en-US"/>
              <a:t>AVETRA 2015 Melbourne 8th - 10th April </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5197722-26A9-4F81-9712-90BA2B403C41}" type="slidenum">
              <a:rPr lang="en-US" smtClean="0"/>
              <a:t>‹#›</a:t>
            </a:fld>
            <a:endParaRPr lang="en-US"/>
          </a:p>
        </p:txBody>
      </p:sp>
    </p:spTree>
    <p:extLst>
      <p:ext uri="{BB962C8B-B14F-4D97-AF65-F5344CB8AC3E}">
        <p14:creationId xmlns:p14="http://schemas.microsoft.com/office/powerpoint/2010/main" val="1972650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7A14BD-D9D9-410C-A3EF-E84D938F47C3}" type="datetime1">
              <a:rPr lang="en-US" smtClean="0"/>
              <a:t>11/24/2016</a:t>
            </a:fld>
            <a:endParaRPr lang="en-US"/>
          </a:p>
        </p:txBody>
      </p:sp>
      <p:sp>
        <p:nvSpPr>
          <p:cNvPr id="5" name="Footer Placeholder 4"/>
          <p:cNvSpPr>
            <a:spLocks noGrp="1"/>
          </p:cNvSpPr>
          <p:nvPr>
            <p:ph type="ftr" sz="quarter" idx="11"/>
          </p:nvPr>
        </p:nvSpPr>
        <p:spPr/>
        <p:txBody>
          <a:bodyPr/>
          <a:lstStyle/>
          <a:p>
            <a:r>
              <a:rPr lang="en-US"/>
              <a:t>AVETRA 2015 Melbourne 8th - 10th April </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5197722-26A9-4F81-9712-90BA2B403C41}" type="slidenum">
              <a:rPr lang="en-US" smtClean="0"/>
              <a:t>‹#›</a:t>
            </a:fld>
            <a:endParaRPr lang="en-US"/>
          </a:p>
        </p:txBody>
      </p:sp>
    </p:spTree>
    <p:extLst>
      <p:ext uri="{BB962C8B-B14F-4D97-AF65-F5344CB8AC3E}">
        <p14:creationId xmlns:p14="http://schemas.microsoft.com/office/powerpoint/2010/main" val="388547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032143-560D-4EA4-BDE7-A999EC6A2F8B}" type="datetime1">
              <a:rPr lang="en-US" smtClean="0"/>
              <a:t>11/24/2016</a:t>
            </a:fld>
            <a:endParaRPr lang="en-US"/>
          </a:p>
        </p:txBody>
      </p:sp>
      <p:sp>
        <p:nvSpPr>
          <p:cNvPr id="5" name="Footer Placeholder 4"/>
          <p:cNvSpPr>
            <a:spLocks noGrp="1"/>
          </p:cNvSpPr>
          <p:nvPr>
            <p:ph type="ftr" sz="quarter" idx="11"/>
          </p:nvPr>
        </p:nvSpPr>
        <p:spPr/>
        <p:txBody>
          <a:bodyPr/>
          <a:lstStyle/>
          <a:p>
            <a:r>
              <a:rPr lang="en-US"/>
              <a:t>AVETRA 2015 Melbourne 8th - 10th April </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5197722-26A9-4F81-9712-90BA2B403C41}" type="slidenum">
              <a:rPr lang="en-US" smtClean="0"/>
              <a:t>‹#›</a:t>
            </a:fld>
            <a:endParaRPr lang="en-US"/>
          </a:p>
        </p:txBody>
      </p:sp>
    </p:spTree>
    <p:extLst>
      <p:ext uri="{BB962C8B-B14F-4D97-AF65-F5344CB8AC3E}">
        <p14:creationId xmlns:p14="http://schemas.microsoft.com/office/powerpoint/2010/main" val="2951986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10BEC8A-B55C-4F4D-A9D1-34946350F0B4}" type="datetime1">
              <a:rPr lang="en-US" smtClean="0"/>
              <a:t>11/24/2016</a:t>
            </a:fld>
            <a:endParaRPr lang="en-US"/>
          </a:p>
        </p:txBody>
      </p:sp>
      <p:sp>
        <p:nvSpPr>
          <p:cNvPr id="6" name="Footer Placeholder 5"/>
          <p:cNvSpPr>
            <a:spLocks noGrp="1"/>
          </p:cNvSpPr>
          <p:nvPr>
            <p:ph type="ftr" sz="quarter" idx="11"/>
          </p:nvPr>
        </p:nvSpPr>
        <p:spPr/>
        <p:txBody>
          <a:bodyPr/>
          <a:lstStyle/>
          <a:p>
            <a:r>
              <a:rPr lang="en-US"/>
              <a:t>AVETRA 2015 Melbourne 8th - 10th April </a:t>
            </a: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5197722-26A9-4F81-9712-90BA2B403C41}" type="slidenum">
              <a:rPr lang="en-US" smtClean="0"/>
              <a:t>‹#›</a:t>
            </a:fld>
            <a:endParaRPr lang="en-US"/>
          </a:p>
        </p:txBody>
      </p:sp>
    </p:spTree>
    <p:extLst>
      <p:ext uri="{BB962C8B-B14F-4D97-AF65-F5344CB8AC3E}">
        <p14:creationId xmlns:p14="http://schemas.microsoft.com/office/powerpoint/2010/main" val="18573418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575D73A-C2AF-4B68-80A3-A9EBB9C87903}" type="datetime1">
              <a:rPr lang="en-US" smtClean="0"/>
              <a:t>11/24/2016</a:t>
            </a:fld>
            <a:endParaRPr lang="en-US"/>
          </a:p>
        </p:txBody>
      </p:sp>
      <p:sp>
        <p:nvSpPr>
          <p:cNvPr id="8" name="Footer Placeholder 7"/>
          <p:cNvSpPr>
            <a:spLocks noGrp="1"/>
          </p:cNvSpPr>
          <p:nvPr>
            <p:ph type="ftr" sz="quarter" idx="11"/>
          </p:nvPr>
        </p:nvSpPr>
        <p:spPr/>
        <p:txBody>
          <a:bodyPr/>
          <a:lstStyle/>
          <a:p>
            <a:r>
              <a:rPr lang="en-US"/>
              <a:t>AVETRA 2015 Melbourne 8th - 10th April </a:t>
            </a: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5197722-26A9-4F81-9712-90BA2B403C41}" type="slidenum">
              <a:rPr lang="en-US" smtClean="0"/>
              <a:t>‹#›</a:t>
            </a:fld>
            <a:endParaRPr lang="en-US"/>
          </a:p>
        </p:txBody>
      </p:sp>
    </p:spTree>
    <p:extLst>
      <p:ext uri="{BB962C8B-B14F-4D97-AF65-F5344CB8AC3E}">
        <p14:creationId xmlns:p14="http://schemas.microsoft.com/office/powerpoint/2010/main" val="1603114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CF726D2-6E0D-4C39-96E0-348A4FF7AD22}" type="datetime1">
              <a:rPr lang="en-US" smtClean="0"/>
              <a:t>11/24/2016</a:t>
            </a:fld>
            <a:endParaRPr lang="en-US"/>
          </a:p>
        </p:txBody>
      </p:sp>
      <p:sp>
        <p:nvSpPr>
          <p:cNvPr id="4" name="Footer Placeholder 3"/>
          <p:cNvSpPr>
            <a:spLocks noGrp="1"/>
          </p:cNvSpPr>
          <p:nvPr>
            <p:ph type="ftr" sz="quarter" idx="11"/>
          </p:nvPr>
        </p:nvSpPr>
        <p:spPr/>
        <p:txBody>
          <a:bodyPr/>
          <a:lstStyle/>
          <a:p>
            <a:r>
              <a:rPr lang="en-US"/>
              <a:t>AVETRA 2015 Melbourne 8th - 10th April </a:t>
            </a: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5197722-26A9-4F81-9712-90BA2B403C41}" type="slidenum">
              <a:rPr lang="en-US" smtClean="0"/>
              <a:t>‹#›</a:t>
            </a:fld>
            <a:endParaRPr lang="en-US"/>
          </a:p>
        </p:txBody>
      </p:sp>
    </p:spTree>
    <p:extLst>
      <p:ext uri="{BB962C8B-B14F-4D97-AF65-F5344CB8AC3E}">
        <p14:creationId xmlns:p14="http://schemas.microsoft.com/office/powerpoint/2010/main" val="1257040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F8651C-0340-455E-8A2C-F048FB2259D2}" type="datetime1">
              <a:rPr lang="en-US" smtClean="0"/>
              <a:t>11/24/2016</a:t>
            </a:fld>
            <a:endParaRPr lang="en-US"/>
          </a:p>
        </p:txBody>
      </p:sp>
      <p:sp>
        <p:nvSpPr>
          <p:cNvPr id="3" name="Footer Placeholder 2"/>
          <p:cNvSpPr>
            <a:spLocks noGrp="1"/>
          </p:cNvSpPr>
          <p:nvPr>
            <p:ph type="ftr" sz="quarter" idx="11"/>
          </p:nvPr>
        </p:nvSpPr>
        <p:spPr/>
        <p:txBody>
          <a:bodyPr/>
          <a:lstStyle/>
          <a:p>
            <a:r>
              <a:rPr lang="en-US"/>
              <a:t>AVETRA 2015 Melbourne 8th - 10th April </a:t>
            </a: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5197722-26A9-4F81-9712-90BA2B403C41}" type="slidenum">
              <a:rPr lang="en-US" smtClean="0"/>
              <a:t>‹#›</a:t>
            </a:fld>
            <a:endParaRPr lang="en-US"/>
          </a:p>
        </p:txBody>
      </p:sp>
    </p:spTree>
    <p:extLst>
      <p:ext uri="{BB962C8B-B14F-4D97-AF65-F5344CB8AC3E}">
        <p14:creationId xmlns:p14="http://schemas.microsoft.com/office/powerpoint/2010/main" val="2001091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E0621C3-F545-40DA-BD18-00E5AE55F818}" type="datetime1">
              <a:rPr lang="en-US" smtClean="0"/>
              <a:t>11/24/2016</a:t>
            </a:fld>
            <a:endParaRPr lang="en-US"/>
          </a:p>
        </p:txBody>
      </p:sp>
      <p:sp>
        <p:nvSpPr>
          <p:cNvPr id="6" name="Footer Placeholder 5"/>
          <p:cNvSpPr>
            <a:spLocks noGrp="1"/>
          </p:cNvSpPr>
          <p:nvPr>
            <p:ph type="ftr" sz="quarter" idx="11"/>
          </p:nvPr>
        </p:nvSpPr>
        <p:spPr/>
        <p:txBody>
          <a:bodyPr/>
          <a:lstStyle/>
          <a:p>
            <a:r>
              <a:rPr lang="en-US"/>
              <a:t>AVETRA 2015 Melbourne 8th - 10th April </a:t>
            </a: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5197722-26A9-4F81-9712-90BA2B403C41}" type="slidenum">
              <a:rPr lang="en-US" smtClean="0"/>
              <a:t>‹#›</a:t>
            </a:fld>
            <a:endParaRPr lang="en-US"/>
          </a:p>
        </p:txBody>
      </p:sp>
    </p:spTree>
    <p:extLst>
      <p:ext uri="{BB962C8B-B14F-4D97-AF65-F5344CB8AC3E}">
        <p14:creationId xmlns:p14="http://schemas.microsoft.com/office/powerpoint/2010/main" val="3201974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2AD3C65-C46C-4D19-B21A-EC44AEDB5004}" type="datetime1">
              <a:rPr lang="en-US" smtClean="0"/>
              <a:t>11/24/2016</a:t>
            </a:fld>
            <a:endParaRPr lang="en-US"/>
          </a:p>
        </p:txBody>
      </p:sp>
      <p:sp>
        <p:nvSpPr>
          <p:cNvPr id="6" name="Footer Placeholder 5"/>
          <p:cNvSpPr>
            <a:spLocks noGrp="1"/>
          </p:cNvSpPr>
          <p:nvPr>
            <p:ph type="ftr" sz="quarter" idx="11"/>
          </p:nvPr>
        </p:nvSpPr>
        <p:spPr/>
        <p:txBody>
          <a:bodyPr/>
          <a:lstStyle/>
          <a:p>
            <a:r>
              <a:rPr lang="en-US"/>
              <a:t>AVETRA 2015 Melbourne 8th - 10th April </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5197722-26A9-4F81-9712-90BA2B403C41}" type="slidenum">
              <a:rPr lang="en-US" smtClean="0"/>
              <a:t>‹#›</a:t>
            </a:fld>
            <a:endParaRPr lang="en-US"/>
          </a:p>
        </p:txBody>
      </p:sp>
    </p:spTree>
    <p:extLst>
      <p:ext uri="{BB962C8B-B14F-4D97-AF65-F5344CB8AC3E}">
        <p14:creationId xmlns:p14="http://schemas.microsoft.com/office/powerpoint/2010/main" val="20678985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B0D6107-F252-48B0-8068-BA25E330DDAE}" type="datetime1">
              <a:rPr lang="en-US" smtClean="0"/>
              <a:t>11/24/2016</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AVETRA 2015 Melbourne 8th - 10th April </a:t>
            </a: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5197722-26A9-4F81-9712-90BA2B403C41}" type="slidenum">
              <a:rPr lang="en-US" smtClean="0"/>
              <a:t>‹#›</a:t>
            </a:fld>
            <a:endParaRPr lang="en-US"/>
          </a:p>
        </p:txBody>
      </p:sp>
    </p:spTree>
    <p:extLst>
      <p:ext uri="{BB962C8B-B14F-4D97-AF65-F5344CB8AC3E}">
        <p14:creationId xmlns:p14="http://schemas.microsoft.com/office/powerpoint/2010/main" val="1976355818"/>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 id="2147483752" r:id="rId12"/>
    <p:sldLayoutId id="2147483753" r:id="rId13"/>
    <p:sldLayoutId id="2147483754" r:id="rId14"/>
    <p:sldLayoutId id="2147483755" r:id="rId15"/>
    <p:sldLayoutId id="2147483756" r:id="rId16"/>
  </p:sldLayoutIdLst>
  <p:hf hdr="0" dt="0"/>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mailto:adeline.goh@ubd.edu.b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27031" y="1895096"/>
            <a:ext cx="9144000" cy="2387600"/>
          </a:xfrm>
        </p:spPr>
        <p:txBody>
          <a:bodyPr>
            <a:normAutofit fontScale="90000"/>
          </a:bodyPr>
          <a:lstStyle/>
          <a:p>
            <a:br>
              <a:rPr lang="en-US" b="1" dirty="0"/>
            </a:br>
            <a:br>
              <a:rPr lang="en-US" b="1" dirty="0"/>
            </a:br>
            <a:br>
              <a:rPr lang="en-US" b="1" dirty="0"/>
            </a:br>
            <a:r>
              <a:rPr lang="en-US" b="1" dirty="0"/>
              <a:t>An exploration of vocational pedagogy: types of knowledge used for teaching.</a:t>
            </a:r>
            <a:br>
              <a:rPr lang="en-US" dirty="0"/>
            </a:br>
            <a:endParaRPr lang="en-US" dirty="0"/>
          </a:p>
        </p:txBody>
      </p:sp>
      <p:sp>
        <p:nvSpPr>
          <p:cNvPr id="3" name="Subtitle 2"/>
          <p:cNvSpPr>
            <a:spLocks noGrp="1"/>
          </p:cNvSpPr>
          <p:nvPr>
            <p:ph type="subTitle" idx="1"/>
          </p:nvPr>
        </p:nvSpPr>
        <p:spPr>
          <a:xfrm>
            <a:off x="2292650" y="4376778"/>
            <a:ext cx="8915399" cy="1126283"/>
          </a:xfrm>
        </p:spPr>
        <p:txBody>
          <a:bodyPr/>
          <a:lstStyle/>
          <a:p>
            <a:r>
              <a:rPr lang="en-US" dirty="0"/>
              <a:t>Adeline Yuen Sze, Goh.  PhD</a:t>
            </a:r>
          </a:p>
          <a:p>
            <a:r>
              <a:rPr lang="en-US" dirty="0" err="1"/>
              <a:t>Universiti</a:t>
            </a:r>
            <a:r>
              <a:rPr lang="en-US" dirty="0"/>
              <a:t> Brunei Darussalam</a:t>
            </a:r>
          </a:p>
        </p:txBody>
      </p:sp>
      <p:sp>
        <p:nvSpPr>
          <p:cNvPr id="4" name="Footer Placeholder 3"/>
          <p:cNvSpPr>
            <a:spLocks noGrp="1"/>
          </p:cNvSpPr>
          <p:nvPr>
            <p:ph type="ftr" sz="quarter" idx="11"/>
          </p:nvPr>
        </p:nvSpPr>
        <p:spPr>
          <a:xfrm>
            <a:off x="2389031" y="5503061"/>
            <a:ext cx="7619999" cy="597271"/>
          </a:xfrm>
        </p:spPr>
        <p:txBody>
          <a:bodyPr/>
          <a:lstStyle/>
          <a:p>
            <a:r>
              <a:rPr lang="en-US" sz="1600" dirty="0"/>
              <a:t>AVETRA 2015 Melbourne 8th - 10th April </a:t>
            </a:r>
          </a:p>
        </p:txBody>
      </p:sp>
      <p:sp>
        <p:nvSpPr>
          <p:cNvPr id="5" name="Slide Number Placeholder 4"/>
          <p:cNvSpPr>
            <a:spLocks noGrp="1"/>
          </p:cNvSpPr>
          <p:nvPr>
            <p:ph type="sldNum" sz="quarter" idx="12"/>
          </p:nvPr>
        </p:nvSpPr>
        <p:spPr/>
        <p:txBody>
          <a:bodyPr/>
          <a:lstStyle/>
          <a:p>
            <a:fld id="{55197722-26A9-4F81-9712-90BA2B403C41}" type="slidenum">
              <a:rPr lang="en-US" smtClean="0"/>
              <a:t>1</a:t>
            </a:fld>
            <a:endParaRPr lang="en-US"/>
          </a:p>
        </p:txBody>
      </p:sp>
    </p:spTree>
    <p:extLst>
      <p:ext uri="{BB962C8B-B14F-4D97-AF65-F5344CB8AC3E}">
        <p14:creationId xmlns:p14="http://schemas.microsoft.com/office/powerpoint/2010/main" val="32063430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study</a:t>
            </a:r>
          </a:p>
        </p:txBody>
      </p:sp>
      <p:sp>
        <p:nvSpPr>
          <p:cNvPr id="3" name="Content Placeholder 2"/>
          <p:cNvSpPr>
            <a:spLocks noGrp="1"/>
          </p:cNvSpPr>
          <p:nvPr>
            <p:ph idx="1"/>
          </p:nvPr>
        </p:nvSpPr>
        <p:spPr/>
        <p:txBody>
          <a:bodyPr>
            <a:normAutofit/>
          </a:bodyPr>
          <a:lstStyle/>
          <a:p>
            <a:pPr marL="0" indent="0">
              <a:buNone/>
            </a:pPr>
            <a:r>
              <a:rPr lang="en-US" dirty="0"/>
              <a:t>The aim of the study is to investigate the types of knowledge vocational teachers draw on to teach.</a:t>
            </a:r>
          </a:p>
          <a:p>
            <a:pPr marL="0" indent="0">
              <a:buNone/>
            </a:pPr>
            <a:endParaRPr lang="en-US" dirty="0"/>
          </a:p>
          <a:p>
            <a:pPr marL="0" indent="0">
              <a:buNone/>
            </a:pPr>
            <a:r>
              <a:rPr lang="en-US" dirty="0"/>
              <a:t>It is a small-scale study focusing on a group of vocational teachers who have undergone a one year teacher training </a:t>
            </a:r>
            <a:r>
              <a:rPr lang="en-US" dirty="0" err="1"/>
              <a:t>programme</a:t>
            </a:r>
            <a:r>
              <a:rPr lang="en-US" dirty="0"/>
              <a:t>.</a:t>
            </a:r>
          </a:p>
          <a:p>
            <a:pPr marL="0" indent="0">
              <a:buNone/>
            </a:pPr>
            <a:endParaRPr lang="en-US" dirty="0"/>
          </a:p>
          <a:p>
            <a:pPr marL="0" indent="0">
              <a:buNone/>
            </a:pPr>
            <a:r>
              <a:rPr lang="en-US" dirty="0"/>
              <a:t>These vocational teachers have a varied background though not representative of the whole VTE teaching cohort, they have varied backgrounds in terms of their work experience abroad and their teaching experiences.</a:t>
            </a:r>
          </a:p>
        </p:txBody>
      </p:sp>
      <p:sp>
        <p:nvSpPr>
          <p:cNvPr id="4" name="Footer Placeholder 3"/>
          <p:cNvSpPr>
            <a:spLocks noGrp="1"/>
          </p:cNvSpPr>
          <p:nvPr>
            <p:ph type="ftr" sz="quarter" idx="11"/>
          </p:nvPr>
        </p:nvSpPr>
        <p:spPr/>
        <p:txBody>
          <a:bodyPr/>
          <a:lstStyle/>
          <a:p>
            <a:r>
              <a:rPr lang="en-US"/>
              <a:t>AVETRA 2015 Melbourne 8th - 10th April </a:t>
            </a:r>
          </a:p>
        </p:txBody>
      </p:sp>
      <p:sp>
        <p:nvSpPr>
          <p:cNvPr id="5" name="Slide Number Placeholder 4"/>
          <p:cNvSpPr>
            <a:spLocks noGrp="1"/>
          </p:cNvSpPr>
          <p:nvPr>
            <p:ph type="sldNum" sz="quarter" idx="12"/>
          </p:nvPr>
        </p:nvSpPr>
        <p:spPr/>
        <p:txBody>
          <a:bodyPr/>
          <a:lstStyle/>
          <a:p>
            <a:fld id="{55197722-26A9-4F81-9712-90BA2B403C41}" type="slidenum">
              <a:rPr lang="en-US" smtClean="0"/>
              <a:t>10</a:t>
            </a:fld>
            <a:endParaRPr lang="en-US"/>
          </a:p>
        </p:txBody>
      </p:sp>
    </p:spTree>
    <p:extLst>
      <p:ext uri="{BB962C8B-B14F-4D97-AF65-F5344CB8AC3E}">
        <p14:creationId xmlns:p14="http://schemas.microsoft.com/office/powerpoint/2010/main" val="17687428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‘Need to understand how it works in the industry’</a:t>
            </a:r>
          </a:p>
        </p:txBody>
      </p:sp>
      <p:sp>
        <p:nvSpPr>
          <p:cNvPr id="3" name="Content Placeholder 2"/>
          <p:cNvSpPr>
            <a:spLocks noGrp="1"/>
          </p:cNvSpPr>
          <p:nvPr>
            <p:ph idx="1"/>
          </p:nvPr>
        </p:nvSpPr>
        <p:spPr/>
        <p:txBody>
          <a:bodyPr/>
          <a:lstStyle/>
          <a:p>
            <a:r>
              <a:rPr lang="en-US" dirty="0"/>
              <a:t>‘ I have just finished teaching event management.  Before I taught this, I had to understand the industry, how it really works, how the operation of the event works.  So what was the daily operation of events in the industry, from meetings, writing proposals, getting the idea and themes, and once that is completed, and really plan it out on the logistics and how things should happen before actual execution of the event.  So having an understanding of the industry itself, you are able to compartmentalize and I think with my classes, various mediums were used, videos, so that the students can really understand that the process…’ 	</a:t>
            </a:r>
          </a:p>
          <a:p>
            <a:pPr marL="0" indent="0">
              <a:buNone/>
            </a:pPr>
            <a:r>
              <a:rPr lang="en-US" dirty="0"/>
              <a:t>					</a:t>
            </a:r>
            <a:r>
              <a:rPr lang="en-US" i="1" dirty="0"/>
              <a:t>Mona, worked in industry before, taught for 4 years </a:t>
            </a:r>
          </a:p>
        </p:txBody>
      </p:sp>
      <p:sp>
        <p:nvSpPr>
          <p:cNvPr id="4" name="Footer Placeholder 3"/>
          <p:cNvSpPr>
            <a:spLocks noGrp="1"/>
          </p:cNvSpPr>
          <p:nvPr>
            <p:ph type="ftr" sz="quarter" idx="11"/>
          </p:nvPr>
        </p:nvSpPr>
        <p:spPr/>
        <p:txBody>
          <a:bodyPr/>
          <a:lstStyle/>
          <a:p>
            <a:r>
              <a:rPr lang="en-US"/>
              <a:t>AVETRA 2015 Melbourne 8th - 10th April </a:t>
            </a:r>
          </a:p>
        </p:txBody>
      </p:sp>
      <p:sp>
        <p:nvSpPr>
          <p:cNvPr id="5" name="Slide Number Placeholder 4"/>
          <p:cNvSpPr>
            <a:spLocks noGrp="1"/>
          </p:cNvSpPr>
          <p:nvPr>
            <p:ph type="sldNum" sz="quarter" idx="12"/>
          </p:nvPr>
        </p:nvSpPr>
        <p:spPr/>
        <p:txBody>
          <a:bodyPr/>
          <a:lstStyle/>
          <a:p>
            <a:fld id="{55197722-26A9-4F81-9712-90BA2B403C41}" type="slidenum">
              <a:rPr lang="en-US" smtClean="0"/>
              <a:t>11</a:t>
            </a:fld>
            <a:endParaRPr lang="en-US"/>
          </a:p>
        </p:txBody>
      </p:sp>
    </p:spTree>
    <p:extLst>
      <p:ext uri="{BB962C8B-B14F-4D97-AF65-F5344CB8AC3E}">
        <p14:creationId xmlns:p14="http://schemas.microsoft.com/office/powerpoint/2010/main" val="2410277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real-life working examples’</a:t>
            </a:r>
          </a:p>
        </p:txBody>
      </p:sp>
      <p:sp>
        <p:nvSpPr>
          <p:cNvPr id="3" name="Content Placeholder 2"/>
          <p:cNvSpPr>
            <a:spLocks noGrp="1"/>
          </p:cNvSpPr>
          <p:nvPr>
            <p:ph idx="1"/>
          </p:nvPr>
        </p:nvSpPr>
        <p:spPr/>
        <p:txBody>
          <a:bodyPr>
            <a:normAutofit lnSpcReduction="10000"/>
          </a:bodyPr>
          <a:lstStyle/>
          <a:p>
            <a:pPr marL="0" indent="0">
              <a:buNone/>
            </a:pPr>
            <a:r>
              <a:rPr lang="en-US" dirty="0"/>
              <a:t>	‘Teaching theoretical units is a challenge if you don’t incorporate real –life 	examples. When it comes to teaching theoretical units, I find that students 	are able to learn better if they were to experienced it themselves, 	incorporating that to the teaching methods, where students get to 	discover components of certain units, they understand better…’</a:t>
            </a:r>
          </a:p>
          <a:p>
            <a:pPr marL="0" indent="0">
              <a:buNone/>
            </a:pPr>
            <a:endParaRPr lang="en-US" dirty="0"/>
          </a:p>
          <a:p>
            <a:pPr marL="0" indent="0">
              <a:buNone/>
            </a:pPr>
            <a:r>
              <a:rPr lang="en-US" dirty="0"/>
              <a:t>	‘With having worked in the industry before, I can pinpoint which of the 	topics in the </a:t>
            </a:r>
            <a:r>
              <a:rPr lang="en-US" dirty="0" err="1"/>
              <a:t>programme</a:t>
            </a:r>
            <a:r>
              <a:rPr lang="en-US" dirty="0"/>
              <a:t> guideline is really important for my students to 	know and which one is not so important’</a:t>
            </a:r>
          </a:p>
          <a:p>
            <a:pPr marL="0" indent="0">
              <a:buNone/>
            </a:pPr>
            <a:endParaRPr lang="en-US" dirty="0"/>
          </a:p>
          <a:p>
            <a:pPr marL="0" indent="0">
              <a:buNone/>
            </a:pPr>
            <a:endParaRPr lang="en-US" dirty="0"/>
          </a:p>
          <a:p>
            <a:pPr marL="0" indent="0">
              <a:buNone/>
            </a:pPr>
            <a:r>
              <a:rPr lang="en-US" dirty="0"/>
              <a:t>					</a:t>
            </a:r>
            <a:r>
              <a:rPr lang="en-US" i="1" dirty="0"/>
              <a:t>Kate, worked in industry, 4 years of teaching experience</a:t>
            </a:r>
          </a:p>
        </p:txBody>
      </p:sp>
      <p:sp>
        <p:nvSpPr>
          <p:cNvPr id="4" name="Footer Placeholder 3"/>
          <p:cNvSpPr>
            <a:spLocks noGrp="1"/>
          </p:cNvSpPr>
          <p:nvPr>
            <p:ph type="ftr" sz="quarter" idx="11"/>
          </p:nvPr>
        </p:nvSpPr>
        <p:spPr/>
        <p:txBody>
          <a:bodyPr/>
          <a:lstStyle/>
          <a:p>
            <a:r>
              <a:rPr lang="en-US"/>
              <a:t>AVETRA 2015 Melbourne 8th - 10th April </a:t>
            </a:r>
          </a:p>
        </p:txBody>
      </p:sp>
      <p:sp>
        <p:nvSpPr>
          <p:cNvPr id="5" name="Slide Number Placeholder 4"/>
          <p:cNvSpPr>
            <a:spLocks noGrp="1"/>
          </p:cNvSpPr>
          <p:nvPr>
            <p:ph type="sldNum" sz="quarter" idx="12"/>
          </p:nvPr>
        </p:nvSpPr>
        <p:spPr/>
        <p:txBody>
          <a:bodyPr/>
          <a:lstStyle/>
          <a:p>
            <a:fld id="{55197722-26A9-4F81-9712-90BA2B403C41}" type="slidenum">
              <a:rPr lang="en-US" smtClean="0"/>
              <a:t>12</a:t>
            </a:fld>
            <a:endParaRPr lang="en-US"/>
          </a:p>
        </p:txBody>
      </p:sp>
    </p:spTree>
    <p:extLst>
      <p:ext uri="{BB962C8B-B14F-4D97-AF65-F5344CB8AC3E}">
        <p14:creationId xmlns:p14="http://schemas.microsoft.com/office/powerpoint/2010/main" val="11192261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‘it’s not just teaching how to be a tour guide, it is about knowing how to be one’</a:t>
            </a:r>
          </a:p>
        </p:txBody>
      </p:sp>
      <p:sp>
        <p:nvSpPr>
          <p:cNvPr id="3" name="Content Placeholder 2"/>
          <p:cNvSpPr>
            <a:spLocks noGrp="1"/>
          </p:cNvSpPr>
          <p:nvPr>
            <p:ph idx="1"/>
          </p:nvPr>
        </p:nvSpPr>
        <p:spPr/>
        <p:txBody>
          <a:bodyPr/>
          <a:lstStyle/>
          <a:p>
            <a:r>
              <a:rPr lang="en-US" dirty="0"/>
              <a:t>‘…must experience the industry of the discipline itself in order to be better relate to the students of what they will face in the future.  As an individual working in the real-world you will face loads of challenges.  It’s all multi-levelled problems that you face, the work operations.  I have never taught this new module.  I now how to teach the different elements of tour guiding but to actually do it, like explain the flora and fauna in Brunei, I will need to physically go in the jungle, learn from a real botanist.  I don’t need to go in depth but I want to do it…so for source of knowledge, I must to the actual source (real-world work situation) where they are specialist of that, and learn from their best practices.’</a:t>
            </a:r>
          </a:p>
          <a:p>
            <a:pPr marL="0" indent="0">
              <a:buNone/>
            </a:pPr>
            <a:r>
              <a:rPr lang="en-US" dirty="0"/>
              <a:t>										</a:t>
            </a:r>
            <a:r>
              <a:rPr lang="en-US" i="1" dirty="0"/>
              <a:t>Mona</a:t>
            </a:r>
          </a:p>
        </p:txBody>
      </p:sp>
      <p:sp>
        <p:nvSpPr>
          <p:cNvPr id="4" name="Footer Placeholder 3"/>
          <p:cNvSpPr>
            <a:spLocks noGrp="1"/>
          </p:cNvSpPr>
          <p:nvPr>
            <p:ph type="ftr" sz="quarter" idx="11"/>
          </p:nvPr>
        </p:nvSpPr>
        <p:spPr/>
        <p:txBody>
          <a:bodyPr/>
          <a:lstStyle/>
          <a:p>
            <a:r>
              <a:rPr lang="en-US"/>
              <a:t>AVETRA 2015 Melbourne 8th - 10th April </a:t>
            </a:r>
          </a:p>
        </p:txBody>
      </p:sp>
      <p:sp>
        <p:nvSpPr>
          <p:cNvPr id="5" name="Slide Number Placeholder 4"/>
          <p:cNvSpPr>
            <a:spLocks noGrp="1"/>
          </p:cNvSpPr>
          <p:nvPr>
            <p:ph type="sldNum" sz="quarter" idx="12"/>
          </p:nvPr>
        </p:nvSpPr>
        <p:spPr/>
        <p:txBody>
          <a:bodyPr/>
          <a:lstStyle/>
          <a:p>
            <a:fld id="{55197722-26A9-4F81-9712-90BA2B403C41}" type="slidenum">
              <a:rPr lang="en-US" smtClean="0"/>
              <a:t>13</a:t>
            </a:fld>
            <a:endParaRPr lang="en-US"/>
          </a:p>
        </p:txBody>
      </p:sp>
    </p:spTree>
    <p:extLst>
      <p:ext uri="{BB962C8B-B14F-4D97-AF65-F5344CB8AC3E}">
        <p14:creationId xmlns:p14="http://schemas.microsoft.com/office/powerpoint/2010/main" val="24050639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Methods of teaching</a:t>
            </a:r>
          </a:p>
        </p:txBody>
      </p:sp>
      <p:sp>
        <p:nvSpPr>
          <p:cNvPr id="3" name="Content Placeholder 2"/>
          <p:cNvSpPr>
            <a:spLocks noGrp="1"/>
          </p:cNvSpPr>
          <p:nvPr>
            <p:ph idx="1"/>
          </p:nvPr>
        </p:nvSpPr>
        <p:spPr/>
        <p:txBody>
          <a:bodyPr/>
          <a:lstStyle/>
          <a:p>
            <a:pPr marL="0" indent="0">
              <a:buNone/>
            </a:pPr>
            <a:r>
              <a:rPr lang="en-US" dirty="0"/>
              <a:t>‘It was a good thing that I did my teacher training </a:t>
            </a:r>
            <a:r>
              <a:rPr lang="en-US" dirty="0" err="1"/>
              <a:t>programme</a:t>
            </a:r>
            <a:r>
              <a:rPr lang="en-US" dirty="0"/>
              <a:t> because …I tried to incorporate into my lessons what we have learnt in the </a:t>
            </a:r>
            <a:r>
              <a:rPr lang="en-US" dirty="0" err="1"/>
              <a:t>programme</a:t>
            </a:r>
            <a:r>
              <a:rPr lang="en-US" dirty="0"/>
              <a:t> and it really helped.’</a:t>
            </a:r>
          </a:p>
          <a:p>
            <a:pPr marL="0" indent="0">
              <a:buNone/>
            </a:pPr>
            <a:endParaRPr lang="en-US" dirty="0"/>
          </a:p>
          <a:p>
            <a:pPr marL="0" indent="0">
              <a:buNone/>
            </a:pPr>
            <a:r>
              <a:rPr lang="en-US" dirty="0"/>
              <a:t>‘When I started teaching, it was a struggle for me as I was given the </a:t>
            </a:r>
            <a:r>
              <a:rPr lang="en-US" dirty="0" err="1"/>
              <a:t>programme</a:t>
            </a:r>
            <a:r>
              <a:rPr lang="en-US" dirty="0"/>
              <a:t> guideline and they expect you to start teaching.  Personally I have to study myself for all the topics in the </a:t>
            </a:r>
            <a:r>
              <a:rPr lang="en-US" dirty="0" err="1"/>
              <a:t>programme</a:t>
            </a:r>
            <a:r>
              <a:rPr lang="en-US" dirty="0"/>
              <a:t> guide.  Only certain topics I have learnt before so they are familiar to me…I think with how I plan my lesson I keep in mind the activities that I should involve the students, which is one of the most of the difficult parts of the lesson planning…’</a:t>
            </a:r>
          </a:p>
          <a:p>
            <a:pPr marL="0" indent="0">
              <a:buNone/>
            </a:pPr>
            <a:r>
              <a:rPr lang="en-US" dirty="0"/>
              <a:t>									</a:t>
            </a:r>
            <a:r>
              <a:rPr lang="en-US" i="1" dirty="0"/>
              <a:t>Leah, No working experience</a:t>
            </a:r>
          </a:p>
        </p:txBody>
      </p:sp>
      <p:sp>
        <p:nvSpPr>
          <p:cNvPr id="4" name="Footer Placeholder 3"/>
          <p:cNvSpPr>
            <a:spLocks noGrp="1"/>
          </p:cNvSpPr>
          <p:nvPr>
            <p:ph type="ftr" sz="quarter" idx="11"/>
          </p:nvPr>
        </p:nvSpPr>
        <p:spPr/>
        <p:txBody>
          <a:bodyPr/>
          <a:lstStyle/>
          <a:p>
            <a:r>
              <a:rPr lang="en-US"/>
              <a:t>AVETRA 2015 Melbourne 8th - 10th April </a:t>
            </a:r>
          </a:p>
        </p:txBody>
      </p:sp>
      <p:sp>
        <p:nvSpPr>
          <p:cNvPr id="5" name="Slide Number Placeholder 4"/>
          <p:cNvSpPr>
            <a:spLocks noGrp="1"/>
          </p:cNvSpPr>
          <p:nvPr>
            <p:ph type="sldNum" sz="quarter" idx="12"/>
          </p:nvPr>
        </p:nvSpPr>
        <p:spPr/>
        <p:txBody>
          <a:bodyPr/>
          <a:lstStyle/>
          <a:p>
            <a:fld id="{55197722-26A9-4F81-9712-90BA2B403C41}" type="slidenum">
              <a:rPr lang="en-US" smtClean="0"/>
              <a:t>14</a:t>
            </a:fld>
            <a:endParaRPr lang="en-US"/>
          </a:p>
        </p:txBody>
      </p:sp>
    </p:spTree>
    <p:extLst>
      <p:ext uri="{BB962C8B-B14F-4D97-AF65-F5344CB8AC3E}">
        <p14:creationId xmlns:p14="http://schemas.microsoft.com/office/powerpoint/2010/main" val="27875681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Pedagogical knowledge</a:t>
            </a:r>
          </a:p>
        </p:txBody>
      </p:sp>
      <p:sp>
        <p:nvSpPr>
          <p:cNvPr id="3" name="Content Placeholder 2"/>
          <p:cNvSpPr>
            <a:spLocks noGrp="1"/>
          </p:cNvSpPr>
          <p:nvPr>
            <p:ph idx="1"/>
          </p:nvPr>
        </p:nvSpPr>
        <p:spPr/>
        <p:txBody>
          <a:bodyPr/>
          <a:lstStyle/>
          <a:p>
            <a:r>
              <a:rPr lang="en-US" dirty="0"/>
              <a:t>Clearly identified pedagogical knowledge as important.</a:t>
            </a:r>
          </a:p>
          <a:p>
            <a:r>
              <a:rPr lang="en-US" dirty="0"/>
              <a:t> Leah had no work experience or work knowledge to draw upon.  She had to re-learn before she could teach the subject.  </a:t>
            </a:r>
          </a:p>
          <a:p>
            <a:r>
              <a:rPr lang="en-US" dirty="0"/>
              <a:t>She had double challenges as she had to learn the subject and learn how to teach the subject.  </a:t>
            </a:r>
          </a:p>
        </p:txBody>
      </p:sp>
      <p:sp>
        <p:nvSpPr>
          <p:cNvPr id="4" name="Footer Placeholder 3"/>
          <p:cNvSpPr>
            <a:spLocks noGrp="1"/>
          </p:cNvSpPr>
          <p:nvPr>
            <p:ph type="ftr" sz="quarter" idx="11"/>
          </p:nvPr>
        </p:nvSpPr>
        <p:spPr/>
        <p:txBody>
          <a:bodyPr/>
          <a:lstStyle/>
          <a:p>
            <a:r>
              <a:rPr lang="en-US"/>
              <a:t>AVETRA 2015 Melbourne 8th - 10th April </a:t>
            </a:r>
          </a:p>
        </p:txBody>
      </p:sp>
      <p:sp>
        <p:nvSpPr>
          <p:cNvPr id="5" name="Slide Number Placeholder 4"/>
          <p:cNvSpPr>
            <a:spLocks noGrp="1"/>
          </p:cNvSpPr>
          <p:nvPr>
            <p:ph type="sldNum" sz="quarter" idx="12"/>
          </p:nvPr>
        </p:nvSpPr>
        <p:spPr/>
        <p:txBody>
          <a:bodyPr/>
          <a:lstStyle/>
          <a:p>
            <a:fld id="{55197722-26A9-4F81-9712-90BA2B403C41}" type="slidenum">
              <a:rPr lang="en-US" smtClean="0"/>
              <a:t>15</a:t>
            </a:fld>
            <a:endParaRPr lang="en-US"/>
          </a:p>
        </p:txBody>
      </p:sp>
    </p:spTree>
    <p:extLst>
      <p:ext uri="{BB962C8B-B14F-4D97-AF65-F5344CB8AC3E}">
        <p14:creationId xmlns:p14="http://schemas.microsoft.com/office/powerpoint/2010/main" val="42348521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Past experiences: Work related knowledge</a:t>
            </a:r>
          </a:p>
        </p:txBody>
      </p:sp>
      <p:sp>
        <p:nvSpPr>
          <p:cNvPr id="3" name="Content Placeholder 2"/>
          <p:cNvSpPr>
            <a:spLocks noGrp="1"/>
          </p:cNvSpPr>
          <p:nvPr>
            <p:ph idx="1"/>
          </p:nvPr>
        </p:nvSpPr>
        <p:spPr/>
        <p:txBody>
          <a:bodyPr/>
          <a:lstStyle/>
          <a:p>
            <a:endParaRPr lang="en-US" dirty="0"/>
          </a:p>
          <a:p>
            <a:endParaRPr lang="en-US" dirty="0"/>
          </a:p>
          <a:p>
            <a:r>
              <a:rPr lang="en-US" dirty="0"/>
              <a:t>Past experiences were important when designing learning activities;</a:t>
            </a:r>
          </a:p>
          <a:p>
            <a:r>
              <a:rPr lang="en-US" dirty="0"/>
              <a:t>More specifically, workplace knowledge used in explanations in lessons;</a:t>
            </a:r>
          </a:p>
          <a:p>
            <a:r>
              <a:rPr lang="en-US" dirty="0"/>
              <a:t>Relate their subject matter knowledge to workplace knowledge.</a:t>
            </a:r>
          </a:p>
          <a:p>
            <a:pPr marL="0" indent="0">
              <a:buNone/>
            </a:pPr>
            <a:endParaRPr lang="en-US" dirty="0"/>
          </a:p>
        </p:txBody>
      </p:sp>
      <p:sp>
        <p:nvSpPr>
          <p:cNvPr id="4" name="Footer Placeholder 3"/>
          <p:cNvSpPr>
            <a:spLocks noGrp="1"/>
          </p:cNvSpPr>
          <p:nvPr>
            <p:ph type="ftr" sz="quarter" idx="11"/>
          </p:nvPr>
        </p:nvSpPr>
        <p:spPr/>
        <p:txBody>
          <a:bodyPr/>
          <a:lstStyle/>
          <a:p>
            <a:r>
              <a:rPr lang="en-US"/>
              <a:t>AVETRA 2015 Melbourne 8th - 10th April </a:t>
            </a:r>
          </a:p>
        </p:txBody>
      </p:sp>
      <p:sp>
        <p:nvSpPr>
          <p:cNvPr id="5" name="Slide Number Placeholder 4"/>
          <p:cNvSpPr>
            <a:spLocks noGrp="1"/>
          </p:cNvSpPr>
          <p:nvPr>
            <p:ph type="sldNum" sz="quarter" idx="12"/>
          </p:nvPr>
        </p:nvSpPr>
        <p:spPr/>
        <p:txBody>
          <a:bodyPr/>
          <a:lstStyle/>
          <a:p>
            <a:fld id="{55197722-26A9-4F81-9712-90BA2B403C41}" type="slidenum">
              <a:rPr lang="en-US" smtClean="0"/>
              <a:t>16</a:t>
            </a:fld>
            <a:endParaRPr lang="en-US"/>
          </a:p>
        </p:txBody>
      </p:sp>
    </p:spTree>
    <p:extLst>
      <p:ext uri="{BB962C8B-B14F-4D97-AF65-F5344CB8AC3E}">
        <p14:creationId xmlns:p14="http://schemas.microsoft.com/office/powerpoint/2010/main" val="40294900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Vocational Teacher’s knowledge</a:t>
            </a:r>
          </a:p>
        </p:txBody>
      </p:sp>
      <p:sp>
        <p:nvSpPr>
          <p:cNvPr id="3" name="Content Placeholder 2"/>
          <p:cNvSpPr>
            <a:spLocks noGrp="1"/>
          </p:cNvSpPr>
          <p:nvPr>
            <p:ph idx="1"/>
          </p:nvPr>
        </p:nvSpPr>
        <p:spPr/>
        <p:txBody>
          <a:bodyPr/>
          <a:lstStyle/>
          <a:p>
            <a:r>
              <a:rPr lang="en-US" dirty="0"/>
              <a:t>workplace knowledge is seen as important component by vocational teachers in designing their lessons.</a:t>
            </a:r>
          </a:p>
          <a:p>
            <a:r>
              <a:rPr lang="en-US" dirty="0"/>
              <a:t>Vocational Teachers’ knowledge base should include vocational disciplinary knowledge and specialized vocational pedagogy (Corbel et al, 2014).</a:t>
            </a:r>
          </a:p>
          <a:p>
            <a:r>
              <a:rPr lang="en-US" dirty="0"/>
              <a:t>‘Knowing how’ appears to be more of a significance than ‘knowing that’</a:t>
            </a:r>
          </a:p>
          <a:p>
            <a:endParaRPr lang="en-US" dirty="0"/>
          </a:p>
          <a:p>
            <a:endParaRPr lang="en-US" dirty="0"/>
          </a:p>
        </p:txBody>
      </p:sp>
      <p:sp>
        <p:nvSpPr>
          <p:cNvPr id="4" name="Footer Placeholder 3"/>
          <p:cNvSpPr>
            <a:spLocks noGrp="1"/>
          </p:cNvSpPr>
          <p:nvPr>
            <p:ph type="ftr" sz="quarter" idx="11"/>
          </p:nvPr>
        </p:nvSpPr>
        <p:spPr/>
        <p:txBody>
          <a:bodyPr/>
          <a:lstStyle/>
          <a:p>
            <a:r>
              <a:rPr lang="en-US"/>
              <a:t>AVETRA 2015 Melbourne 8th - 10th April </a:t>
            </a:r>
          </a:p>
        </p:txBody>
      </p:sp>
      <p:sp>
        <p:nvSpPr>
          <p:cNvPr id="5" name="Slide Number Placeholder 4"/>
          <p:cNvSpPr>
            <a:spLocks noGrp="1"/>
          </p:cNvSpPr>
          <p:nvPr>
            <p:ph type="sldNum" sz="quarter" idx="12"/>
          </p:nvPr>
        </p:nvSpPr>
        <p:spPr/>
        <p:txBody>
          <a:bodyPr/>
          <a:lstStyle/>
          <a:p>
            <a:fld id="{55197722-26A9-4F81-9712-90BA2B403C41}" type="slidenum">
              <a:rPr lang="en-US" smtClean="0"/>
              <a:t>17</a:t>
            </a:fld>
            <a:endParaRPr lang="en-US"/>
          </a:p>
        </p:txBody>
      </p:sp>
    </p:spTree>
    <p:extLst>
      <p:ext uri="{BB962C8B-B14F-4D97-AF65-F5344CB8AC3E}">
        <p14:creationId xmlns:p14="http://schemas.microsoft.com/office/powerpoint/2010/main" val="12881491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stage</a:t>
            </a:r>
          </a:p>
        </p:txBody>
      </p:sp>
      <p:sp>
        <p:nvSpPr>
          <p:cNvPr id="3" name="Content Placeholder 2"/>
          <p:cNvSpPr>
            <a:spLocks noGrp="1"/>
          </p:cNvSpPr>
          <p:nvPr>
            <p:ph idx="1"/>
          </p:nvPr>
        </p:nvSpPr>
        <p:spPr/>
        <p:txBody>
          <a:bodyPr/>
          <a:lstStyle/>
          <a:p>
            <a:endParaRPr lang="en-US" dirty="0"/>
          </a:p>
          <a:p>
            <a:endParaRPr lang="en-US" dirty="0"/>
          </a:p>
          <a:p>
            <a:r>
              <a:rPr lang="en-US" dirty="0"/>
              <a:t>With this preliminary finding, a larger scale research study is proposed to help conceptualise the knowledge base needed by vocational teachers in Brunei during this reform from an outcome based training to competency-based training.</a:t>
            </a:r>
          </a:p>
        </p:txBody>
      </p:sp>
      <p:sp>
        <p:nvSpPr>
          <p:cNvPr id="4" name="Footer Placeholder 3"/>
          <p:cNvSpPr>
            <a:spLocks noGrp="1"/>
          </p:cNvSpPr>
          <p:nvPr>
            <p:ph type="ftr" sz="quarter" idx="11"/>
          </p:nvPr>
        </p:nvSpPr>
        <p:spPr/>
        <p:txBody>
          <a:bodyPr/>
          <a:lstStyle/>
          <a:p>
            <a:r>
              <a:rPr lang="en-US"/>
              <a:t>AVETRA 2015 Melbourne 8th - 10th April </a:t>
            </a:r>
          </a:p>
        </p:txBody>
      </p:sp>
      <p:sp>
        <p:nvSpPr>
          <p:cNvPr id="5" name="Slide Number Placeholder 4"/>
          <p:cNvSpPr>
            <a:spLocks noGrp="1"/>
          </p:cNvSpPr>
          <p:nvPr>
            <p:ph type="sldNum" sz="quarter" idx="12"/>
          </p:nvPr>
        </p:nvSpPr>
        <p:spPr/>
        <p:txBody>
          <a:bodyPr/>
          <a:lstStyle/>
          <a:p>
            <a:fld id="{55197722-26A9-4F81-9712-90BA2B403C41}" type="slidenum">
              <a:rPr lang="en-US" smtClean="0"/>
              <a:t>18</a:t>
            </a:fld>
            <a:endParaRPr lang="en-US"/>
          </a:p>
        </p:txBody>
      </p:sp>
    </p:spTree>
    <p:extLst>
      <p:ext uri="{BB962C8B-B14F-4D97-AF65-F5344CB8AC3E}">
        <p14:creationId xmlns:p14="http://schemas.microsoft.com/office/powerpoint/2010/main" val="38034835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838200" y="1552575"/>
            <a:ext cx="10515600" cy="5168899"/>
          </a:xfrm>
        </p:spPr>
        <p:txBody>
          <a:bodyPr>
            <a:normAutofit fontScale="92500" lnSpcReduction="20000"/>
          </a:bodyPr>
          <a:lstStyle/>
          <a:p>
            <a:r>
              <a:rPr lang="en-US" dirty="0"/>
              <a:t>Avis, J. (2014) Workplace learning, VET and vocational pedagogy: the transformation of practice</a:t>
            </a:r>
            <a:r>
              <a:rPr lang="en-US" i="1" dirty="0"/>
              <a:t>, Research in Post-compulsory education</a:t>
            </a:r>
            <a:r>
              <a:rPr lang="en-US" dirty="0"/>
              <a:t>, 19(1), 45-53.</a:t>
            </a:r>
          </a:p>
          <a:p>
            <a:r>
              <a:rPr lang="en-US" dirty="0"/>
              <a:t>Barnett, M. (2006) Vocational knowledge and vocational pedagogy in </a:t>
            </a:r>
            <a:r>
              <a:rPr lang="en-US" dirty="0" err="1"/>
              <a:t>M.Young</a:t>
            </a:r>
            <a:r>
              <a:rPr lang="en-US" dirty="0"/>
              <a:t> and J. Gamble (</a:t>
            </a:r>
            <a:r>
              <a:rPr lang="en-US" dirty="0" err="1"/>
              <a:t>Eds</a:t>
            </a:r>
            <a:r>
              <a:rPr lang="en-US" i="1" dirty="0"/>
              <a:t>) Knowledge, Curriculum and Qualifications for South African Further Education</a:t>
            </a:r>
            <a:r>
              <a:rPr lang="en-US" dirty="0"/>
              <a:t>, South </a:t>
            </a:r>
            <a:r>
              <a:rPr lang="en-US" dirty="0" err="1"/>
              <a:t>Africe</a:t>
            </a:r>
            <a:r>
              <a:rPr lang="en-US" dirty="0"/>
              <a:t>: HSRC Press.</a:t>
            </a:r>
          </a:p>
          <a:p>
            <a:r>
              <a:rPr lang="en-US" dirty="0"/>
              <a:t>Loo, S. (2008) Teaching knowledge, work-based learning and life experiences, Paper presented at the </a:t>
            </a:r>
            <a:r>
              <a:rPr lang="en-US" i="1" dirty="0"/>
              <a:t>British Educational Research Association Annual Conference</a:t>
            </a:r>
            <a:r>
              <a:rPr lang="en-US" dirty="0"/>
              <a:t>, Heriot-Watt University, Edinburgh, 3-6</a:t>
            </a:r>
            <a:r>
              <a:rPr lang="en-US" baseline="30000" dirty="0"/>
              <a:t>th</a:t>
            </a:r>
            <a:r>
              <a:rPr lang="en-US" dirty="0"/>
              <a:t> Sept, 2008.</a:t>
            </a:r>
          </a:p>
          <a:p>
            <a:r>
              <a:rPr lang="en-US" dirty="0"/>
              <a:t>Robertson, I. (2008) VET Teachers’ knowledge and Expertise, </a:t>
            </a:r>
            <a:r>
              <a:rPr lang="en-US" i="1" dirty="0"/>
              <a:t>International Journal of Training Research</a:t>
            </a:r>
            <a:r>
              <a:rPr lang="en-US" dirty="0"/>
              <a:t>, 6(1), 1-22.</a:t>
            </a:r>
          </a:p>
          <a:p>
            <a:r>
              <a:rPr lang="en-US" dirty="0"/>
              <a:t>Robson, J. (2006) </a:t>
            </a:r>
            <a:r>
              <a:rPr lang="en-US" i="1" dirty="0"/>
              <a:t>Teacher Professionalism in further and higher education: Challenges to culture and practice</a:t>
            </a:r>
            <a:r>
              <a:rPr lang="en-US" dirty="0"/>
              <a:t>, London: </a:t>
            </a:r>
            <a:r>
              <a:rPr lang="en-US" dirty="0" err="1"/>
              <a:t>Routledge</a:t>
            </a:r>
            <a:r>
              <a:rPr lang="en-US" dirty="0"/>
              <a:t>.</a:t>
            </a:r>
          </a:p>
          <a:p>
            <a:r>
              <a:rPr lang="en-US" dirty="0"/>
              <a:t>Shulman, L (1987) Knowledge and teaching: Foundations of the new reform.  </a:t>
            </a:r>
            <a:r>
              <a:rPr lang="en-US" i="1" dirty="0"/>
              <a:t>Harvard Educational Review</a:t>
            </a:r>
            <a:r>
              <a:rPr lang="en-US" dirty="0"/>
              <a:t>, 57, 1-22.</a:t>
            </a:r>
          </a:p>
          <a:p>
            <a:r>
              <a:rPr lang="en-US" dirty="0"/>
              <a:t>Turner-</a:t>
            </a:r>
            <a:r>
              <a:rPr lang="en-US" dirty="0" err="1"/>
              <a:t>Bissett</a:t>
            </a:r>
            <a:r>
              <a:rPr lang="en-US" dirty="0"/>
              <a:t>, R. (1999) The knowledge bases of the expert teacher.  </a:t>
            </a:r>
            <a:r>
              <a:rPr lang="en-US" i="1" dirty="0"/>
              <a:t>British educational research journal</a:t>
            </a:r>
            <a:r>
              <a:rPr lang="en-US" dirty="0"/>
              <a:t>, 25, 39-55.</a:t>
            </a:r>
          </a:p>
          <a:p>
            <a:r>
              <a:rPr lang="en-US" dirty="0" err="1"/>
              <a:t>Verloop</a:t>
            </a:r>
            <a:r>
              <a:rPr lang="en-US" dirty="0"/>
              <a:t>, N., Van </a:t>
            </a:r>
            <a:r>
              <a:rPr lang="en-US" dirty="0" err="1"/>
              <a:t>Driel</a:t>
            </a:r>
            <a:r>
              <a:rPr lang="en-US" dirty="0"/>
              <a:t>, J. and Meijer, P. (2001) Teacher knowledge and the knowledge base of teaching, </a:t>
            </a:r>
            <a:r>
              <a:rPr lang="en-US" i="1" dirty="0"/>
              <a:t>International Journal of Educational Research,</a:t>
            </a:r>
            <a:r>
              <a:rPr lang="en-US" dirty="0"/>
              <a:t> 35(5), 441-461.</a:t>
            </a:r>
          </a:p>
          <a:p>
            <a:endParaRPr lang="en-US" dirty="0"/>
          </a:p>
          <a:p>
            <a:endParaRPr lang="en-US" dirty="0"/>
          </a:p>
        </p:txBody>
      </p:sp>
      <p:sp>
        <p:nvSpPr>
          <p:cNvPr id="4" name="Footer Placeholder 3"/>
          <p:cNvSpPr>
            <a:spLocks noGrp="1"/>
          </p:cNvSpPr>
          <p:nvPr>
            <p:ph type="ftr" sz="quarter" idx="11"/>
          </p:nvPr>
        </p:nvSpPr>
        <p:spPr/>
        <p:txBody>
          <a:bodyPr/>
          <a:lstStyle/>
          <a:p>
            <a:r>
              <a:rPr lang="en-US"/>
              <a:t>AVETRA 2015 Melbourne 8th - 10th April </a:t>
            </a:r>
          </a:p>
        </p:txBody>
      </p:sp>
      <p:sp>
        <p:nvSpPr>
          <p:cNvPr id="5" name="Slide Number Placeholder 4"/>
          <p:cNvSpPr>
            <a:spLocks noGrp="1"/>
          </p:cNvSpPr>
          <p:nvPr>
            <p:ph type="sldNum" sz="quarter" idx="12"/>
          </p:nvPr>
        </p:nvSpPr>
        <p:spPr/>
        <p:txBody>
          <a:bodyPr/>
          <a:lstStyle/>
          <a:p>
            <a:fld id="{55197722-26A9-4F81-9712-90BA2B403C41}" type="slidenum">
              <a:rPr lang="en-US" smtClean="0"/>
              <a:t>19</a:t>
            </a:fld>
            <a:endParaRPr lang="en-US"/>
          </a:p>
        </p:txBody>
      </p:sp>
    </p:spTree>
    <p:extLst>
      <p:ext uri="{BB962C8B-B14F-4D97-AF65-F5344CB8AC3E}">
        <p14:creationId xmlns:p14="http://schemas.microsoft.com/office/powerpoint/2010/main" val="2142639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Map of Brunei</a:t>
            </a:r>
          </a:p>
        </p:txBody>
      </p:sp>
      <p:sp>
        <p:nvSpPr>
          <p:cNvPr id="4" name="Footer Placeholder 3"/>
          <p:cNvSpPr>
            <a:spLocks noGrp="1"/>
          </p:cNvSpPr>
          <p:nvPr>
            <p:ph type="ftr" sz="quarter" idx="11"/>
          </p:nvPr>
        </p:nvSpPr>
        <p:spPr/>
        <p:txBody>
          <a:bodyPr/>
          <a:lstStyle/>
          <a:p>
            <a:r>
              <a:rPr lang="en-US"/>
              <a:t>AVETRA 2015 Melbourne 8th - 10th April </a:t>
            </a:r>
          </a:p>
        </p:txBody>
      </p:sp>
      <p:sp>
        <p:nvSpPr>
          <p:cNvPr id="5" name="Slide Number Placeholder 4"/>
          <p:cNvSpPr>
            <a:spLocks noGrp="1"/>
          </p:cNvSpPr>
          <p:nvPr>
            <p:ph type="sldNum" sz="quarter" idx="12"/>
          </p:nvPr>
        </p:nvSpPr>
        <p:spPr/>
        <p:txBody>
          <a:bodyPr/>
          <a:lstStyle/>
          <a:p>
            <a:fld id="{55197722-26A9-4F81-9712-90BA2B403C41}" type="slidenum">
              <a:rPr lang="en-US" smtClean="0"/>
              <a:t>2</a:t>
            </a:fld>
            <a:endParaRPr lang="en-US"/>
          </a:p>
        </p:txBody>
      </p:sp>
      <p:pic>
        <p:nvPicPr>
          <p:cNvPr id="6"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2676525" y="1264555"/>
            <a:ext cx="8286750" cy="4758943"/>
          </a:xfrm>
          <a:effectLst>
            <a:reflection blurRad="6350" stA="50000" endA="300" endPos="55000" dir="5400000" sy="-100000" algn="bl" rotWithShape="0"/>
          </a:effectLst>
        </p:spPr>
      </p:pic>
      <p:sp>
        <p:nvSpPr>
          <p:cNvPr id="7" name="Oval 6"/>
          <p:cNvSpPr/>
          <p:nvPr/>
        </p:nvSpPr>
        <p:spPr>
          <a:xfrm>
            <a:off x="6104012" y="3355994"/>
            <a:ext cx="792088" cy="576064"/>
          </a:xfrm>
          <a:prstGeom prst="ellipse">
            <a:avLst/>
          </a:prstGeom>
          <a:solidFill>
            <a:srgbClr val="FFFFFF">
              <a:alpha val="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s-BN"/>
          </a:p>
        </p:txBody>
      </p:sp>
    </p:spTree>
    <p:extLst>
      <p:ext uri="{BB962C8B-B14F-4D97-AF65-F5344CB8AC3E}">
        <p14:creationId xmlns:p14="http://schemas.microsoft.com/office/powerpoint/2010/main" val="3352033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a:p>
            <a:pPr marL="0" indent="0">
              <a:buNone/>
            </a:pPr>
            <a:r>
              <a:rPr lang="en-US" dirty="0"/>
              <a:t>Thank You</a:t>
            </a:r>
          </a:p>
          <a:p>
            <a:endParaRPr lang="en-US" dirty="0"/>
          </a:p>
          <a:p>
            <a:pPr marL="0" indent="0">
              <a:buNone/>
            </a:pPr>
            <a:r>
              <a:rPr lang="en-US" dirty="0"/>
              <a:t>Email: </a:t>
            </a:r>
            <a:r>
              <a:rPr lang="en-US" dirty="0">
                <a:hlinkClick r:id="rId2"/>
              </a:rPr>
              <a:t>adeline.goh@ubd.edu.bn</a:t>
            </a:r>
            <a:endParaRPr lang="en-US" dirty="0"/>
          </a:p>
          <a:p>
            <a:endParaRPr lang="en-US" dirty="0"/>
          </a:p>
        </p:txBody>
      </p:sp>
      <p:sp>
        <p:nvSpPr>
          <p:cNvPr id="4" name="Footer Placeholder 3"/>
          <p:cNvSpPr>
            <a:spLocks noGrp="1"/>
          </p:cNvSpPr>
          <p:nvPr>
            <p:ph type="ftr" sz="quarter" idx="11"/>
          </p:nvPr>
        </p:nvSpPr>
        <p:spPr/>
        <p:txBody>
          <a:bodyPr/>
          <a:lstStyle/>
          <a:p>
            <a:r>
              <a:rPr lang="en-US"/>
              <a:t>AVETRA 2015 Melbourne 8th - 10th April </a:t>
            </a:r>
          </a:p>
        </p:txBody>
      </p:sp>
      <p:sp>
        <p:nvSpPr>
          <p:cNvPr id="5" name="Slide Number Placeholder 4"/>
          <p:cNvSpPr>
            <a:spLocks noGrp="1"/>
          </p:cNvSpPr>
          <p:nvPr>
            <p:ph type="sldNum" sz="quarter" idx="12"/>
          </p:nvPr>
        </p:nvSpPr>
        <p:spPr/>
        <p:txBody>
          <a:bodyPr/>
          <a:lstStyle/>
          <a:p>
            <a:fld id="{55197722-26A9-4F81-9712-90BA2B403C41}" type="slidenum">
              <a:rPr lang="en-US" smtClean="0"/>
              <a:t>20</a:t>
            </a:fld>
            <a:endParaRPr lang="en-US"/>
          </a:p>
        </p:txBody>
      </p:sp>
    </p:spTree>
    <p:extLst>
      <p:ext uri="{BB962C8B-B14F-4D97-AF65-F5344CB8AC3E}">
        <p14:creationId xmlns:p14="http://schemas.microsoft.com/office/powerpoint/2010/main" val="1961682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Content Placeholder 2"/>
          <p:cNvSpPr>
            <a:spLocks noGrp="1"/>
          </p:cNvSpPr>
          <p:nvPr>
            <p:ph idx="1"/>
          </p:nvPr>
        </p:nvSpPr>
        <p:spPr/>
        <p:txBody>
          <a:bodyPr/>
          <a:lstStyle/>
          <a:p>
            <a:r>
              <a:rPr lang="en-US" dirty="0"/>
              <a:t>Vocational Pedagogy and Vocational Knowledge</a:t>
            </a:r>
          </a:p>
          <a:p>
            <a:r>
              <a:rPr lang="en-US" dirty="0"/>
              <a:t>Knowledge Base of Vocational Education Teachers</a:t>
            </a:r>
          </a:p>
          <a:p>
            <a:r>
              <a:rPr lang="en-US" dirty="0"/>
              <a:t>Brunei Context</a:t>
            </a:r>
          </a:p>
          <a:p>
            <a:pPr lvl="1"/>
            <a:r>
              <a:rPr lang="en-US" dirty="0"/>
              <a:t>	Vocational and Technical Education in Brunei</a:t>
            </a:r>
          </a:p>
          <a:p>
            <a:r>
              <a:rPr lang="en-US" dirty="0"/>
              <a:t>Findings from the study</a:t>
            </a:r>
          </a:p>
          <a:p>
            <a:r>
              <a:rPr lang="en-US" dirty="0"/>
              <a:t>Discussion </a:t>
            </a:r>
          </a:p>
          <a:p>
            <a:endParaRPr lang="en-US" dirty="0"/>
          </a:p>
        </p:txBody>
      </p:sp>
      <p:sp>
        <p:nvSpPr>
          <p:cNvPr id="4" name="Footer Placeholder 3"/>
          <p:cNvSpPr>
            <a:spLocks noGrp="1"/>
          </p:cNvSpPr>
          <p:nvPr>
            <p:ph type="ftr" sz="quarter" idx="11"/>
          </p:nvPr>
        </p:nvSpPr>
        <p:spPr/>
        <p:txBody>
          <a:bodyPr/>
          <a:lstStyle/>
          <a:p>
            <a:r>
              <a:rPr lang="en-US"/>
              <a:t>AVETRA 2015 Melbourne 8th - 10th April </a:t>
            </a:r>
          </a:p>
        </p:txBody>
      </p:sp>
      <p:sp>
        <p:nvSpPr>
          <p:cNvPr id="5" name="Slide Number Placeholder 4"/>
          <p:cNvSpPr>
            <a:spLocks noGrp="1"/>
          </p:cNvSpPr>
          <p:nvPr>
            <p:ph type="sldNum" sz="quarter" idx="12"/>
          </p:nvPr>
        </p:nvSpPr>
        <p:spPr/>
        <p:txBody>
          <a:bodyPr/>
          <a:lstStyle/>
          <a:p>
            <a:fld id="{55197722-26A9-4F81-9712-90BA2B403C41}" type="slidenum">
              <a:rPr lang="en-US" smtClean="0"/>
              <a:t>3</a:t>
            </a:fld>
            <a:endParaRPr lang="en-US"/>
          </a:p>
        </p:txBody>
      </p:sp>
    </p:spTree>
    <p:extLst>
      <p:ext uri="{BB962C8B-B14F-4D97-AF65-F5344CB8AC3E}">
        <p14:creationId xmlns:p14="http://schemas.microsoft.com/office/powerpoint/2010/main" val="14211878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Vocational Pedagogy/education – starting point</a:t>
            </a:r>
          </a:p>
        </p:txBody>
      </p:sp>
      <p:sp>
        <p:nvSpPr>
          <p:cNvPr id="3" name="Content Placeholder 2"/>
          <p:cNvSpPr>
            <a:spLocks noGrp="1"/>
          </p:cNvSpPr>
          <p:nvPr>
            <p:ph idx="1"/>
          </p:nvPr>
        </p:nvSpPr>
        <p:spPr/>
        <p:txBody>
          <a:bodyPr/>
          <a:lstStyle/>
          <a:p>
            <a:r>
              <a:rPr lang="en-US" dirty="0"/>
              <a:t>Vocational pedagogy is marked by a country’s historical and cultural formation usually leads to a broader or narrower understanding of vocational education and training (Avis, 2014)</a:t>
            </a:r>
          </a:p>
          <a:p>
            <a:r>
              <a:rPr lang="en-US" dirty="0"/>
              <a:t>Vocational education relates to the groups of occupations. </a:t>
            </a:r>
          </a:p>
          <a:p>
            <a:r>
              <a:rPr lang="en-US" dirty="0"/>
              <a:t>Vocational pedagogy links subjects and jobs (Barnett, 2006)</a:t>
            </a:r>
          </a:p>
          <a:p>
            <a:endParaRPr lang="en-US" dirty="0"/>
          </a:p>
          <a:p>
            <a:pPr marL="0" indent="0">
              <a:buNone/>
            </a:pPr>
            <a:r>
              <a:rPr lang="en-US" dirty="0"/>
              <a:t>The reference point for vocational teaching is </a:t>
            </a:r>
          </a:p>
          <a:p>
            <a:r>
              <a:rPr lang="en-US" dirty="0"/>
              <a:t>industry currency </a:t>
            </a:r>
          </a:p>
          <a:p>
            <a:pPr marL="0" indent="0">
              <a:buNone/>
            </a:pPr>
            <a:endParaRPr lang="en-US" dirty="0"/>
          </a:p>
          <a:p>
            <a:endParaRPr lang="en-US" dirty="0"/>
          </a:p>
          <a:p>
            <a:pPr marL="0" indent="0">
              <a:buNone/>
            </a:pPr>
            <a:endParaRPr lang="en-US" dirty="0"/>
          </a:p>
          <a:p>
            <a:endParaRPr lang="en-US" dirty="0"/>
          </a:p>
        </p:txBody>
      </p:sp>
      <p:sp>
        <p:nvSpPr>
          <p:cNvPr id="4" name="Footer Placeholder 3"/>
          <p:cNvSpPr>
            <a:spLocks noGrp="1"/>
          </p:cNvSpPr>
          <p:nvPr>
            <p:ph type="ftr" sz="quarter" idx="11"/>
          </p:nvPr>
        </p:nvSpPr>
        <p:spPr/>
        <p:txBody>
          <a:bodyPr/>
          <a:lstStyle/>
          <a:p>
            <a:r>
              <a:rPr lang="en-US"/>
              <a:t>AVETRA 2015 Melbourne 8th - 10th April </a:t>
            </a:r>
          </a:p>
        </p:txBody>
      </p:sp>
      <p:sp>
        <p:nvSpPr>
          <p:cNvPr id="5" name="Slide Number Placeholder 4"/>
          <p:cNvSpPr>
            <a:spLocks noGrp="1"/>
          </p:cNvSpPr>
          <p:nvPr>
            <p:ph type="sldNum" sz="quarter" idx="12"/>
          </p:nvPr>
        </p:nvSpPr>
        <p:spPr/>
        <p:txBody>
          <a:bodyPr/>
          <a:lstStyle/>
          <a:p>
            <a:fld id="{55197722-26A9-4F81-9712-90BA2B403C41}" type="slidenum">
              <a:rPr lang="en-US" smtClean="0"/>
              <a:t>4</a:t>
            </a:fld>
            <a:endParaRPr lang="en-US"/>
          </a:p>
        </p:txBody>
      </p:sp>
    </p:spTree>
    <p:extLst>
      <p:ext uri="{BB962C8B-B14F-4D97-AF65-F5344CB8AC3E}">
        <p14:creationId xmlns:p14="http://schemas.microsoft.com/office/powerpoint/2010/main" val="12453145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Vocational Pedagogy</a:t>
            </a:r>
          </a:p>
        </p:txBody>
      </p:sp>
      <p:sp>
        <p:nvSpPr>
          <p:cNvPr id="3" name="Content Placeholder 2"/>
          <p:cNvSpPr>
            <a:spLocks noGrp="1"/>
          </p:cNvSpPr>
          <p:nvPr>
            <p:ph idx="1"/>
          </p:nvPr>
        </p:nvSpPr>
        <p:spPr>
          <a:xfrm>
            <a:off x="838200" y="1368424"/>
            <a:ext cx="10515600" cy="4987925"/>
          </a:xfrm>
        </p:spPr>
        <p:txBody>
          <a:bodyPr>
            <a:normAutofit/>
          </a:bodyPr>
          <a:lstStyle/>
          <a:p>
            <a:r>
              <a:rPr lang="en-US" dirty="0"/>
              <a:t>Basic issues of vocational pedagogy.</a:t>
            </a:r>
          </a:p>
          <a:p>
            <a:pPr marL="0" indent="0">
              <a:buNone/>
            </a:pPr>
            <a:endParaRPr lang="en-US" dirty="0"/>
          </a:p>
          <a:p>
            <a:r>
              <a:rPr lang="en-US" dirty="0"/>
              <a:t>The overall process of vocational learning and teaching, which includes vocational pedagogy and the content is influenced by workplace activities, and disciplinary knowledge.</a:t>
            </a:r>
          </a:p>
          <a:p>
            <a:endParaRPr lang="en-US" dirty="0"/>
          </a:p>
          <a:p>
            <a:r>
              <a:rPr lang="en-US" dirty="0"/>
              <a:t>Disciplinary knowledge &lt;-&gt; Vocational pedagogy</a:t>
            </a:r>
          </a:p>
          <a:p>
            <a:endParaRPr lang="en-US" dirty="0"/>
          </a:p>
          <a:p>
            <a:r>
              <a:rPr lang="en-US" dirty="0" err="1"/>
              <a:t>Recontextualised</a:t>
            </a:r>
            <a:r>
              <a:rPr lang="en-US" dirty="0"/>
              <a:t> disciplinary knowledge or </a:t>
            </a:r>
            <a:r>
              <a:rPr lang="en-US" dirty="0" err="1"/>
              <a:t>knowledges</a:t>
            </a:r>
            <a:r>
              <a:rPr lang="en-US" dirty="0"/>
              <a:t> selected for vocational pedagogy (Barnett, 2006)</a:t>
            </a:r>
          </a:p>
          <a:p>
            <a:endParaRPr lang="en-US" dirty="0"/>
          </a:p>
          <a:p>
            <a:endParaRPr lang="en-US" dirty="0"/>
          </a:p>
          <a:p>
            <a:endParaRPr lang="en-US" dirty="0"/>
          </a:p>
          <a:p>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t>AVETRA 2015 Melbourne 8th - 10th April </a:t>
            </a:r>
          </a:p>
        </p:txBody>
      </p:sp>
      <p:sp>
        <p:nvSpPr>
          <p:cNvPr id="5" name="Slide Number Placeholder 4"/>
          <p:cNvSpPr>
            <a:spLocks noGrp="1"/>
          </p:cNvSpPr>
          <p:nvPr>
            <p:ph type="sldNum" sz="quarter" idx="12"/>
          </p:nvPr>
        </p:nvSpPr>
        <p:spPr/>
        <p:txBody>
          <a:bodyPr/>
          <a:lstStyle/>
          <a:p>
            <a:fld id="{55197722-26A9-4F81-9712-90BA2B403C41}" type="slidenum">
              <a:rPr lang="en-US" smtClean="0"/>
              <a:t>5</a:t>
            </a:fld>
            <a:endParaRPr lang="en-US"/>
          </a:p>
        </p:txBody>
      </p:sp>
    </p:spTree>
    <p:extLst>
      <p:ext uri="{BB962C8B-B14F-4D97-AF65-F5344CB8AC3E}">
        <p14:creationId xmlns:p14="http://schemas.microsoft.com/office/powerpoint/2010/main" val="27539307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knowledge base? </a:t>
            </a:r>
          </a:p>
        </p:txBody>
      </p:sp>
      <p:sp>
        <p:nvSpPr>
          <p:cNvPr id="3" name="Content Placeholder 2"/>
          <p:cNvSpPr>
            <a:spLocks noGrp="1"/>
          </p:cNvSpPr>
          <p:nvPr>
            <p:ph idx="1"/>
          </p:nvPr>
        </p:nvSpPr>
        <p:spPr/>
        <p:txBody>
          <a:bodyPr>
            <a:normAutofit lnSpcReduction="10000"/>
          </a:bodyPr>
          <a:lstStyle/>
          <a:p>
            <a:pPr marL="0" indent="0">
              <a:buNone/>
            </a:pPr>
            <a:r>
              <a:rPr lang="en-US" dirty="0"/>
              <a:t>Schulman (1987)  -  content knowledge; general pedagogical knowledge; curriculum knowledge; </a:t>
            </a:r>
            <a:r>
              <a:rPr lang="en-US" b="1" dirty="0"/>
              <a:t>pedagogical content knowledge; </a:t>
            </a:r>
            <a:r>
              <a:rPr lang="en-US" dirty="0"/>
              <a:t>knowledge of learners and their characteristics; knowledge of educational contexts i.e. ranging from the working of the group or classroom.; knowledge of educational ends.</a:t>
            </a:r>
          </a:p>
          <a:p>
            <a:pPr marL="0" indent="0">
              <a:buNone/>
            </a:pPr>
            <a:endParaRPr lang="en-US" dirty="0"/>
          </a:p>
          <a:p>
            <a:pPr marL="0" indent="0">
              <a:buNone/>
            </a:pPr>
            <a:r>
              <a:rPr lang="en-US" dirty="0"/>
              <a:t>Turner-</a:t>
            </a:r>
            <a:r>
              <a:rPr lang="en-US" dirty="0" err="1"/>
              <a:t>Bisset</a:t>
            </a:r>
            <a:r>
              <a:rPr lang="en-US" dirty="0"/>
              <a:t> (2001) – 12 knowledge base including knowledge/models of teaching; knowledge of self and beliefs about subject knowledge.</a:t>
            </a:r>
          </a:p>
          <a:p>
            <a:pPr marL="0" indent="0">
              <a:buNone/>
            </a:pPr>
            <a:endParaRPr lang="en-US" dirty="0"/>
          </a:p>
          <a:p>
            <a:pPr marL="0" indent="0">
              <a:buNone/>
            </a:pPr>
            <a:r>
              <a:rPr lang="en-US" dirty="0" err="1"/>
              <a:t>Verloop</a:t>
            </a:r>
            <a:r>
              <a:rPr lang="en-US" dirty="0"/>
              <a:t>, Van </a:t>
            </a:r>
            <a:r>
              <a:rPr lang="en-US" dirty="0" err="1"/>
              <a:t>Driel</a:t>
            </a:r>
            <a:r>
              <a:rPr lang="en-US" dirty="0"/>
              <a:t> and Meijer (2001) : subject matter, students, student learning and comprehension, purposes, curriculum and instructional techniques.</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t>AVETRA 2015 Melbourne 8th - 10th April </a:t>
            </a:r>
          </a:p>
        </p:txBody>
      </p:sp>
      <p:sp>
        <p:nvSpPr>
          <p:cNvPr id="5" name="Slide Number Placeholder 4"/>
          <p:cNvSpPr>
            <a:spLocks noGrp="1"/>
          </p:cNvSpPr>
          <p:nvPr>
            <p:ph type="sldNum" sz="quarter" idx="12"/>
          </p:nvPr>
        </p:nvSpPr>
        <p:spPr/>
        <p:txBody>
          <a:bodyPr/>
          <a:lstStyle/>
          <a:p>
            <a:fld id="{55197722-26A9-4F81-9712-90BA2B403C41}" type="slidenum">
              <a:rPr lang="en-US" smtClean="0"/>
              <a:t>6</a:t>
            </a:fld>
            <a:endParaRPr lang="en-US"/>
          </a:p>
        </p:txBody>
      </p:sp>
    </p:spTree>
    <p:extLst>
      <p:ext uri="{BB962C8B-B14F-4D97-AF65-F5344CB8AC3E}">
        <p14:creationId xmlns:p14="http://schemas.microsoft.com/office/powerpoint/2010/main" val="23982698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knowledge base must vocational teachers be equipped with?</a:t>
            </a:r>
          </a:p>
        </p:txBody>
      </p:sp>
      <p:sp>
        <p:nvSpPr>
          <p:cNvPr id="3" name="Content Placeholder 2"/>
          <p:cNvSpPr>
            <a:spLocks noGrp="1"/>
          </p:cNvSpPr>
          <p:nvPr>
            <p:ph idx="1"/>
          </p:nvPr>
        </p:nvSpPr>
        <p:spPr/>
        <p:txBody>
          <a:bodyPr>
            <a:normAutofit/>
          </a:bodyPr>
          <a:lstStyle/>
          <a:p>
            <a:pPr marL="0" indent="0">
              <a:buNone/>
            </a:pPr>
            <a:endParaRPr lang="en-US" dirty="0"/>
          </a:p>
          <a:p>
            <a:r>
              <a:rPr lang="en-US" dirty="0"/>
              <a:t>Chappell (1995) –  teacher’s knowledge base of vocational education differs from those teaching in school sector of education.</a:t>
            </a:r>
          </a:p>
          <a:p>
            <a:r>
              <a:rPr lang="en-US" dirty="0"/>
              <a:t>Loo (2008) – teacher knowledge in the post-compulsory sector in the UK ; he argues that employment experiences together with life experiences are required for teaching in this sector.</a:t>
            </a:r>
          </a:p>
          <a:p>
            <a:r>
              <a:rPr lang="en-US" dirty="0"/>
              <a:t>Robertson (2008) – proposed that professional VET teachers require a full complement of teachers’ knowledge bases in order to be able to practice in a diversity of environments.</a:t>
            </a:r>
          </a:p>
          <a:p>
            <a:pPr marL="0" indent="0">
              <a:buNone/>
            </a:pPr>
            <a:endParaRPr lang="en-US" dirty="0"/>
          </a:p>
        </p:txBody>
      </p:sp>
      <p:sp>
        <p:nvSpPr>
          <p:cNvPr id="4" name="Footer Placeholder 3"/>
          <p:cNvSpPr>
            <a:spLocks noGrp="1"/>
          </p:cNvSpPr>
          <p:nvPr>
            <p:ph type="ftr" sz="quarter" idx="11"/>
          </p:nvPr>
        </p:nvSpPr>
        <p:spPr/>
        <p:txBody>
          <a:bodyPr/>
          <a:lstStyle/>
          <a:p>
            <a:r>
              <a:rPr lang="en-US"/>
              <a:t>AVETRA 2015 Melbourne 8th - 10th April </a:t>
            </a:r>
          </a:p>
        </p:txBody>
      </p:sp>
      <p:sp>
        <p:nvSpPr>
          <p:cNvPr id="5" name="Slide Number Placeholder 4"/>
          <p:cNvSpPr>
            <a:spLocks noGrp="1"/>
          </p:cNvSpPr>
          <p:nvPr>
            <p:ph type="sldNum" sz="quarter" idx="12"/>
          </p:nvPr>
        </p:nvSpPr>
        <p:spPr/>
        <p:txBody>
          <a:bodyPr/>
          <a:lstStyle/>
          <a:p>
            <a:fld id="{55197722-26A9-4F81-9712-90BA2B403C41}" type="slidenum">
              <a:rPr lang="en-US" smtClean="0"/>
              <a:t>7</a:t>
            </a:fld>
            <a:endParaRPr lang="en-US"/>
          </a:p>
        </p:txBody>
      </p:sp>
    </p:spTree>
    <p:extLst>
      <p:ext uri="{BB962C8B-B14F-4D97-AF65-F5344CB8AC3E}">
        <p14:creationId xmlns:p14="http://schemas.microsoft.com/office/powerpoint/2010/main" val="3551648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a:t>“When we come to consider teachers’ professional knowledge, we find that they are in a unique position. Unlike engineers, lawyers or nurses, for example, who all acquire specialist knowledge that is directly related to their field of practice, most teachers in post-compulsory education are faced with first acquiring specialist knowledge of their chosen subject, and </a:t>
            </a:r>
            <a:r>
              <a:rPr lang="en-GB" i="1" dirty="0"/>
              <a:t>then</a:t>
            </a:r>
            <a:r>
              <a:rPr lang="en-GB" dirty="0"/>
              <a:t> the knowledge of how to teach it. This duality is most marked amongst teachers in the post-school phase.”</a:t>
            </a:r>
            <a:endParaRPr lang="en-US" dirty="0"/>
          </a:p>
          <a:p>
            <a:pPr marL="0" indent="0">
              <a:buNone/>
            </a:pPr>
            <a:r>
              <a:rPr lang="en-GB" dirty="0"/>
              <a:t>                                                                                   Robson (2006 p 14)</a:t>
            </a:r>
            <a:endParaRPr lang="en-US" dirty="0"/>
          </a:p>
          <a:p>
            <a:endParaRPr lang="en-US" dirty="0"/>
          </a:p>
        </p:txBody>
      </p:sp>
      <p:sp>
        <p:nvSpPr>
          <p:cNvPr id="4" name="Footer Placeholder 3"/>
          <p:cNvSpPr>
            <a:spLocks noGrp="1"/>
          </p:cNvSpPr>
          <p:nvPr>
            <p:ph type="ftr" sz="quarter" idx="11"/>
          </p:nvPr>
        </p:nvSpPr>
        <p:spPr/>
        <p:txBody>
          <a:bodyPr/>
          <a:lstStyle/>
          <a:p>
            <a:r>
              <a:rPr lang="en-US"/>
              <a:t>AVETRA 2015 Melbourne 8th - 10th April </a:t>
            </a:r>
          </a:p>
        </p:txBody>
      </p:sp>
      <p:sp>
        <p:nvSpPr>
          <p:cNvPr id="5" name="Slide Number Placeholder 4"/>
          <p:cNvSpPr>
            <a:spLocks noGrp="1"/>
          </p:cNvSpPr>
          <p:nvPr>
            <p:ph type="sldNum" sz="quarter" idx="12"/>
          </p:nvPr>
        </p:nvSpPr>
        <p:spPr/>
        <p:txBody>
          <a:bodyPr/>
          <a:lstStyle/>
          <a:p>
            <a:fld id="{55197722-26A9-4F81-9712-90BA2B403C41}" type="slidenum">
              <a:rPr lang="en-US" smtClean="0"/>
              <a:t>8</a:t>
            </a:fld>
            <a:endParaRPr lang="en-US"/>
          </a:p>
        </p:txBody>
      </p:sp>
    </p:spTree>
    <p:extLst>
      <p:ext uri="{BB962C8B-B14F-4D97-AF65-F5344CB8AC3E}">
        <p14:creationId xmlns:p14="http://schemas.microsoft.com/office/powerpoint/2010/main" val="2824054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59696" y="1484785"/>
            <a:ext cx="5832648" cy="4525963"/>
          </a:xfrm>
        </p:spPr>
        <p:txBody>
          <a:bodyPr>
            <a:normAutofit/>
          </a:bodyPr>
          <a:lstStyle/>
          <a:p>
            <a:pPr marL="514350" indent="-514350">
              <a:buFont typeface="+mj-lt"/>
              <a:buAutoNum type="arabicPeriod"/>
              <a:defRPr/>
            </a:pPr>
            <a:endParaRPr lang="en-MY" dirty="0"/>
          </a:p>
          <a:p>
            <a:pPr>
              <a:buFont typeface="Wingdings" panose="05000000000000000000" pitchFamily="2" charset="2"/>
              <a:buChar char="§"/>
            </a:pPr>
            <a:r>
              <a:rPr lang="en-US" dirty="0"/>
              <a:t>Vision and Mission</a:t>
            </a:r>
          </a:p>
          <a:p>
            <a:pPr>
              <a:buFont typeface="Wingdings" panose="05000000000000000000" pitchFamily="2" charset="2"/>
              <a:buChar char="§"/>
            </a:pPr>
            <a:r>
              <a:rPr lang="en-US" dirty="0"/>
              <a:t>Seven Vocational and Technical Education institutions.</a:t>
            </a:r>
          </a:p>
          <a:p>
            <a:pPr>
              <a:buFont typeface="Wingdings" panose="05000000000000000000" pitchFamily="2" charset="2"/>
              <a:buChar char="§"/>
            </a:pPr>
            <a:r>
              <a:rPr lang="en-US" dirty="0"/>
              <a:t>Transformation</a:t>
            </a:r>
          </a:p>
          <a:p>
            <a:r>
              <a:rPr lang="en-US" dirty="0"/>
              <a:t>Vocational Teachers in Brunei</a:t>
            </a:r>
          </a:p>
          <a:p>
            <a:r>
              <a:rPr lang="en-US" dirty="0"/>
              <a:t>Recruitment of vocational teachers;</a:t>
            </a:r>
          </a:p>
          <a:p>
            <a:r>
              <a:rPr lang="en-US" dirty="0"/>
              <a:t>Vocational Teachers’ teaching practices</a:t>
            </a:r>
          </a:p>
          <a:p>
            <a:r>
              <a:rPr lang="en-US" dirty="0"/>
              <a:t>Competency- Based Training</a:t>
            </a:r>
          </a:p>
          <a:p>
            <a:endParaRPr lang="en-US" dirty="0"/>
          </a:p>
          <a:p>
            <a:pPr>
              <a:buFont typeface="Wingdings" panose="05000000000000000000" pitchFamily="2" charset="2"/>
              <a:buChar char="§"/>
            </a:pPr>
            <a:endParaRPr lang="en-US" dirty="0"/>
          </a:p>
        </p:txBody>
      </p:sp>
      <p:sp>
        <p:nvSpPr>
          <p:cNvPr id="4" name="Slide Number Placeholder 3"/>
          <p:cNvSpPr>
            <a:spLocks noGrp="1"/>
          </p:cNvSpPr>
          <p:nvPr>
            <p:ph type="sldNum" sz="quarter" idx="12"/>
          </p:nvPr>
        </p:nvSpPr>
        <p:spPr/>
        <p:txBody>
          <a:bodyPr/>
          <a:lstStyle/>
          <a:p>
            <a:fld id="{2C5F7844-EB00-4F88-8A5C-A45B09297067}" type="slidenum">
              <a:rPr lang="ms-BN" smtClean="0"/>
              <a:pPr/>
              <a:t>9</a:t>
            </a:fld>
            <a:endParaRPr lang="ms-BN"/>
          </a:p>
        </p:txBody>
      </p:sp>
      <p:sp>
        <p:nvSpPr>
          <p:cNvPr id="5" name="Footer Placeholder 4"/>
          <p:cNvSpPr>
            <a:spLocks noGrp="1"/>
          </p:cNvSpPr>
          <p:nvPr>
            <p:ph type="ftr" sz="quarter" idx="11"/>
          </p:nvPr>
        </p:nvSpPr>
        <p:spPr/>
        <p:txBody>
          <a:bodyPr/>
          <a:lstStyle/>
          <a:p>
            <a:r>
              <a:rPr lang="en-US"/>
              <a:t>An authentic approach to facilitate VTE students' transition from education to work</a:t>
            </a:r>
            <a:endParaRPr lang="ms-BN"/>
          </a:p>
        </p:txBody>
      </p:sp>
      <p:sp>
        <p:nvSpPr>
          <p:cNvPr id="6" name="Title 5"/>
          <p:cNvSpPr>
            <a:spLocks noGrp="1"/>
          </p:cNvSpPr>
          <p:nvPr>
            <p:ph type="title"/>
          </p:nvPr>
        </p:nvSpPr>
        <p:spPr/>
        <p:txBody>
          <a:bodyPr/>
          <a:lstStyle/>
          <a:p>
            <a:r>
              <a:rPr lang="en-US" dirty="0"/>
              <a:t>Vocational and Technical Education in Brunei</a:t>
            </a:r>
          </a:p>
        </p:txBody>
      </p:sp>
    </p:spTree>
    <p:extLst>
      <p:ext uri="{BB962C8B-B14F-4D97-AF65-F5344CB8AC3E}">
        <p14:creationId xmlns:p14="http://schemas.microsoft.com/office/powerpoint/2010/main" val="3850926444"/>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1975</TotalTime>
  <Words>1688</Words>
  <Application>Microsoft Office PowerPoint</Application>
  <PresentationFormat>Widescreen</PresentationFormat>
  <Paragraphs>165</Paragraphs>
  <Slides>20</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Century Gothic</vt:lpstr>
      <vt:lpstr>Wingdings</vt:lpstr>
      <vt:lpstr>Wingdings 3</vt:lpstr>
      <vt:lpstr>Wisp</vt:lpstr>
      <vt:lpstr>   An exploration of vocational pedagogy: types of knowledge used for teaching. </vt:lpstr>
      <vt:lpstr>Map of Brunei</vt:lpstr>
      <vt:lpstr>Overview</vt:lpstr>
      <vt:lpstr>Vocational Pedagogy/education – starting point</vt:lpstr>
      <vt:lpstr>Vocational Pedagogy</vt:lpstr>
      <vt:lpstr>What knowledge base? </vt:lpstr>
      <vt:lpstr>What knowledge base must vocational teachers be equipped with?</vt:lpstr>
      <vt:lpstr>PowerPoint Presentation</vt:lpstr>
      <vt:lpstr>Vocational and Technical Education in Brunei</vt:lpstr>
      <vt:lpstr>The study</vt:lpstr>
      <vt:lpstr>‘Need to understand how it works in the industry’</vt:lpstr>
      <vt:lpstr>‘Using real-life working examples’</vt:lpstr>
      <vt:lpstr>‘it’s not just teaching how to be a tour guide, it is about knowing how to be one’</vt:lpstr>
      <vt:lpstr>Methods of teaching</vt:lpstr>
      <vt:lpstr>Pedagogical knowledge</vt:lpstr>
      <vt:lpstr>Past experiences: Work related knowledge</vt:lpstr>
      <vt:lpstr>Vocational Teacher’s knowledge</vt:lpstr>
      <vt:lpstr>Next stage</vt:lpstr>
      <vt:lpstr>References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exploration of vocational pedagogy: types of knowledge used for teaching.</dc:title>
  <dc:creator>Dr Adeline Goh Yuen Sze</dc:creator>
  <cp:lastModifiedBy>Megan Ogier</cp:lastModifiedBy>
  <cp:revision>111</cp:revision>
  <dcterms:created xsi:type="dcterms:W3CDTF">2015-03-25T01:20:09Z</dcterms:created>
  <dcterms:modified xsi:type="dcterms:W3CDTF">2016-11-24T07:10:44Z</dcterms:modified>
</cp:coreProperties>
</file>