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8" r:id="rId3"/>
    <p:sldId id="262" r:id="rId4"/>
    <p:sldId id="264" r:id="rId5"/>
    <p:sldId id="257" r:id="rId6"/>
    <p:sldId id="260" r:id="rId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978" autoAdjust="0"/>
  </p:normalViewPr>
  <p:slideViewPr>
    <p:cSldViewPr>
      <p:cViewPr varScale="1">
        <p:scale>
          <a:sx n="35" d="100"/>
          <a:sy n="35" d="100"/>
        </p:scale>
        <p:origin x="153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B77DF5C-7269-45C2-96C5-E9DCB6AC83D5}" type="datetimeFigureOut">
              <a:rPr lang="en-AU" smtClean="0"/>
              <a:t>24/11/2016</a:t>
            </a:fld>
            <a:endParaRPr lang="en-AU"/>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7C93F2D-39C1-4792-B95C-9703F7AF5EFE}" type="slidenum">
              <a:rPr lang="en-AU" smtClean="0"/>
              <a:t>‹#›</a:t>
            </a:fld>
            <a:endParaRPr lang="en-AU"/>
          </a:p>
        </p:txBody>
      </p:sp>
    </p:spTree>
    <p:extLst>
      <p:ext uri="{BB962C8B-B14F-4D97-AF65-F5344CB8AC3E}">
        <p14:creationId xmlns:p14="http://schemas.microsoft.com/office/powerpoint/2010/main" val="2353508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7C93F2D-39C1-4792-B95C-9703F7AF5EFE}" type="slidenum">
              <a:rPr lang="en-AU" smtClean="0"/>
              <a:t>1</a:t>
            </a:fld>
            <a:endParaRPr lang="en-AU"/>
          </a:p>
        </p:txBody>
      </p:sp>
    </p:spTree>
    <p:extLst>
      <p:ext uri="{BB962C8B-B14F-4D97-AF65-F5344CB8AC3E}">
        <p14:creationId xmlns:p14="http://schemas.microsoft.com/office/powerpoint/2010/main" val="3824095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This research</a:t>
            </a:r>
            <a:r>
              <a:rPr lang="en-AU" baseline="0" dirty="0"/>
              <a:t> was not to be explicitly about VET – the fact that we are at a VET conference is quite coincidental in that it has early in our project proved to be a key focus as a pathway into Higher Education. </a:t>
            </a:r>
          </a:p>
          <a:p>
            <a:endParaRPr lang="en-AU" baseline="0" dirty="0"/>
          </a:p>
          <a:p>
            <a:r>
              <a:rPr lang="en-AU" baseline="0" dirty="0"/>
              <a:t>Identifying facilitators and barriers to Higher Education in the Northern Territory.</a:t>
            </a:r>
          </a:p>
          <a:p>
            <a:endParaRPr lang="en-AU" baseline="0" dirty="0"/>
          </a:p>
          <a:p>
            <a:r>
              <a:rPr lang="en-AU" baseline="0" dirty="0"/>
              <a:t>Earlier work ‘Into Uni Project’</a:t>
            </a:r>
          </a:p>
          <a:p>
            <a:endParaRPr lang="en-AU" baseline="0" dirty="0"/>
          </a:p>
          <a:p>
            <a:r>
              <a:rPr lang="en-AU" baseline="0" dirty="0"/>
              <a:t>Partnership – recognising our partners / commonwealth.</a:t>
            </a:r>
          </a:p>
        </p:txBody>
      </p:sp>
      <p:sp>
        <p:nvSpPr>
          <p:cNvPr id="4" name="Slide Number Placeholder 3"/>
          <p:cNvSpPr>
            <a:spLocks noGrp="1"/>
          </p:cNvSpPr>
          <p:nvPr>
            <p:ph type="sldNum" sz="quarter" idx="10"/>
          </p:nvPr>
        </p:nvSpPr>
        <p:spPr/>
        <p:txBody>
          <a:bodyPr/>
          <a:lstStyle/>
          <a:p>
            <a:fld id="{B7C93F2D-39C1-4792-B95C-9703F7AF5EFE}" type="slidenum">
              <a:rPr lang="en-AU" smtClean="0"/>
              <a:t>2</a:t>
            </a:fld>
            <a:endParaRPr lang="en-AU"/>
          </a:p>
        </p:txBody>
      </p:sp>
    </p:spTree>
    <p:extLst>
      <p:ext uri="{BB962C8B-B14F-4D97-AF65-F5344CB8AC3E}">
        <p14:creationId xmlns:p14="http://schemas.microsoft.com/office/powerpoint/2010/main" val="1014800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This slide</a:t>
            </a:r>
            <a:r>
              <a:rPr lang="en-AU" baseline="0" dirty="0"/>
              <a:t> outlines the methodological framework in which we work and describes initial stages of the engagement process.</a:t>
            </a:r>
          </a:p>
          <a:p>
            <a:endParaRPr lang="en-AU" baseline="0" dirty="0"/>
          </a:p>
          <a:p>
            <a:pPr marL="228600" indent="-228600">
              <a:buAutoNum type="arabicPeriod"/>
            </a:pPr>
            <a:r>
              <a:rPr lang="en-AU" b="1" baseline="0" dirty="0"/>
              <a:t>Initial engagement </a:t>
            </a:r>
            <a:r>
              <a:rPr lang="en-AU" baseline="0" dirty="0"/>
              <a:t>– “Walking slowly” was used to describe the process of community, ground up engagement processes with communities.  Although the working parties and key stakeholders agreed to working with particular communities; the initiative teams were committed to an engagement process that assumed ‘not taken for granted’  collaboration with communities that proposed the possibility of work </a:t>
            </a:r>
            <a:r>
              <a:rPr lang="en-AU" i="1" baseline="0" dirty="0"/>
              <a:t>with</a:t>
            </a:r>
            <a:r>
              <a:rPr lang="en-AU" baseline="0" dirty="0"/>
              <a:t>  communities but that did not assume collaboration.  Significant to this process was that  </a:t>
            </a:r>
            <a:r>
              <a:rPr lang="en-AU" dirty="0"/>
              <a:t>links to established pathways to effective community engagement provided space for community</a:t>
            </a:r>
            <a:r>
              <a:rPr lang="en-AU" baseline="0" dirty="0"/>
              <a:t> discussion to develop</a:t>
            </a:r>
            <a:r>
              <a:rPr lang="en-AU" dirty="0"/>
              <a:t> (what happens while we are away).</a:t>
            </a:r>
          </a:p>
          <a:p>
            <a:pPr marL="228600" indent="-228600">
              <a:buAutoNum type="arabicPeriod"/>
            </a:pPr>
            <a:r>
              <a:rPr lang="en-AU" b="1" dirty="0"/>
              <a:t>Community</a:t>
            </a:r>
            <a:r>
              <a:rPr lang="en-AU" b="1" baseline="0" dirty="0"/>
              <a:t> networking – </a:t>
            </a:r>
            <a:r>
              <a:rPr lang="en-AU" b="0" baseline="0" dirty="0"/>
              <a:t>building on ‘walking slowly’ which included meeting with both indigenous and non –indigenous staff/community members</a:t>
            </a:r>
            <a:r>
              <a:rPr lang="en-AU" b="1" baseline="0" dirty="0"/>
              <a:t> </a:t>
            </a:r>
            <a:r>
              <a:rPr lang="en-AU" b="0" baseline="0" dirty="0"/>
              <a:t>through a series of or one off connections with a range of community members and organisations </a:t>
            </a:r>
            <a:r>
              <a:rPr lang="en-AU" dirty="0"/>
              <a:t>conversational interviews, informal and semi formal meetings, narrative interviews, building social connections and relationship building with already established Indigenous research and recorded and monitored by SNA.  Those connections that had been made or those that needed</a:t>
            </a:r>
            <a:r>
              <a:rPr lang="en-AU" baseline="0" dirty="0"/>
              <a:t> to be revisited and those yet to be made.</a:t>
            </a:r>
            <a:endParaRPr lang="en-AU" dirty="0"/>
          </a:p>
          <a:p>
            <a:pPr marL="228600" indent="-228600">
              <a:buAutoNum type="arabicPeriod"/>
            </a:pPr>
            <a:r>
              <a:rPr lang="en-AU" b="1" dirty="0"/>
              <a:t>Agreement</a:t>
            </a:r>
            <a:r>
              <a:rPr lang="en-AU" b="1" baseline="0" dirty="0"/>
              <a:t> processes - </a:t>
            </a:r>
            <a:r>
              <a:rPr lang="en-AU" dirty="0"/>
              <a:t>  </a:t>
            </a:r>
          </a:p>
          <a:p>
            <a:endParaRPr lang="en-AU" dirty="0"/>
          </a:p>
          <a:p>
            <a:r>
              <a:rPr lang="en-AU" dirty="0"/>
              <a:t>Intent is to walk</a:t>
            </a:r>
            <a:r>
              <a:rPr lang="en-AU" baseline="0" dirty="0"/>
              <a:t> slowly – the reality is sometimes there is hills, potholes boggy spots etc.</a:t>
            </a:r>
            <a:endParaRPr lang="en-AU" dirty="0"/>
          </a:p>
        </p:txBody>
      </p:sp>
      <p:sp>
        <p:nvSpPr>
          <p:cNvPr id="4" name="Slide Number Placeholder 3"/>
          <p:cNvSpPr>
            <a:spLocks noGrp="1"/>
          </p:cNvSpPr>
          <p:nvPr>
            <p:ph type="sldNum" sz="quarter" idx="10"/>
          </p:nvPr>
        </p:nvSpPr>
        <p:spPr/>
        <p:txBody>
          <a:bodyPr/>
          <a:lstStyle/>
          <a:p>
            <a:fld id="{B7C93F2D-39C1-4792-B95C-9703F7AF5EFE}" type="slidenum">
              <a:rPr lang="en-AU" smtClean="0"/>
              <a:t>5</a:t>
            </a:fld>
            <a:endParaRPr lang="en-AU"/>
          </a:p>
        </p:txBody>
      </p:sp>
    </p:spTree>
    <p:extLst>
      <p:ext uri="{BB962C8B-B14F-4D97-AF65-F5344CB8AC3E}">
        <p14:creationId xmlns:p14="http://schemas.microsoft.com/office/powerpoint/2010/main" val="36371782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Indigenous Trainers in community</a:t>
            </a:r>
          </a:p>
          <a:p>
            <a:r>
              <a:rPr lang="en-AU" dirty="0"/>
              <a:t>Training Packages that Incorporate Indigenous Knowledge</a:t>
            </a:r>
          </a:p>
          <a:p>
            <a:r>
              <a:rPr lang="en-AU" dirty="0"/>
              <a:t>Modules and no</a:t>
            </a:r>
          </a:p>
          <a:p>
            <a:endParaRPr lang="en-AU" dirty="0"/>
          </a:p>
          <a:p>
            <a:endParaRPr lang="en-AU" dirty="0"/>
          </a:p>
          <a:p>
            <a:r>
              <a:rPr lang="en-AU" dirty="0"/>
              <a:t>Not simply finding solutions – these are macro processes that problematize the space - System enablers/blockers and development – identification of solutions</a:t>
            </a:r>
          </a:p>
          <a:p>
            <a:r>
              <a:rPr lang="en-AU" dirty="0"/>
              <a:t>Not issue solution</a:t>
            </a:r>
          </a:p>
          <a:p>
            <a:r>
              <a:rPr lang="en-AU" dirty="0"/>
              <a:t>No perfect – there are times when we are in a space problem/solution space.</a:t>
            </a:r>
          </a:p>
          <a:p>
            <a:pPr marL="171450" indent="-171450">
              <a:buFont typeface="Arial" charset="0"/>
              <a:buChar char="•"/>
            </a:pPr>
            <a:endParaRPr lang="en-AU" baseline="0" dirty="0"/>
          </a:p>
          <a:p>
            <a:pPr marL="171450" indent="-171450">
              <a:buFont typeface="Arial" charset="0"/>
              <a:buChar char="•"/>
            </a:pPr>
            <a:endParaRPr lang="en-AU" baseline="0" dirty="0"/>
          </a:p>
          <a:p>
            <a:pPr marL="0" indent="0">
              <a:buFont typeface="Arial" charset="0"/>
              <a:buNone/>
            </a:pPr>
            <a:endParaRPr lang="en-AU" baseline="0" dirty="0"/>
          </a:p>
          <a:p>
            <a:pPr marL="171450" indent="-171450">
              <a:buFont typeface="Arial" charset="0"/>
              <a:buChar char="•"/>
            </a:pPr>
            <a:endParaRPr lang="en-AU" baseline="0" dirty="0"/>
          </a:p>
          <a:p>
            <a:endParaRPr lang="en-AU" dirty="0"/>
          </a:p>
        </p:txBody>
      </p:sp>
      <p:sp>
        <p:nvSpPr>
          <p:cNvPr id="4" name="Slide Number Placeholder 3"/>
          <p:cNvSpPr>
            <a:spLocks noGrp="1"/>
          </p:cNvSpPr>
          <p:nvPr>
            <p:ph type="sldNum" sz="quarter" idx="10"/>
          </p:nvPr>
        </p:nvSpPr>
        <p:spPr/>
        <p:txBody>
          <a:bodyPr/>
          <a:lstStyle/>
          <a:p>
            <a:fld id="{B7C93F2D-39C1-4792-B95C-9703F7AF5EFE}" type="slidenum">
              <a:rPr lang="en-AU" smtClean="0"/>
              <a:t>6</a:t>
            </a:fld>
            <a:endParaRPr lang="en-AU"/>
          </a:p>
        </p:txBody>
      </p:sp>
    </p:spTree>
    <p:extLst>
      <p:ext uri="{BB962C8B-B14F-4D97-AF65-F5344CB8AC3E}">
        <p14:creationId xmlns:p14="http://schemas.microsoft.com/office/powerpoint/2010/main" val="2236715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BC7EEFD3-E23A-4351-A6D2-EEC7811EA87F}" type="datetimeFigureOut">
              <a:rPr lang="en-AU" smtClean="0"/>
              <a:t>24/11/2016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21C135A-BB39-4A58-8AB9-0F66DA334010}" type="slidenum">
              <a:rPr lang="en-AU" smtClean="0"/>
              <a:t>‹#›</a:t>
            </a:fld>
            <a:endParaRPr lang="en-AU"/>
          </a:p>
        </p:txBody>
      </p:sp>
    </p:spTree>
    <p:extLst>
      <p:ext uri="{BB962C8B-B14F-4D97-AF65-F5344CB8AC3E}">
        <p14:creationId xmlns:p14="http://schemas.microsoft.com/office/powerpoint/2010/main" val="4120059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BC7EEFD3-E23A-4351-A6D2-EEC7811EA87F}" type="datetimeFigureOut">
              <a:rPr lang="en-AU" smtClean="0"/>
              <a:t>24/11/2016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21C135A-BB39-4A58-8AB9-0F66DA334010}" type="slidenum">
              <a:rPr lang="en-AU" smtClean="0"/>
              <a:t>‹#›</a:t>
            </a:fld>
            <a:endParaRPr lang="en-AU"/>
          </a:p>
        </p:txBody>
      </p:sp>
    </p:spTree>
    <p:extLst>
      <p:ext uri="{BB962C8B-B14F-4D97-AF65-F5344CB8AC3E}">
        <p14:creationId xmlns:p14="http://schemas.microsoft.com/office/powerpoint/2010/main" val="675873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BC7EEFD3-E23A-4351-A6D2-EEC7811EA87F}" type="datetimeFigureOut">
              <a:rPr lang="en-AU" smtClean="0"/>
              <a:t>24/11/2016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21C135A-BB39-4A58-8AB9-0F66DA334010}" type="slidenum">
              <a:rPr lang="en-AU" smtClean="0"/>
              <a:t>‹#›</a:t>
            </a:fld>
            <a:endParaRPr lang="en-AU"/>
          </a:p>
        </p:txBody>
      </p:sp>
    </p:spTree>
    <p:extLst>
      <p:ext uri="{BB962C8B-B14F-4D97-AF65-F5344CB8AC3E}">
        <p14:creationId xmlns:p14="http://schemas.microsoft.com/office/powerpoint/2010/main" val="2170601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BC7EEFD3-E23A-4351-A6D2-EEC7811EA87F}" type="datetimeFigureOut">
              <a:rPr lang="en-AU" smtClean="0"/>
              <a:t>24/11/2016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21C135A-BB39-4A58-8AB9-0F66DA334010}" type="slidenum">
              <a:rPr lang="en-AU" smtClean="0"/>
              <a:t>‹#›</a:t>
            </a:fld>
            <a:endParaRPr lang="en-AU"/>
          </a:p>
        </p:txBody>
      </p:sp>
    </p:spTree>
    <p:extLst>
      <p:ext uri="{BB962C8B-B14F-4D97-AF65-F5344CB8AC3E}">
        <p14:creationId xmlns:p14="http://schemas.microsoft.com/office/powerpoint/2010/main" val="257744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7EEFD3-E23A-4351-A6D2-EEC7811EA87F}" type="datetimeFigureOut">
              <a:rPr lang="en-AU" smtClean="0"/>
              <a:t>24/11/2016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21C135A-BB39-4A58-8AB9-0F66DA334010}" type="slidenum">
              <a:rPr lang="en-AU" smtClean="0"/>
              <a:t>‹#›</a:t>
            </a:fld>
            <a:endParaRPr lang="en-AU"/>
          </a:p>
        </p:txBody>
      </p:sp>
    </p:spTree>
    <p:extLst>
      <p:ext uri="{BB962C8B-B14F-4D97-AF65-F5344CB8AC3E}">
        <p14:creationId xmlns:p14="http://schemas.microsoft.com/office/powerpoint/2010/main" val="2887239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BC7EEFD3-E23A-4351-A6D2-EEC7811EA87F}" type="datetimeFigureOut">
              <a:rPr lang="en-AU" smtClean="0"/>
              <a:t>24/11/2016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B21C135A-BB39-4A58-8AB9-0F66DA334010}" type="slidenum">
              <a:rPr lang="en-AU" smtClean="0"/>
              <a:t>‹#›</a:t>
            </a:fld>
            <a:endParaRPr lang="en-AU"/>
          </a:p>
        </p:txBody>
      </p:sp>
    </p:spTree>
    <p:extLst>
      <p:ext uri="{BB962C8B-B14F-4D97-AF65-F5344CB8AC3E}">
        <p14:creationId xmlns:p14="http://schemas.microsoft.com/office/powerpoint/2010/main" val="216439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BC7EEFD3-E23A-4351-A6D2-EEC7811EA87F}" type="datetimeFigureOut">
              <a:rPr lang="en-AU" smtClean="0"/>
              <a:t>24/11/2016</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B21C135A-BB39-4A58-8AB9-0F66DA334010}" type="slidenum">
              <a:rPr lang="en-AU" smtClean="0"/>
              <a:t>‹#›</a:t>
            </a:fld>
            <a:endParaRPr lang="en-AU"/>
          </a:p>
        </p:txBody>
      </p:sp>
    </p:spTree>
    <p:extLst>
      <p:ext uri="{BB962C8B-B14F-4D97-AF65-F5344CB8AC3E}">
        <p14:creationId xmlns:p14="http://schemas.microsoft.com/office/powerpoint/2010/main" val="4149573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BC7EEFD3-E23A-4351-A6D2-EEC7811EA87F}" type="datetimeFigureOut">
              <a:rPr lang="en-AU" smtClean="0"/>
              <a:t>24/11/2016</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B21C135A-BB39-4A58-8AB9-0F66DA334010}" type="slidenum">
              <a:rPr lang="en-AU" smtClean="0"/>
              <a:t>‹#›</a:t>
            </a:fld>
            <a:endParaRPr lang="en-AU"/>
          </a:p>
        </p:txBody>
      </p:sp>
    </p:spTree>
    <p:extLst>
      <p:ext uri="{BB962C8B-B14F-4D97-AF65-F5344CB8AC3E}">
        <p14:creationId xmlns:p14="http://schemas.microsoft.com/office/powerpoint/2010/main" val="3986790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7EEFD3-E23A-4351-A6D2-EEC7811EA87F}" type="datetimeFigureOut">
              <a:rPr lang="en-AU" smtClean="0"/>
              <a:t>24/11/2016</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B21C135A-BB39-4A58-8AB9-0F66DA334010}" type="slidenum">
              <a:rPr lang="en-AU" smtClean="0"/>
              <a:t>‹#›</a:t>
            </a:fld>
            <a:endParaRPr lang="en-AU"/>
          </a:p>
        </p:txBody>
      </p:sp>
    </p:spTree>
    <p:extLst>
      <p:ext uri="{BB962C8B-B14F-4D97-AF65-F5344CB8AC3E}">
        <p14:creationId xmlns:p14="http://schemas.microsoft.com/office/powerpoint/2010/main" val="1520602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C7EEFD3-E23A-4351-A6D2-EEC7811EA87F}" type="datetimeFigureOut">
              <a:rPr lang="en-AU" smtClean="0"/>
              <a:t>24/11/2016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B21C135A-BB39-4A58-8AB9-0F66DA334010}" type="slidenum">
              <a:rPr lang="en-AU" smtClean="0"/>
              <a:t>‹#›</a:t>
            </a:fld>
            <a:endParaRPr lang="en-AU"/>
          </a:p>
        </p:txBody>
      </p:sp>
    </p:spTree>
    <p:extLst>
      <p:ext uri="{BB962C8B-B14F-4D97-AF65-F5344CB8AC3E}">
        <p14:creationId xmlns:p14="http://schemas.microsoft.com/office/powerpoint/2010/main" val="988992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C7EEFD3-E23A-4351-A6D2-EEC7811EA87F}" type="datetimeFigureOut">
              <a:rPr lang="en-AU" smtClean="0"/>
              <a:t>24/11/2016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B21C135A-BB39-4A58-8AB9-0F66DA334010}" type="slidenum">
              <a:rPr lang="en-AU" smtClean="0"/>
              <a:t>‹#›</a:t>
            </a:fld>
            <a:endParaRPr lang="en-AU"/>
          </a:p>
        </p:txBody>
      </p:sp>
    </p:spTree>
    <p:extLst>
      <p:ext uri="{BB962C8B-B14F-4D97-AF65-F5344CB8AC3E}">
        <p14:creationId xmlns:p14="http://schemas.microsoft.com/office/powerpoint/2010/main" val="3151418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7EEFD3-E23A-4351-A6D2-EEC7811EA87F}" type="datetimeFigureOut">
              <a:rPr lang="en-AU" smtClean="0"/>
              <a:t>24/11/2016</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1C135A-BB39-4A58-8AB9-0F66DA334010}" type="slidenum">
              <a:rPr lang="en-AU" smtClean="0"/>
              <a:t>‹#›</a:t>
            </a:fld>
            <a:endParaRPr lang="en-AU"/>
          </a:p>
        </p:txBody>
      </p:sp>
    </p:spTree>
    <p:extLst>
      <p:ext uri="{BB962C8B-B14F-4D97-AF65-F5344CB8AC3E}">
        <p14:creationId xmlns:p14="http://schemas.microsoft.com/office/powerpoint/2010/main" val="38383563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03648" y="4653136"/>
            <a:ext cx="6400800" cy="1316648"/>
          </a:xfrm>
        </p:spPr>
        <p:txBody>
          <a:bodyPr>
            <a:normAutofit fontScale="70000" lnSpcReduction="20000"/>
          </a:bodyPr>
          <a:lstStyle/>
          <a:p>
            <a:r>
              <a:rPr lang="en-AU" dirty="0"/>
              <a:t>Donna Robbins</a:t>
            </a:r>
          </a:p>
          <a:p>
            <a:r>
              <a:rPr lang="en-AU" dirty="0"/>
              <a:t>Office of the Pro-vice Chancellor – Indigenous Leadership</a:t>
            </a:r>
          </a:p>
          <a:p>
            <a:r>
              <a:rPr lang="en-AU" dirty="0"/>
              <a:t>Charles Darwin University 2015</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44306" y="404664"/>
            <a:ext cx="3292447" cy="3919918"/>
          </a:xfrm>
          <a:prstGeom prst="rect">
            <a:avLst/>
          </a:prstGeom>
        </p:spPr>
      </p:pic>
    </p:spTree>
    <p:extLst>
      <p:ext uri="{BB962C8B-B14F-4D97-AF65-F5344CB8AC3E}">
        <p14:creationId xmlns:p14="http://schemas.microsoft.com/office/powerpoint/2010/main" val="4146329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6130"/>
          </a:xfrm>
        </p:spPr>
        <p:txBody>
          <a:bodyPr>
            <a:normAutofit fontScale="90000"/>
          </a:bodyPr>
          <a:lstStyle/>
          <a:p>
            <a:r>
              <a:rPr lang="en-AU" sz="3100" dirty="0"/>
              <a:t>Overview of Higher Education Pathways</a:t>
            </a:r>
            <a:br>
              <a:rPr lang="en-AU" dirty="0"/>
            </a:br>
            <a:endParaRPr lang="en-AU" dirty="0"/>
          </a:p>
        </p:txBody>
      </p:sp>
      <p:sp>
        <p:nvSpPr>
          <p:cNvPr id="3" name="Content Placeholder 2"/>
          <p:cNvSpPr>
            <a:spLocks noGrp="1"/>
          </p:cNvSpPr>
          <p:nvPr>
            <p:ph idx="1"/>
          </p:nvPr>
        </p:nvSpPr>
        <p:spPr>
          <a:xfrm>
            <a:off x="457200" y="1196752"/>
            <a:ext cx="8229600" cy="4929411"/>
          </a:xfrm>
        </p:spPr>
        <p:txBody>
          <a:bodyPr/>
          <a:lstStyle/>
          <a:p>
            <a:pPr marL="0" indent="0" algn="ctr">
              <a:buNone/>
            </a:pPr>
            <a:r>
              <a:rPr lang="en-AU" dirty="0"/>
              <a:t>What is the project about?</a:t>
            </a:r>
          </a:p>
          <a:p>
            <a:pPr marL="0" indent="0" algn="ctr">
              <a:buNone/>
            </a:pPr>
            <a:endParaRPr lang="en-AU"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95936" y="1916832"/>
            <a:ext cx="1054632" cy="1255622"/>
          </a:xfrm>
          <a:prstGeom prst="rect">
            <a:avLst/>
          </a:prstGeom>
        </p:spPr>
      </p:pic>
      <p:sp>
        <p:nvSpPr>
          <p:cNvPr id="5" name="TextBox 4"/>
          <p:cNvSpPr txBox="1"/>
          <p:nvPr/>
        </p:nvSpPr>
        <p:spPr>
          <a:xfrm>
            <a:off x="683568" y="3573016"/>
            <a:ext cx="7920880" cy="2862322"/>
          </a:xfrm>
          <a:prstGeom prst="rect">
            <a:avLst/>
          </a:prstGeom>
          <a:noFill/>
        </p:spPr>
        <p:txBody>
          <a:bodyPr wrap="square" rtlCol="0">
            <a:spAutoFit/>
          </a:bodyPr>
          <a:lstStyle/>
          <a:p>
            <a:endParaRPr lang="en-AU" dirty="0"/>
          </a:p>
          <a:p>
            <a:r>
              <a:rPr lang="en-AU" dirty="0"/>
              <a:t>Higher Education Pathways and Participation Program is a part of Commonwealth partnership.</a:t>
            </a:r>
          </a:p>
          <a:p>
            <a:endParaRPr lang="en-AU" dirty="0"/>
          </a:p>
          <a:p>
            <a:r>
              <a:rPr lang="en-AU" dirty="0"/>
              <a:t>Whole of Community Engagement seeks to work specifically with remote and very remote communities.</a:t>
            </a:r>
          </a:p>
          <a:p>
            <a:endParaRPr lang="en-AU" dirty="0"/>
          </a:p>
          <a:p>
            <a:r>
              <a:rPr lang="en-AU" dirty="0"/>
              <a:t>Builds on national and local research, programs and specific CDU initiatives</a:t>
            </a:r>
          </a:p>
          <a:p>
            <a:endParaRPr lang="en-AU" dirty="0"/>
          </a:p>
          <a:p>
            <a:endParaRPr lang="en-AU" dirty="0"/>
          </a:p>
        </p:txBody>
      </p:sp>
    </p:spTree>
    <p:extLst>
      <p:ext uri="{BB962C8B-B14F-4D97-AF65-F5344CB8AC3E}">
        <p14:creationId xmlns:p14="http://schemas.microsoft.com/office/powerpoint/2010/main" val="2108125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1144" cy="1143000"/>
          </a:xfrm>
        </p:spPr>
        <p:txBody>
          <a:bodyPr/>
          <a:lstStyle/>
          <a:p>
            <a:r>
              <a:rPr lang="en-AU" dirty="0"/>
              <a:t>Literature Review</a:t>
            </a:r>
          </a:p>
        </p:txBody>
      </p:sp>
      <p:sp>
        <p:nvSpPr>
          <p:cNvPr id="3" name="Content Placeholder 2"/>
          <p:cNvSpPr>
            <a:spLocks noGrp="1"/>
          </p:cNvSpPr>
          <p:nvPr>
            <p:ph idx="1"/>
          </p:nvPr>
        </p:nvSpPr>
        <p:spPr/>
        <p:txBody>
          <a:bodyPr>
            <a:normAutofit fontScale="55000" lnSpcReduction="20000"/>
          </a:bodyPr>
          <a:lstStyle/>
          <a:p>
            <a:r>
              <a:rPr lang="en-AU" dirty="0"/>
              <a:t>Bradley Review of Higher Education (2008)</a:t>
            </a:r>
          </a:p>
          <a:p>
            <a:r>
              <a:rPr lang="en-AU" dirty="0"/>
              <a:t>Anderson et al (2009)</a:t>
            </a:r>
          </a:p>
          <a:p>
            <a:r>
              <a:rPr lang="en-AU" dirty="0"/>
              <a:t>Helme (2010)</a:t>
            </a:r>
          </a:p>
          <a:p>
            <a:r>
              <a:rPr lang="en-AU" dirty="0"/>
              <a:t>Behrendt, Larkin, Griew and Kelly (2012)</a:t>
            </a:r>
          </a:p>
          <a:p>
            <a:r>
              <a:rPr lang="en-AU" dirty="0"/>
              <a:t>COAG Reform Review Volume 3 VET (2012)</a:t>
            </a:r>
          </a:p>
          <a:p>
            <a:r>
              <a:rPr lang="en-AU" dirty="0"/>
              <a:t>Bandias, Fuller and Larkin (2013)</a:t>
            </a:r>
          </a:p>
          <a:p>
            <a:r>
              <a:rPr lang="en-AU" dirty="0"/>
              <a:t>Universities Australia 2013- 2016</a:t>
            </a:r>
          </a:p>
          <a:p>
            <a:r>
              <a:rPr lang="en-AU" dirty="0"/>
              <a:t>Notre Dame, Southern Cross and BIITE Review (2014)</a:t>
            </a:r>
          </a:p>
          <a:p>
            <a:pPr marL="0" indent="0">
              <a:buNone/>
            </a:pPr>
            <a:endParaRPr lang="en-AU" dirty="0"/>
          </a:p>
          <a:p>
            <a:pPr marL="0" indent="0">
              <a:buNone/>
            </a:pPr>
            <a:endParaRPr lang="en-AU" dirty="0"/>
          </a:p>
          <a:p>
            <a:pPr marL="0" indent="0">
              <a:buNone/>
            </a:pPr>
            <a:r>
              <a:rPr lang="en-AU" dirty="0"/>
              <a:t>Charles Darwin University, Australian Centre for Indigenous Knowledges and Education (ACIKE) and BIITE as major sites for delivery of VET and HE in the NT.</a:t>
            </a:r>
          </a:p>
          <a:p>
            <a:pPr marL="0" indent="0">
              <a:buNone/>
            </a:pPr>
            <a:endParaRPr lang="en-AU" dirty="0"/>
          </a:p>
          <a:p>
            <a:pPr lvl="2"/>
            <a:r>
              <a:rPr lang="en-AU" dirty="0"/>
              <a:t>900 in VET with 350 in HE (approx. 17% of Indigenous students  from Cert IV and above move into HE)</a:t>
            </a:r>
          </a:p>
          <a:p>
            <a:pPr marL="2286000" lvl="5" indent="0">
              <a:buNone/>
            </a:pPr>
            <a:r>
              <a:rPr lang="en-AU" dirty="0"/>
              <a:t>			(Bandias, Fuller and Larkin 2013 p 3)</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4368" y="116632"/>
            <a:ext cx="1080120" cy="1285968"/>
          </a:xfrm>
          <a:prstGeom prst="rect">
            <a:avLst/>
          </a:prstGeom>
        </p:spPr>
      </p:pic>
    </p:spTree>
    <p:extLst>
      <p:ext uri="{BB962C8B-B14F-4D97-AF65-F5344CB8AC3E}">
        <p14:creationId xmlns:p14="http://schemas.microsoft.com/office/powerpoint/2010/main" val="49867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Key Learnings</a:t>
            </a:r>
          </a:p>
        </p:txBody>
      </p:sp>
      <p:sp>
        <p:nvSpPr>
          <p:cNvPr id="3" name="Content Placeholder 2"/>
          <p:cNvSpPr>
            <a:spLocks noGrp="1"/>
          </p:cNvSpPr>
          <p:nvPr>
            <p:ph idx="1"/>
          </p:nvPr>
        </p:nvSpPr>
        <p:spPr>
          <a:xfrm>
            <a:off x="323528" y="1700808"/>
            <a:ext cx="8640960" cy="4824536"/>
          </a:xfrm>
        </p:spPr>
        <p:txBody>
          <a:bodyPr>
            <a:normAutofit fontScale="92500" lnSpcReduction="20000"/>
          </a:bodyPr>
          <a:lstStyle/>
          <a:p>
            <a:pPr marL="0" indent="0">
              <a:buNone/>
            </a:pPr>
            <a:r>
              <a:rPr lang="en-AU" b="1" dirty="0"/>
              <a:t>Enabling participation </a:t>
            </a:r>
            <a:r>
              <a:rPr lang="en-AU" dirty="0"/>
              <a:t>– requires greater understanding of cohort populations and educational and employment pathways; dedicated - pre-entry support and ongoing academic support; timely information; understanding of financial support; peer networks; potential for ICT; systemic and pedagogical change</a:t>
            </a:r>
          </a:p>
          <a:p>
            <a:pPr marL="0" indent="0">
              <a:buNone/>
            </a:pPr>
            <a:endParaRPr lang="en-AU" dirty="0"/>
          </a:p>
          <a:p>
            <a:r>
              <a:rPr lang="en-AU" dirty="0"/>
              <a:t>Cultural and spiritual values are reflected in the choices of study and career aspirations</a:t>
            </a:r>
          </a:p>
          <a:p>
            <a:r>
              <a:rPr lang="en-AU" dirty="0"/>
              <a:t>Understanding and knowledge of educational and employment pathways</a:t>
            </a:r>
          </a:p>
          <a:p>
            <a:pPr marL="0" indent="0">
              <a:buNone/>
            </a:pPr>
            <a:endParaRPr lang="en-AU" dirty="0"/>
          </a:p>
          <a:p>
            <a:pPr marL="0" indent="0">
              <a:buNone/>
            </a:pPr>
            <a:endParaRPr lang="en-AU" dirty="0"/>
          </a:p>
          <a:p>
            <a:endParaRPr lang="en-AU"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4368" y="260648"/>
            <a:ext cx="1085850"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1660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Initiative Context </a:t>
            </a:r>
          </a:p>
        </p:txBody>
      </p:sp>
      <p:sp>
        <p:nvSpPr>
          <p:cNvPr id="3" name="Content Placeholder 2"/>
          <p:cNvSpPr>
            <a:spLocks noGrp="1"/>
          </p:cNvSpPr>
          <p:nvPr>
            <p:ph idx="1"/>
          </p:nvPr>
        </p:nvSpPr>
        <p:spPr>
          <a:xfrm>
            <a:off x="457200" y="1700808"/>
            <a:ext cx="8363272" cy="4896544"/>
          </a:xfrm>
        </p:spPr>
        <p:txBody>
          <a:bodyPr>
            <a:normAutofit lnSpcReduction="10000"/>
          </a:bodyPr>
          <a:lstStyle/>
          <a:p>
            <a:pPr marL="0" indent="0" algn="ctr">
              <a:buNone/>
            </a:pPr>
            <a:r>
              <a:rPr lang="en-AU" b="1" dirty="0"/>
              <a:t>Participatory Action Research Framework</a:t>
            </a:r>
          </a:p>
          <a:p>
            <a:pPr marL="0" indent="0" algn="ctr">
              <a:buNone/>
            </a:pPr>
            <a:endParaRPr lang="en-AU" b="1" dirty="0"/>
          </a:p>
          <a:p>
            <a:pPr marL="0" indent="0">
              <a:buNone/>
            </a:pPr>
            <a:r>
              <a:rPr lang="en-AU" b="1" dirty="0"/>
              <a:t>Initial engagement </a:t>
            </a:r>
            <a:r>
              <a:rPr lang="en-AU" dirty="0"/>
              <a:t>– ‘Walking Slowly’</a:t>
            </a:r>
          </a:p>
          <a:p>
            <a:pPr marL="0" indent="0">
              <a:buNone/>
            </a:pPr>
            <a:endParaRPr lang="en-AU" dirty="0"/>
          </a:p>
          <a:p>
            <a:pPr marL="0" indent="0">
              <a:buNone/>
            </a:pPr>
            <a:r>
              <a:rPr lang="en-AU" b="1" dirty="0"/>
              <a:t>Community networking</a:t>
            </a:r>
            <a:r>
              <a:rPr lang="en-AU" dirty="0"/>
              <a:t>– building deeper links; creating shared metaphors (turtle, fire stick)</a:t>
            </a:r>
          </a:p>
          <a:p>
            <a:pPr marL="0" indent="0">
              <a:buNone/>
            </a:pPr>
            <a:endParaRPr lang="en-AU" dirty="0"/>
          </a:p>
          <a:p>
            <a:pPr marL="0" indent="0">
              <a:buNone/>
            </a:pPr>
            <a:r>
              <a:rPr lang="en-AU" b="1" dirty="0"/>
              <a:t>Agreement processes – </a:t>
            </a:r>
            <a:r>
              <a:rPr lang="en-AU" dirty="0"/>
              <a:t>community led actions (intergenerational; river metaphor)</a:t>
            </a:r>
            <a:r>
              <a:rPr lang="en-AU" b="1" dirty="0"/>
              <a:t>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7288"/>
            <a:ext cx="967703" cy="1152128"/>
          </a:xfrm>
          <a:prstGeom prst="rect">
            <a:avLst/>
          </a:prstGeom>
        </p:spPr>
      </p:pic>
    </p:spTree>
    <p:extLst>
      <p:ext uri="{BB962C8B-B14F-4D97-AF65-F5344CB8AC3E}">
        <p14:creationId xmlns:p14="http://schemas.microsoft.com/office/powerpoint/2010/main" val="2776769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Seeking Solution Pathways</a:t>
            </a:r>
            <a:br>
              <a:rPr lang="en-AU" dirty="0"/>
            </a:br>
            <a:r>
              <a:rPr lang="en-AU" dirty="0"/>
              <a:t>Visioning Journeys</a:t>
            </a:r>
          </a:p>
        </p:txBody>
      </p:sp>
      <p:sp>
        <p:nvSpPr>
          <p:cNvPr id="3" name="Content Placeholder 2"/>
          <p:cNvSpPr>
            <a:spLocks noGrp="1"/>
          </p:cNvSpPr>
          <p:nvPr>
            <p:ph idx="1"/>
          </p:nvPr>
        </p:nvSpPr>
        <p:spPr>
          <a:xfrm>
            <a:off x="251520" y="1600200"/>
            <a:ext cx="8640960" cy="4925144"/>
          </a:xfrm>
        </p:spPr>
        <p:txBody>
          <a:bodyPr>
            <a:normAutofit fontScale="92500" lnSpcReduction="20000"/>
          </a:bodyPr>
          <a:lstStyle/>
          <a:p>
            <a:endParaRPr lang="en-AU" dirty="0"/>
          </a:p>
          <a:p>
            <a:r>
              <a:rPr lang="en-AU" dirty="0"/>
              <a:t>Acknowledging complexity</a:t>
            </a:r>
          </a:p>
          <a:p>
            <a:pPr lvl="2"/>
            <a:r>
              <a:rPr lang="en-AU" dirty="0"/>
              <a:t>Macro process that problematise the space and seek multiple solutions</a:t>
            </a:r>
          </a:p>
          <a:p>
            <a:pPr marL="914400" lvl="2" indent="0">
              <a:buNone/>
            </a:pPr>
            <a:endParaRPr lang="en-AU" dirty="0"/>
          </a:p>
          <a:p>
            <a:r>
              <a:rPr lang="en-AU" dirty="0"/>
              <a:t>Multiple perspectives</a:t>
            </a:r>
          </a:p>
          <a:p>
            <a:pPr lvl="2"/>
            <a:r>
              <a:rPr lang="en-AU" dirty="0"/>
              <a:t>Intergenerational</a:t>
            </a:r>
          </a:p>
          <a:p>
            <a:pPr lvl="2"/>
            <a:r>
              <a:rPr lang="en-AU" dirty="0"/>
              <a:t>Demographic populations</a:t>
            </a:r>
          </a:p>
          <a:p>
            <a:pPr marL="914400" lvl="2" indent="0">
              <a:buNone/>
            </a:pPr>
            <a:endParaRPr lang="en-AU" dirty="0"/>
          </a:p>
          <a:p>
            <a:r>
              <a:rPr lang="en-AU" dirty="0"/>
              <a:t>Holistic strategies and solutions</a:t>
            </a:r>
          </a:p>
          <a:p>
            <a:pPr lvl="2"/>
            <a:r>
              <a:rPr lang="en-AU" dirty="0"/>
              <a:t>Include community: further education, education and research as pathway</a:t>
            </a:r>
          </a:p>
          <a:p>
            <a:pPr lvl="2"/>
            <a:r>
              <a:rPr lang="en-AU" dirty="0"/>
              <a:t>Inform systemic changes</a:t>
            </a:r>
          </a:p>
          <a:p>
            <a:endParaRPr lang="en-AU"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7288"/>
            <a:ext cx="967703" cy="1152128"/>
          </a:xfrm>
          <a:prstGeom prst="rect">
            <a:avLst/>
          </a:prstGeom>
        </p:spPr>
      </p:pic>
    </p:spTree>
    <p:extLst>
      <p:ext uri="{BB962C8B-B14F-4D97-AF65-F5344CB8AC3E}">
        <p14:creationId xmlns:p14="http://schemas.microsoft.com/office/powerpoint/2010/main" val="4181899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912</TotalTime>
  <Words>688</Words>
  <Application>Microsoft Office PowerPoint</Application>
  <PresentationFormat>On-screen Show (4:3)</PresentationFormat>
  <Paragraphs>81</Paragraphs>
  <Slides>6</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PowerPoint Presentation</vt:lpstr>
      <vt:lpstr>Overview of Higher Education Pathways </vt:lpstr>
      <vt:lpstr>Literature Review</vt:lpstr>
      <vt:lpstr>Key Learnings</vt:lpstr>
      <vt:lpstr>Initiative Context </vt:lpstr>
      <vt:lpstr>Seeking Solution Pathways Visioning Journeys</vt:lpstr>
    </vt:vector>
  </TitlesOfParts>
  <Company>Charles Darwin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WHOLE OF COMMUNITY ENGAGEMENT</dc:title>
  <dc:creator>CDU</dc:creator>
  <cp:lastModifiedBy>Megan Ogier</cp:lastModifiedBy>
  <cp:revision>30</cp:revision>
  <cp:lastPrinted>2015-03-31T04:12:00Z</cp:lastPrinted>
  <dcterms:created xsi:type="dcterms:W3CDTF">2015-03-30T04:05:00Z</dcterms:created>
  <dcterms:modified xsi:type="dcterms:W3CDTF">2016-11-24T07:11:26Z</dcterms:modified>
</cp:coreProperties>
</file>