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2"/>
  </p:handoutMasterIdLst>
  <p:sldIdLst>
    <p:sldId id="256" r:id="rId2"/>
    <p:sldId id="260" r:id="rId3"/>
    <p:sldId id="268" r:id="rId4"/>
    <p:sldId id="291" r:id="rId5"/>
    <p:sldId id="293" r:id="rId6"/>
    <p:sldId id="257" r:id="rId7"/>
    <p:sldId id="258" r:id="rId8"/>
    <p:sldId id="259" r:id="rId9"/>
    <p:sldId id="280" r:id="rId10"/>
    <p:sldId id="285" r:id="rId11"/>
    <p:sldId id="286" r:id="rId12"/>
    <p:sldId id="295" r:id="rId13"/>
    <p:sldId id="296" r:id="rId14"/>
    <p:sldId id="261" r:id="rId15"/>
    <p:sldId id="269" r:id="rId16"/>
    <p:sldId id="297" r:id="rId17"/>
    <p:sldId id="298" r:id="rId18"/>
    <p:sldId id="299" r:id="rId19"/>
    <p:sldId id="300" r:id="rId20"/>
    <p:sldId id="301" r:id="rId2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94660"/>
  </p:normalViewPr>
  <p:slideViewPr>
    <p:cSldViewPr>
      <p:cViewPr varScale="1">
        <p:scale>
          <a:sx n="41" d="100"/>
          <a:sy n="41" d="100"/>
        </p:scale>
        <p:origin x="1368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C3466-6FE9-46AE-9D3C-9954977EB27C}" type="datetimeFigureOut">
              <a:rPr lang="en-AU" smtClean="0"/>
              <a:t>24/11/2016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A56C3-B8EB-46AA-8231-FD76328421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9511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21F9-EBE3-430F-A3EE-0698F4FC0E8E}" type="datetimeFigureOut">
              <a:rPr lang="en-US" smtClean="0"/>
              <a:t>11/24/2016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63B2-C200-4950-849C-6433C36D80A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21F9-EBE3-430F-A3EE-0698F4FC0E8E}" type="datetimeFigureOut">
              <a:rPr lang="en-US" smtClean="0"/>
              <a:t>11/24/2016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63B2-C200-4950-849C-6433C36D80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21F9-EBE3-430F-A3EE-0698F4FC0E8E}" type="datetimeFigureOut">
              <a:rPr lang="en-US" smtClean="0"/>
              <a:t>11/24/2016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63B2-C200-4950-849C-6433C36D80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21F9-EBE3-430F-A3EE-0698F4FC0E8E}" type="datetimeFigureOut">
              <a:rPr lang="en-US" smtClean="0"/>
              <a:t>11/24/2016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63B2-C200-4950-849C-6433C36D80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21F9-EBE3-430F-A3EE-0698F4FC0E8E}" type="datetimeFigureOut">
              <a:rPr lang="en-US" smtClean="0"/>
              <a:t>11/24/2016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63B2-C200-4950-849C-6433C36D80A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21F9-EBE3-430F-A3EE-0698F4FC0E8E}" type="datetimeFigureOut">
              <a:rPr lang="en-US" smtClean="0"/>
              <a:t>11/24/2016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63B2-C200-4950-849C-6433C36D80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21F9-EBE3-430F-A3EE-0698F4FC0E8E}" type="datetimeFigureOut">
              <a:rPr lang="en-US" smtClean="0"/>
              <a:t>11/24/2016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63B2-C200-4950-849C-6433C36D80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21F9-EBE3-430F-A3EE-0698F4FC0E8E}" type="datetimeFigureOut">
              <a:rPr lang="en-US" smtClean="0"/>
              <a:t>11/24/2016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63B2-C200-4950-849C-6433C36D80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21F9-EBE3-430F-A3EE-0698F4FC0E8E}" type="datetimeFigureOut">
              <a:rPr lang="en-US" smtClean="0"/>
              <a:t>11/24/2016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63B2-C200-4950-849C-6433C36D80A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21F9-EBE3-430F-A3EE-0698F4FC0E8E}" type="datetimeFigureOut">
              <a:rPr lang="en-US" smtClean="0"/>
              <a:t>11/24/2016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63B2-C200-4950-849C-6433C36D80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21F9-EBE3-430F-A3EE-0698F4FC0E8E}" type="datetimeFigureOut">
              <a:rPr lang="en-US" smtClean="0"/>
              <a:t>11/24/2016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63B2-C200-4950-849C-6433C36D80A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/>
              <a:t>Click icon to add picture</a:t>
            </a:r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F8021F9-EBE3-430F-A3EE-0698F4FC0E8E}" type="datetimeFigureOut">
              <a:rPr lang="en-US" smtClean="0"/>
              <a:t>11/24/2016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8EE63B2-C200-4950-849C-6433C36D80A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e.smith@federation.edu.a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59632" y="548680"/>
            <a:ext cx="7507560" cy="3096344"/>
          </a:xfrm>
        </p:spPr>
        <p:txBody>
          <a:bodyPr>
            <a:normAutofit/>
          </a:bodyPr>
          <a:lstStyle/>
          <a:p>
            <a:pPr algn="ctr"/>
            <a:r>
              <a:rPr lang="en-AU" dirty="0"/>
              <a:t>Enterprise Registered Training Organisations in Australia</a:t>
            </a:r>
            <a:br>
              <a:rPr lang="en-AU" dirty="0"/>
            </a:br>
            <a:br>
              <a:rPr lang="en-AU" sz="3100" dirty="0"/>
            </a:br>
            <a:r>
              <a:rPr lang="en-AU" sz="2800" dirty="0"/>
              <a:t>An overview from research data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31640" y="4005064"/>
            <a:ext cx="7406640" cy="1752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AU" sz="2800" dirty="0"/>
              <a:t>Erica Smith, Federation University Australia</a:t>
            </a:r>
          </a:p>
          <a:p>
            <a:pPr algn="ctr"/>
            <a:r>
              <a:rPr lang="en-AU" sz="2800" dirty="0"/>
              <a:t>Andy Smith, Federation University Australia</a:t>
            </a:r>
          </a:p>
          <a:p>
            <a:pPr algn="ctr"/>
            <a:r>
              <a:rPr lang="en-AU" sz="2800" dirty="0"/>
              <a:t>Arlene Walker, Deakin University,</a:t>
            </a:r>
          </a:p>
          <a:p>
            <a:pPr algn="ctr"/>
            <a:r>
              <a:rPr lang="en-AU" sz="2800" dirty="0"/>
              <a:t>Beth Costa, Deakin University</a:t>
            </a:r>
          </a:p>
        </p:txBody>
      </p:sp>
    </p:spTree>
    <p:extLst>
      <p:ext uri="{BB962C8B-B14F-4D97-AF65-F5344CB8AC3E}">
        <p14:creationId xmlns:p14="http://schemas.microsoft.com/office/powerpoint/2010/main" val="3785618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Some of our participating ERTOs: </a:t>
            </a:r>
            <a:r>
              <a:rPr lang="en-AU" sz="3600" dirty="0"/>
              <a:t>Waterfront operations; Pay TV company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08" y="1556792"/>
            <a:ext cx="4828919" cy="2933388"/>
          </a:xfrm>
          <a:prstGeom prst="rect">
            <a:avLst/>
          </a:prstGeom>
        </p:spPr>
      </p:pic>
      <p:pic>
        <p:nvPicPr>
          <p:cNvPr id="5" name="Picture 2" descr="I:\workers - pics for presentation\callcent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333" y="3861048"/>
            <a:ext cx="4140139" cy="275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201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Road construction; health and community care nursing</a:t>
            </a:r>
          </a:p>
        </p:txBody>
      </p:sp>
      <p:pic>
        <p:nvPicPr>
          <p:cNvPr id="4" name="Picture 4" descr="I:\workers - pics for presentation\111012_highway_work_ap_6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4834098" cy="26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ap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7072"/>
            <a:ext cx="3620530" cy="241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25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Their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2200" dirty="0"/>
              <a:t>Employed significant numbers of training staff; on average10 staff teaching nationally-recognised training, and nearly 60 workplace instructors (one had 400 plus 2900).</a:t>
            </a:r>
          </a:p>
          <a:p>
            <a:r>
              <a:rPr lang="en-AU" sz="2200" dirty="0"/>
              <a:t>95% had a major focus on only one Training Package. Top 5: Public safety, Transport and logistics, Community services, Business services, Resources and infrastructure.</a:t>
            </a:r>
          </a:p>
          <a:p>
            <a:r>
              <a:rPr lang="en-AU" sz="2200" dirty="0"/>
              <a:t>Only 22 per cent reported no involvement in Training Package development; 25 per cent provided people for national committees. </a:t>
            </a:r>
          </a:p>
          <a:p>
            <a:r>
              <a:rPr lang="en-AU" sz="2200" dirty="0"/>
              <a:t>Training delivery showed a mix of ‘classroom’ and workstation delivery.</a:t>
            </a:r>
          </a:p>
        </p:txBody>
      </p:sp>
    </p:spTree>
    <p:extLst>
      <p:ext uri="{BB962C8B-B14F-4D97-AF65-F5344CB8AC3E}">
        <p14:creationId xmlns:p14="http://schemas.microsoft.com/office/powerpoint/2010/main" val="145297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Inclusion of peripheral workforces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600" dirty="0"/>
              <a:t>15 per cent of companies provided training to more than three-quarters of their casual staff (not always confined to mandatory matters).</a:t>
            </a:r>
          </a:p>
          <a:p>
            <a:r>
              <a:rPr lang="en-AU" sz="2600" dirty="0"/>
              <a:t>75% said that training was provided in paid work time for casuals.</a:t>
            </a:r>
          </a:p>
          <a:p>
            <a:r>
              <a:rPr lang="en-AU" sz="2600" dirty="0"/>
              <a:t>Sub-contractors were included in training, in a substantial minority of cases.</a:t>
            </a:r>
          </a:p>
        </p:txBody>
      </p:sp>
    </p:spTree>
    <p:extLst>
      <p:ext uri="{BB962C8B-B14F-4D97-AF65-F5344CB8AC3E}">
        <p14:creationId xmlns:p14="http://schemas.microsoft.com/office/powerpoint/2010/main" val="2881303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What the learners say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362200"/>
            <a:ext cx="424815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87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200" dirty="0"/>
              <a:t>Who were the learners and how did they learn?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5589240"/>
          </a:xfrm>
        </p:spPr>
        <p:txBody>
          <a:bodyPr>
            <a:normAutofit fontScale="77500" lnSpcReduction="20000"/>
          </a:bodyPr>
          <a:lstStyle/>
          <a:p>
            <a:endParaRPr lang="en-AU" dirty="0"/>
          </a:p>
          <a:p>
            <a:r>
              <a:rPr lang="en-AU" dirty="0"/>
              <a:t>Nearly 40% were from a NESB and 30% were aged 45 plus. One-third had only achieved Year 10 or less at school. </a:t>
            </a:r>
          </a:p>
          <a:p>
            <a:r>
              <a:rPr lang="en-AU" dirty="0"/>
              <a:t>Most common qualifications among respondents: Cert III in Customer Contact (31%);  Cert II in Rail infrastructure (24%); Cert IV in Civil Construction (11%); Cert III in Driving Operations (Bus) (10%)</a:t>
            </a:r>
          </a:p>
          <a:p>
            <a:r>
              <a:rPr lang="en-AU" dirty="0"/>
              <a:t>Two-thirds said their training was a requirement of  the job; nearly half of those were doing a traineeship.</a:t>
            </a:r>
          </a:p>
          <a:p>
            <a:r>
              <a:rPr lang="en-AU" dirty="0"/>
              <a:t>90% said that they had face-to-face training; 33% said they had on the job coaching or mentoring. 35% were provided with printed learning materials. Only half had been assessed for RPL. </a:t>
            </a:r>
          </a:p>
          <a:p>
            <a:endParaRPr lang="en-AU" dirty="0"/>
          </a:p>
          <a:p>
            <a:endParaRPr lang="en-AU" sz="1100" dirty="0"/>
          </a:p>
          <a:p>
            <a:pPr marL="82296" indent="0">
              <a:buNone/>
            </a:pPr>
            <a:r>
              <a:rPr lang="en-AU" sz="2600" i="1" dirty="0"/>
              <a:t>		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9419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Were they happy?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sz="2800" dirty="0"/>
              <a:t>Only one person said he/she had not achieved the main purpose for training; only 3 said they wouldn’t recommend to other people</a:t>
            </a:r>
          </a:p>
          <a:p>
            <a:r>
              <a:rPr lang="en-AU" sz="2800" dirty="0"/>
              <a:t>60% said it helped them do their job better; 26% felt more secure in their job (multiple answers permitted)</a:t>
            </a:r>
          </a:p>
          <a:p>
            <a:r>
              <a:rPr lang="en-AU" sz="2800" dirty="0"/>
              <a:t>15 statements adapted from the NCVER learner survey were provided. Answers showed nearly all were favourable. </a:t>
            </a:r>
          </a:p>
          <a:p>
            <a:r>
              <a:rPr lang="en-AU" sz="2800" dirty="0"/>
              <a:t>Worst: generic skills development (written communication had 29% neutral/disagree/strongly disagree; and problem solving 15%.</a:t>
            </a:r>
          </a:p>
          <a:p>
            <a:r>
              <a:rPr lang="en-AU" sz="2800" dirty="0"/>
              <a:t>Assessment related statements were more likely than others to have ‘agree’ rather than ‘strongly agree’ statements. 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94449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Did they benefit?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82296" indent="0">
              <a:buNone/>
            </a:pPr>
            <a:r>
              <a:rPr lang="en-AU" i="1" dirty="0"/>
              <a:t>Note: respondents had completed qualifications </a:t>
            </a:r>
            <a:r>
              <a:rPr lang="en-AU" sz="3000" i="1" dirty="0"/>
              <a:t>from 2011 onwards</a:t>
            </a:r>
          </a:p>
          <a:p>
            <a:r>
              <a:rPr lang="en-AU" sz="3000" dirty="0"/>
              <a:t>Almost one-quarter had gone on to study further qualifications, half at Certificate IV level;</a:t>
            </a:r>
          </a:p>
          <a:p>
            <a:r>
              <a:rPr lang="en-AU" sz="3000" dirty="0"/>
              <a:t>Over three-quarters had remained in the relevant job;</a:t>
            </a:r>
          </a:p>
          <a:p>
            <a:r>
              <a:rPr lang="en-AU" sz="3000" dirty="0"/>
              <a:t>Personal benefits </a:t>
            </a:r>
            <a:r>
              <a:rPr lang="en-AU" sz="3000" i="1" dirty="0"/>
              <a:t>(multiple choices allowed from a provided list</a:t>
            </a:r>
            <a:r>
              <a:rPr lang="en-AU" sz="3000" dirty="0"/>
              <a:t>): Over three-quarters: ‘advanced skills generally’; 43% ‘increased confidence; 41% ‘satisfaction of achievement’.</a:t>
            </a:r>
          </a:p>
        </p:txBody>
      </p:sp>
    </p:spTree>
    <p:extLst>
      <p:ext uri="{BB962C8B-B14F-4D97-AF65-F5344CB8AC3E}">
        <p14:creationId xmlns:p14="http://schemas.microsoft.com/office/powerpoint/2010/main" val="2457533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Learners were confined to our case study enterprises and industry distribution was atypical. This reduces the ability to compare company responses with learner responses.</a:t>
            </a:r>
          </a:p>
          <a:p>
            <a:r>
              <a:rPr lang="en-AU" dirty="0"/>
              <a:t>Most respondents were men (except from the Cable TV company).</a:t>
            </a:r>
          </a:p>
        </p:txBody>
      </p:sp>
    </p:spTree>
    <p:extLst>
      <p:ext uri="{BB962C8B-B14F-4D97-AF65-F5344CB8AC3E}">
        <p14:creationId xmlns:p14="http://schemas.microsoft.com/office/powerpoint/2010/main" val="2871263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Benefits for companies and learners were similar. Training was job-relevant, and both ERTO and learner surveys showed the use of multiple training methods.</a:t>
            </a:r>
          </a:p>
          <a:p>
            <a:r>
              <a:rPr lang="en-AU" sz="2800" dirty="0"/>
              <a:t>The fact that respondents were in the same jobs confirms that ERTO status aids retention of workers.</a:t>
            </a:r>
          </a:p>
          <a:p>
            <a:r>
              <a:rPr lang="en-AU" sz="2800" dirty="0"/>
              <a:t>Learners reported additional benefits beyond job or company-related benefits</a:t>
            </a:r>
            <a:r>
              <a:rPr lang="en-AU" dirty="0"/>
              <a:t>.</a:t>
            </a:r>
          </a:p>
          <a:p>
            <a:r>
              <a:rPr lang="en-AU" sz="2800" dirty="0"/>
              <a:t>The training benefits disadvantaged workers.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2431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sz="3000" dirty="0"/>
              <a:t>Australian Research Council (ARC) Linkage Project:  How do qualifications delivered by enterprises contribute to improved skill levels and other benefits for companies, workers and the nation?</a:t>
            </a:r>
          </a:p>
          <a:p>
            <a:r>
              <a:rPr lang="en-AU" sz="3000" dirty="0"/>
              <a:t>Time period: 2012-14</a:t>
            </a:r>
          </a:p>
          <a:p>
            <a:r>
              <a:rPr lang="en-AU" sz="3000" dirty="0"/>
              <a:t>Partners: Enterprise Registered Training Organisation Association (ERTOA) &amp; eight Enterprise Registered Training Organisations (</a:t>
            </a:r>
            <a:r>
              <a:rPr lang="en-AU" sz="3000" dirty="0" err="1"/>
              <a:t>ERTOs</a:t>
            </a:r>
            <a:r>
              <a:rPr lang="en-AU" sz="3000" dirty="0"/>
              <a:t>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7106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Any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Contact Erica Smith 03-5327 9665 </a:t>
            </a:r>
            <a:r>
              <a:rPr lang="en-AU" dirty="0">
                <a:hlinkClick r:id="rId2"/>
              </a:rPr>
              <a:t>e.smith@federation.edu.au</a:t>
            </a:r>
            <a:endParaRPr lang="en-AU" dirty="0"/>
          </a:p>
          <a:p>
            <a:pPr marL="82296" indent="0">
              <a:buNone/>
            </a:pPr>
            <a:endParaRPr lang="en-AU" dirty="0"/>
          </a:p>
          <a:p>
            <a:r>
              <a:rPr lang="en-AU" dirty="0"/>
              <a:t>Project web site:</a:t>
            </a:r>
          </a:p>
          <a:p>
            <a:pPr marL="82296" indent="0">
              <a:buNone/>
            </a:pPr>
            <a:r>
              <a:rPr lang="en-AU" dirty="0"/>
              <a:t>Google ‘RAVE research enterprise RTOs’</a:t>
            </a:r>
          </a:p>
        </p:txBody>
      </p:sp>
    </p:spTree>
    <p:extLst>
      <p:ext uri="{BB962C8B-B14F-4D97-AF65-F5344CB8AC3E}">
        <p14:creationId xmlns:p14="http://schemas.microsoft.com/office/powerpoint/2010/main" val="3021954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Enterprise RTO: companies and other organisations - where education is not their primary business - that deliver and award nationally recognised qualifications to their own workers.</a:t>
            </a:r>
          </a:p>
          <a:p>
            <a:pPr marL="82296" indent="0">
              <a:buNone/>
            </a:pPr>
            <a:endParaRPr lang="en-AU" sz="1200" dirty="0"/>
          </a:p>
          <a:p>
            <a:r>
              <a:rPr lang="en-AU" dirty="0"/>
              <a:t>Increasing in number (195 in 1993 to 250 in 2015) and significance in VET system.</a:t>
            </a:r>
          </a:p>
        </p:txBody>
      </p:sp>
    </p:spTree>
    <p:extLst>
      <p:ext uri="{BB962C8B-B14F-4D97-AF65-F5344CB8AC3E}">
        <p14:creationId xmlns:p14="http://schemas.microsoft.com/office/powerpoint/2010/main" val="237936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Significance of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AU" sz="3400" b="1" dirty="0"/>
              <a:t>For workers</a:t>
            </a:r>
            <a:r>
              <a:rPr lang="en-AU" sz="3400" dirty="0"/>
              <a:t>, the research set out to examine whether the availability of qualifications through Enterprise RTOs offers the chance of a high-quality qualification and improved career prospects and life chances. </a:t>
            </a:r>
          </a:p>
          <a:p>
            <a:pPr lvl="0"/>
            <a:r>
              <a:rPr lang="en-AU" sz="3400" b="1" dirty="0"/>
              <a:t>For companies, </a:t>
            </a:r>
            <a:r>
              <a:rPr lang="en-AU" sz="3400" dirty="0"/>
              <a:t>the research set out to provide firm evidence about the outcomes for their workers and quality features of their training compared with other companies and with institutional-based qualifications. It aimed to assist them to improve their practices in this area, thus contributing to improved economic performance and productivity. </a:t>
            </a:r>
          </a:p>
          <a:p>
            <a:pPr lvl="0"/>
            <a:r>
              <a:rPr lang="en-AU" sz="3400" b="1" dirty="0"/>
              <a:t>For industries and for Australia</a:t>
            </a:r>
            <a:r>
              <a:rPr lang="en-AU" sz="3400" dirty="0"/>
              <a:t>, it set out to provide an evidence base about the efficacy of this type of training which will assist the shaping of government policy.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647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What does the (meagre) literature tell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Companies are increasingly using nationally-recognised training for their workers and governments encourage this;</a:t>
            </a:r>
          </a:p>
          <a:p>
            <a:r>
              <a:rPr lang="en-AU" sz="2800" dirty="0"/>
              <a:t>Becoming an enterprise RTO is an onerous process but has benefits including quality assurance and motivation of staff;</a:t>
            </a:r>
          </a:p>
          <a:p>
            <a:r>
              <a:rPr lang="en-AU" sz="2800" dirty="0"/>
              <a:t>Workers benefit through free training provided in work hours; many have not previously received qualifications</a:t>
            </a:r>
          </a:p>
        </p:txBody>
      </p:sp>
    </p:spTree>
    <p:extLst>
      <p:ext uri="{BB962C8B-B14F-4D97-AF65-F5344CB8AC3E}">
        <p14:creationId xmlns:p14="http://schemas.microsoft.com/office/powerpoint/2010/main" val="1232166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Research Questions for this paper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benefits and challenges for companies associated with training through their own RTO?</a:t>
            </a:r>
          </a:p>
          <a:p>
            <a:pPr marL="82296" indent="0">
              <a:buNone/>
            </a:pPr>
            <a:endParaRPr lang="en-US" dirty="0"/>
          </a:p>
          <a:p>
            <a:r>
              <a:rPr lang="en-US" dirty="0"/>
              <a:t>What are the benefits and challenges for workers associated with enterprise RTOs?</a:t>
            </a:r>
          </a:p>
        </p:txBody>
      </p:sp>
    </p:spTree>
    <p:extLst>
      <p:ext uri="{BB962C8B-B14F-4D97-AF65-F5344CB8AC3E}">
        <p14:creationId xmlns:p14="http://schemas.microsoft.com/office/powerpoint/2010/main" val="4050429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method for this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Quantitative </a:t>
            </a:r>
          </a:p>
          <a:p>
            <a:pPr lvl="1"/>
            <a:r>
              <a:rPr lang="en-US" dirty="0"/>
              <a:t>Surveys of ERTOs in 2012 and 2104</a:t>
            </a:r>
            <a:r>
              <a:rPr lang="en-US" i="1" dirty="0"/>
              <a:t> (responses 83 </a:t>
            </a:r>
            <a:r>
              <a:rPr lang="en-US" i="1"/>
              <a:t>in 2012 and </a:t>
            </a:r>
            <a:r>
              <a:rPr lang="en-US" i="1" dirty="0"/>
              <a:t>65 in 2014, representative across industry areas)</a:t>
            </a:r>
          </a:p>
          <a:p>
            <a:pPr lvl="1"/>
            <a:r>
              <a:rPr lang="en-US" dirty="0"/>
              <a:t>Survey of learners in six of the eight case study Enterprise RTOs (one only covered volunteers, and is not included in this paper) (</a:t>
            </a:r>
            <a:r>
              <a:rPr lang="en-US" i="1" dirty="0"/>
              <a:t>responses: 103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marL="402336" lvl="1" indent="0">
              <a:buNone/>
            </a:pPr>
            <a:r>
              <a:rPr lang="en-US" dirty="0"/>
              <a:t>Also carried out:</a:t>
            </a:r>
          </a:p>
          <a:p>
            <a:pPr lvl="1"/>
            <a:r>
              <a:rPr lang="en-US" dirty="0"/>
              <a:t>Longitudinal case studies in eight ERTOs.</a:t>
            </a:r>
          </a:p>
          <a:p>
            <a:pPr lvl="1"/>
            <a:r>
              <a:rPr lang="en-US" dirty="0"/>
              <a:t>Interviews with institutional RTOs delivering the same qualifications as the case study RTOs</a:t>
            </a:r>
          </a:p>
          <a:p>
            <a:pPr lvl="1"/>
            <a:r>
              <a:rPr lang="en-US" dirty="0"/>
              <a:t>International comparison with UK.</a:t>
            </a:r>
          </a:p>
          <a:p>
            <a:pPr marL="40233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687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Enterprise RTOs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5589240"/>
          </a:xfrm>
        </p:spPr>
        <p:txBody>
          <a:bodyPr>
            <a:normAutofit/>
          </a:bodyPr>
          <a:lstStyle/>
          <a:p>
            <a:pPr marL="82296" indent="0">
              <a:spcAft>
                <a:spcPts val="600"/>
              </a:spcAft>
              <a:buNone/>
            </a:pPr>
            <a:r>
              <a:rPr lang="en-AU" sz="2000" dirty="0"/>
              <a:t>In 2012…</a:t>
            </a:r>
          </a:p>
          <a:p>
            <a:pPr>
              <a:spcAft>
                <a:spcPts val="600"/>
              </a:spcAft>
            </a:pPr>
            <a:r>
              <a:rPr lang="en-AU" sz="2000" dirty="0"/>
              <a:t>Nearly all (92%) of respondent ERTOs were located in an Australian capital city;</a:t>
            </a:r>
          </a:p>
          <a:p>
            <a:pPr>
              <a:spcAft>
                <a:spcPts val="600"/>
              </a:spcAft>
            </a:pPr>
            <a:r>
              <a:rPr lang="en-AU" sz="2000" dirty="0"/>
              <a:t>Over half (54%) had sites in more than one state and 54% had ten or more branches; </a:t>
            </a:r>
          </a:p>
          <a:p>
            <a:pPr>
              <a:spcAft>
                <a:spcPts val="600"/>
              </a:spcAft>
            </a:pPr>
            <a:r>
              <a:rPr lang="en-AU" sz="2000" dirty="0"/>
              <a:t>39% operated internationally, mostly headquartered in Australia;</a:t>
            </a:r>
          </a:p>
          <a:p>
            <a:pPr>
              <a:spcAft>
                <a:spcPts val="600"/>
              </a:spcAft>
            </a:pPr>
            <a:r>
              <a:rPr lang="en-AU" sz="2000" dirty="0"/>
              <a:t>The enterprises had various sized workforces but with almost 50% between 2,000 – &lt;10,000;</a:t>
            </a:r>
          </a:p>
          <a:p>
            <a:pPr>
              <a:spcAft>
                <a:spcPts val="600"/>
              </a:spcAft>
            </a:pPr>
            <a:r>
              <a:rPr lang="en-AU" sz="2000" dirty="0"/>
              <a:t>Industry areas: 24% Health and Community Services; 22% government administration and defence; 12% transport and storage; 8% manufacturing;</a:t>
            </a:r>
          </a:p>
          <a:p>
            <a:pPr>
              <a:spcAft>
                <a:spcPts val="600"/>
              </a:spcAft>
            </a:pPr>
            <a:r>
              <a:rPr lang="en-AU" sz="2000" dirty="0"/>
              <a:t>52% operated 24/7.</a:t>
            </a:r>
          </a:p>
        </p:txBody>
      </p:sp>
    </p:spTree>
    <p:extLst>
      <p:ext uri="{BB962C8B-B14F-4D97-AF65-F5344CB8AC3E}">
        <p14:creationId xmlns:p14="http://schemas.microsoft.com/office/powerpoint/2010/main" val="808222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 about Enterprise RTOs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484784"/>
            <a:ext cx="7704856" cy="5040560"/>
          </a:xfrm>
        </p:spPr>
        <p:txBody>
          <a:bodyPr>
            <a:normAutofit/>
          </a:bodyPr>
          <a:lstStyle/>
          <a:p>
            <a:r>
              <a:rPr lang="en-US" sz="2600" dirty="0"/>
              <a:t>Most had undergone significant expansion in the previous five years;</a:t>
            </a:r>
          </a:p>
          <a:p>
            <a:r>
              <a:rPr lang="en-US" sz="2600" dirty="0"/>
              <a:t>Use of technology had increased – one-quarter rapidly;</a:t>
            </a:r>
          </a:p>
          <a:p>
            <a:r>
              <a:rPr lang="en-US" sz="2600" dirty="0"/>
              <a:t>95% said skill needs had increased- 30% rapidly;</a:t>
            </a:r>
          </a:p>
          <a:p>
            <a:r>
              <a:rPr lang="en-US" sz="2600" dirty="0"/>
              <a:t>Only 18% had fewer than 500 workers; and nearly 50% had more than 5000 workers;</a:t>
            </a:r>
          </a:p>
          <a:p>
            <a:r>
              <a:rPr lang="en-US" sz="2600" dirty="0"/>
              <a:t>On average 82% of the workforce was employed permanently.</a:t>
            </a:r>
          </a:p>
          <a:p>
            <a:pPr marL="82296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6854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832</TotalTime>
  <Words>1223</Words>
  <Application>Microsoft Office PowerPoint</Application>
  <PresentationFormat>On-screen Show (4:3)</PresentationFormat>
  <Paragraphs>93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Gill Sans MT</vt:lpstr>
      <vt:lpstr>Verdana</vt:lpstr>
      <vt:lpstr>Wingdings 2</vt:lpstr>
      <vt:lpstr>Solstice</vt:lpstr>
      <vt:lpstr>Enterprise Registered Training Organisations in Australia  An overview from research data</vt:lpstr>
      <vt:lpstr>The project</vt:lpstr>
      <vt:lpstr>Definition</vt:lpstr>
      <vt:lpstr>Significance of project</vt:lpstr>
      <vt:lpstr>What does the (meagre) literature tell us?</vt:lpstr>
      <vt:lpstr>Research Questions for this paper</vt:lpstr>
      <vt:lpstr>Research method for this paper</vt:lpstr>
      <vt:lpstr>What are Enterprise RTOs like?</vt:lpstr>
      <vt:lpstr>Findings about Enterprise RTOs</vt:lpstr>
      <vt:lpstr>Some of our participating ERTOs: Waterfront operations; Pay TV company</vt:lpstr>
      <vt:lpstr>Road construction; health and community care nursing</vt:lpstr>
      <vt:lpstr>Their training</vt:lpstr>
      <vt:lpstr>Inclusion of peripheral workforces </vt:lpstr>
      <vt:lpstr>What the learners say</vt:lpstr>
      <vt:lpstr>Who were the learners and how did they learn?</vt:lpstr>
      <vt:lpstr>Were they happy?</vt:lpstr>
      <vt:lpstr>Did they benefit?</vt:lpstr>
      <vt:lpstr>Limitations</vt:lpstr>
      <vt:lpstr>Analysis</vt:lpstr>
      <vt:lpstr>Any questions?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Enterprise Registered Training Organisations: What are some of the benefits and challenges?</dc:title>
  <dc:creator>Sally Burt</dc:creator>
  <cp:lastModifiedBy>Megan Ogier</cp:lastModifiedBy>
  <cp:revision>45</cp:revision>
  <cp:lastPrinted>2015-04-07T07:45:08Z</cp:lastPrinted>
  <dcterms:created xsi:type="dcterms:W3CDTF">2013-06-12T05:33:40Z</dcterms:created>
  <dcterms:modified xsi:type="dcterms:W3CDTF">2016-11-23T21:35:19Z</dcterms:modified>
</cp:coreProperties>
</file>