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63" r:id="rId3"/>
    <p:sldId id="269" r:id="rId4"/>
    <p:sldId id="294" r:id="rId5"/>
    <p:sldId id="307" r:id="rId6"/>
    <p:sldId id="277" r:id="rId7"/>
    <p:sldId id="306" r:id="rId8"/>
    <p:sldId id="257" r:id="rId9"/>
    <p:sldId id="268" r:id="rId10"/>
    <p:sldId id="270" r:id="rId11"/>
    <p:sldId id="271" r:id="rId12"/>
    <p:sldId id="258" r:id="rId13"/>
    <p:sldId id="278" r:id="rId14"/>
    <p:sldId id="274" r:id="rId15"/>
    <p:sldId id="276" r:id="rId16"/>
    <p:sldId id="265" r:id="rId17"/>
    <p:sldId id="259" r:id="rId18"/>
    <p:sldId id="280" r:id="rId19"/>
    <p:sldId id="282" r:id="rId20"/>
    <p:sldId id="283" r:id="rId21"/>
    <p:sldId id="266" r:id="rId22"/>
    <p:sldId id="284" r:id="rId23"/>
    <p:sldId id="286" r:id="rId24"/>
    <p:sldId id="288" r:id="rId25"/>
    <p:sldId id="287" r:id="rId26"/>
    <p:sldId id="289" r:id="rId27"/>
    <p:sldId id="290" r:id="rId28"/>
    <p:sldId id="292" r:id="rId29"/>
    <p:sldId id="311" r:id="rId30"/>
    <p:sldId id="262" r:id="rId31"/>
    <p:sldId id="296" r:id="rId32"/>
    <p:sldId id="295" r:id="rId33"/>
    <p:sldId id="293" r:id="rId34"/>
    <p:sldId id="300" r:id="rId35"/>
    <p:sldId id="301" r:id="rId36"/>
    <p:sldId id="308" r:id="rId37"/>
    <p:sldId id="309" r:id="rId38"/>
    <p:sldId id="303" r:id="rId39"/>
    <p:sldId id="304" r:id="rId40"/>
    <p:sldId id="310"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5D8A"/>
    <a:srgbClr val="B10750"/>
    <a:srgbClr val="A90750"/>
    <a:srgbClr val="FA94DF"/>
    <a:srgbClr val="D0FAFE"/>
    <a:srgbClr val="AFF0FF"/>
    <a:srgbClr val="0099CC"/>
    <a:srgbClr val="0066FF"/>
    <a:srgbClr val="0060A8"/>
    <a:srgbClr val="99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350" autoAdjust="0"/>
    <p:restoredTop sz="96640" autoAdjust="0"/>
  </p:normalViewPr>
  <p:slideViewPr>
    <p:cSldViewPr>
      <p:cViewPr varScale="1">
        <p:scale>
          <a:sx n="41" d="100"/>
          <a:sy n="41" d="100"/>
        </p:scale>
        <p:origin x="558" y="4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B7B4A9-4F36-46F8-A655-6B8D29E45843}" type="datetimeFigureOut">
              <a:rPr lang="en-AU" smtClean="0"/>
              <a:pPr/>
              <a:t>22/11/2016</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1B2A8D-68BC-4A5C-8A49-0E6D04BD83C1}" type="slidenum">
              <a:rPr lang="en-AU" smtClean="0"/>
              <a:pPr/>
              <a:t>‹#›</a:t>
            </a:fld>
            <a:endParaRPr lang="en-A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latin typeface="+mn-lt"/>
                <a:ea typeface="+mn-ea"/>
                <a:cs typeface="+mn-cs"/>
              </a:rPr>
              <a:t>In 2010 a Queensland survey of some 4,342 early school leavers </a:t>
            </a:r>
            <a:r>
              <a:rPr lang="en-US" sz="1200" kern="1200" dirty="0">
                <a:solidFill>
                  <a:schemeClr val="tx1"/>
                </a:solidFill>
                <a:latin typeface="+mn-lt"/>
                <a:ea typeface="+mn-ea"/>
                <a:cs typeface="+mn-cs"/>
              </a:rPr>
              <a:t>(Department of Education Training and Employment, 2012)</a:t>
            </a:r>
            <a:r>
              <a:rPr lang="en-AU" sz="1200" kern="1200" dirty="0">
                <a:solidFill>
                  <a:schemeClr val="tx1"/>
                </a:solidFill>
                <a:latin typeface="+mn-lt"/>
                <a:ea typeface="+mn-ea"/>
                <a:cs typeface="+mn-cs"/>
              </a:rPr>
              <a:t> who left before completing year 12 revealed that a total of 31.8% of all these early school leavers were still disengaged from education and vocational studies; 23.3%  were not in work or training but stated they were looking for work; a further 8.5% likewise were not in work or training and were not looking for work. This school based phenomenon of students disengaging from or at risk of dropping out of school has been well recognized and researched, so that now there are a plethora programs and alternative provisions of schooling not just in Australia but worldwide. </a:t>
            </a:r>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latin typeface="+mn-lt"/>
                <a:ea typeface="+mn-ea"/>
                <a:cs typeface="+mn-cs"/>
              </a:rPr>
              <a:t>Comparing the teaching and learning needs of students in VET with those of at risk students successfully engaged in alternative education can prove informative. This is because there can be somewhat of a correlation between the two groups. In Queensland, Australia research shows that vocational completions have been under 40% (Mark &amp; </a:t>
            </a:r>
            <a:r>
              <a:rPr lang="en-AU" sz="1200" kern="1200" dirty="0" err="1">
                <a:solidFill>
                  <a:schemeClr val="tx1"/>
                </a:solidFill>
                <a:latin typeface="+mn-lt"/>
                <a:ea typeface="+mn-ea"/>
                <a:cs typeface="+mn-cs"/>
              </a:rPr>
              <a:t>Karmel</a:t>
            </a:r>
            <a:r>
              <a:rPr lang="en-AU" sz="1200" kern="1200" dirty="0">
                <a:solidFill>
                  <a:schemeClr val="tx1"/>
                </a:solidFill>
                <a:latin typeface="+mn-lt"/>
                <a:ea typeface="+mn-ea"/>
                <a:cs typeface="+mn-cs"/>
              </a:rPr>
              <a:t>, 2010). Australia-wide apprentices have a less than 50% chance of completing their courses (</a:t>
            </a:r>
            <a:r>
              <a:rPr lang="en-AU" sz="1200" kern="1200" dirty="0" err="1">
                <a:solidFill>
                  <a:schemeClr val="tx1"/>
                </a:solidFill>
                <a:latin typeface="+mn-lt"/>
                <a:ea typeface="+mn-ea"/>
                <a:cs typeface="+mn-cs"/>
              </a:rPr>
              <a:t>Lacey</a:t>
            </a:r>
            <a:r>
              <a:rPr lang="en-AU" sz="1200" kern="1200" dirty="0">
                <a:solidFill>
                  <a:schemeClr val="tx1"/>
                </a:solidFill>
                <a:latin typeface="+mn-lt"/>
                <a:ea typeface="+mn-ea"/>
                <a:cs typeface="+mn-cs"/>
              </a:rPr>
              <a:t>, 2013, ¶3). This trend seems to be worsening, for in December 2015 AVETMISS data revealed that Australian VET annual completions were at a 5 year low with completions down 29% over the previous year (NCVER, 2015). So Senator Evans’ 2012 proclamation that ‘The figures for completion of apprenticeships in this country are a national disgrace’ is even more true in 2016 (Evans cited in AAP 2012).</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latin typeface="+mn-lt"/>
                <a:ea typeface="+mn-ea"/>
                <a:cs typeface="+mn-cs"/>
              </a:rPr>
              <a:t>And what proportion of these are young people studying vocational education? In Queensland the 2011 census revealed there were 587,763 young people aged 15-24 in this state </a:t>
            </a:r>
            <a:r>
              <a:rPr lang="en-US" sz="1200" kern="1200" dirty="0">
                <a:solidFill>
                  <a:schemeClr val="tx1"/>
                </a:solidFill>
                <a:latin typeface="+mn-lt"/>
                <a:ea typeface="+mn-ea"/>
                <a:cs typeface="+mn-cs"/>
              </a:rPr>
              <a:t> (Queensland Treasury and Trade, Office of Economic and Statistical Research, 2012).</a:t>
            </a:r>
            <a:r>
              <a:rPr lang="en-AU" sz="1200" kern="1200" dirty="0">
                <a:solidFill>
                  <a:schemeClr val="tx1"/>
                </a:solidFill>
                <a:latin typeface="+mn-lt"/>
                <a:ea typeface="+mn-ea"/>
                <a:cs typeface="+mn-cs"/>
              </a:rPr>
              <a:t> Of these young people approximately 91,000 were involved in Vocational Education and Training (VET); they represented 20% of all Queenslanders participating in VET </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McCollow</a:t>
            </a:r>
            <a:r>
              <a:rPr lang="en-US" sz="1200" kern="1200" dirty="0">
                <a:solidFill>
                  <a:schemeClr val="tx1"/>
                </a:solidFill>
                <a:latin typeface="+mn-lt"/>
                <a:ea typeface="+mn-ea"/>
                <a:cs typeface="+mn-cs"/>
              </a:rPr>
              <a:t>, 2012). </a:t>
            </a:r>
            <a:r>
              <a:rPr lang="en-AU" sz="1200" kern="1200" dirty="0">
                <a:solidFill>
                  <a:schemeClr val="tx1"/>
                </a:solidFill>
                <a:latin typeface="+mn-lt"/>
                <a:ea typeface="+mn-ea"/>
                <a:cs typeface="+mn-cs"/>
              </a:rPr>
              <a:t>Therefore it could be said that a large number of these young people, around half, that is approximately 45,000 are at risk of disconnecting from their training and vocational pursuits. Just as there have been a significant number of young people disconnecting from school based education.</a:t>
            </a:r>
          </a:p>
          <a:p>
            <a:pPr marL="0" marR="0" indent="0" algn="l" defTabSz="914400" rtl="0" eaLnBrk="1" fontAlgn="auto" latinLnBrk="0" hangingPunct="1">
              <a:lnSpc>
                <a:spcPct val="100000"/>
              </a:lnSpc>
              <a:spcBef>
                <a:spcPts val="0"/>
              </a:spcBef>
              <a:spcAft>
                <a:spcPts val="0"/>
              </a:spcAft>
              <a:buClrTx/>
              <a:buSzTx/>
              <a:buFontTx/>
              <a:buNone/>
              <a:tabLst/>
              <a:defRPr/>
            </a:pPr>
            <a:endParaRPr lang="en-AU" sz="1200" kern="1200" dirty="0">
              <a:solidFill>
                <a:schemeClr val="tx1"/>
              </a:solidFill>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711B2A8D-68BC-4A5C-8A49-0E6D04BD83C1}" type="slidenum">
              <a:rPr lang="en-AU" smtClean="0"/>
              <a:pPr/>
              <a:t>1</a:t>
            </a:fld>
            <a:endParaRPr lang="en-A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a:t>Stage two was the first attempt to begin the explanatory analytical process. </a:t>
            </a:r>
          </a:p>
          <a:p>
            <a:endParaRPr lang="en-US" dirty="0"/>
          </a:p>
          <a:p>
            <a:r>
              <a:rPr lang="en-US" dirty="0"/>
              <a:t>In this stage the uncritical description of each alternative school was divided analytically into a number of imaginable causal components of underlying mechanisms. </a:t>
            </a:r>
          </a:p>
          <a:p>
            <a:endParaRPr lang="en-US" dirty="0"/>
          </a:p>
          <a:p>
            <a:r>
              <a:rPr lang="en-US" dirty="0"/>
              <a:t>NOT</a:t>
            </a:r>
            <a:r>
              <a:rPr lang="en-US" baseline="0" dirty="0"/>
              <a:t> </a:t>
            </a:r>
            <a:r>
              <a:rPr lang="en-US" dirty="0"/>
              <a:t>INDEPENDENT - This</a:t>
            </a:r>
            <a:r>
              <a:rPr lang="en-US" baseline="0" dirty="0"/>
              <a:t> is because the at risk students especially the younger students were not living independently, </a:t>
            </a:r>
          </a:p>
          <a:p>
            <a:r>
              <a:rPr lang="en-US" baseline="0" dirty="0"/>
              <a:t>NOT SELF DIRECTED LEARNERS - they were having to be constantly kept on task through various strategies. </a:t>
            </a:r>
          </a:p>
          <a:p>
            <a:r>
              <a:rPr lang="en-US" baseline="0" dirty="0"/>
              <a:t>NOT SELF MOTIVATED - many had a great deal of life problems impacting their lives so they were not greatly motivated to keep engaged with learning.</a:t>
            </a:r>
            <a:endParaRPr lang="en-US" dirty="0"/>
          </a:p>
          <a:p>
            <a:endParaRPr lang="en-US" dirty="0"/>
          </a:p>
          <a:p>
            <a:r>
              <a:rPr lang="en-US" dirty="0"/>
              <a:t>PERSONNEL’S AGENCY CONSTRICTED – Flexi</a:t>
            </a:r>
            <a:r>
              <a:rPr lang="en-US" baseline="0" dirty="0"/>
              <a:t> parent management committee agency constricted … high school took over the management of the Flexi </a:t>
            </a:r>
          </a:p>
          <a:p>
            <a:pPr>
              <a:buFontTx/>
              <a:buChar char="-"/>
            </a:pPr>
            <a:r>
              <a:rPr lang="en-US" baseline="0" dirty="0"/>
              <a:t>TAFE at risk program closed because of management decision; TAFE LLNP closed because Commonwealth contract not renewed</a:t>
            </a:r>
          </a:p>
          <a:p>
            <a:pPr>
              <a:buFontTx/>
              <a:buChar char="-"/>
            </a:pPr>
            <a:endParaRPr lang="en-US" baseline="0" dirty="0"/>
          </a:p>
          <a:p>
            <a:pPr>
              <a:buFontTx/>
              <a:buNone/>
            </a:pPr>
            <a:r>
              <a:rPr lang="en-US" dirty="0"/>
              <a:t>ENABLERS</a:t>
            </a:r>
            <a:r>
              <a:rPr lang="en-US" baseline="0" dirty="0"/>
              <a:t> OF STAFF AGENCY – </a:t>
            </a:r>
            <a:r>
              <a:rPr lang="en-US" baseline="0" dirty="0" err="1"/>
              <a:t>eg</a:t>
            </a:r>
            <a:r>
              <a:rPr lang="en-US" baseline="0" dirty="0"/>
              <a:t> husband and wife team … 20+ years teaching in rural city … personally knew the Ed </a:t>
            </a:r>
            <a:r>
              <a:rPr lang="en-US" baseline="0" dirty="0" err="1"/>
              <a:t>Qld</a:t>
            </a:r>
            <a:r>
              <a:rPr lang="en-US" baseline="0" dirty="0"/>
              <a:t> hierarchy and able to choose their volunteers and TA with the right dispositional characters because of wide relationships with past parents and students</a:t>
            </a:r>
            <a:endParaRPr lang="en-US" dirty="0"/>
          </a:p>
          <a:p>
            <a:endParaRPr lang="en-US" dirty="0"/>
          </a:p>
          <a:p>
            <a:r>
              <a:rPr lang="en-US" dirty="0"/>
              <a:t>RETRODUCTION - </a:t>
            </a:r>
            <a:endParaRPr lang="en-AU" dirty="0"/>
          </a:p>
        </p:txBody>
      </p:sp>
      <p:sp>
        <p:nvSpPr>
          <p:cNvPr id="4" name="Slide Number Placeholder 3"/>
          <p:cNvSpPr>
            <a:spLocks noGrp="1"/>
          </p:cNvSpPr>
          <p:nvPr>
            <p:ph type="sldNum" sz="quarter" idx="10"/>
          </p:nvPr>
        </p:nvSpPr>
        <p:spPr/>
        <p:txBody>
          <a:bodyPr/>
          <a:lstStyle/>
          <a:p>
            <a:fld id="{711B2A8D-68BC-4A5C-8A49-0E6D04BD83C1}" type="slidenum">
              <a:rPr lang="en-AU" smtClean="0"/>
              <a:pPr/>
              <a:t>14</a:t>
            </a:fld>
            <a:endParaRPr lang="en-A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200" dirty="0"/>
              <a:t>VET is primarily conceived of as “an adult learning environment”, with certain associated assumptions. </a:t>
            </a:r>
          </a:p>
          <a:p>
            <a:pPr marL="0" marR="0" indent="0" algn="l" defTabSz="914400" rtl="0" eaLnBrk="1" fontAlgn="auto" latinLnBrk="0" hangingPunct="1">
              <a:lnSpc>
                <a:spcPct val="100000"/>
              </a:lnSpc>
              <a:spcBef>
                <a:spcPts val="0"/>
              </a:spcBef>
              <a:spcAft>
                <a:spcPts val="0"/>
              </a:spcAft>
              <a:buClrTx/>
              <a:buSzTx/>
              <a:buFontTx/>
              <a:buNone/>
              <a:tabLst/>
              <a:defRPr/>
            </a:pPr>
            <a:endParaRPr lang="en-AU" sz="1200" dirty="0"/>
          </a:p>
          <a:p>
            <a:pPr marL="0" marR="0" indent="0" algn="l" defTabSz="914400" rtl="0" eaLnBrk="1" fontAlgn="auto" latinLnBrk="0" hangingPunct="1">
              <a:lnSpc>
                <a:spcPct val="100000"/>
              </a:lnSpc>
              <a:spcBef>
                <a:spcPts val="0"/>
              </a:spcBef>
              <a:spcAft>
                <a:spcPts val="0"/>
              </a:spcAft>
              <a:buClrTx/>
              <a:buSzTx/>
              <a:buFontTx/>
              <a:buNone/>
              <a:tabLst/>
              <a:defRPr/>
            </a:pPr>
            <a:r>
              <a:rPr lang="en-AU" sz="1200" dirty="0"/>
              <a:t>These assumptions have been inculcated into various models of adult learning. </a:t>
            </a:r>
          </a:p>
          <a:p>
            <a:pPr marL="0" marR="0" indent="0" algn="l" defTabSz="914400" rtl="0" eaLnBrk="1" fontAlgn="auto" latinLnBrk="0" hangingPunct="1">
              <a:lnSpc>
                <a:spcPct val="100000"/>
              </a:lnSpc>
              <a:spcBef>
                <a:spcPts val="0"/>
              </a:spcBef>
              <a:spcAft>
                <a:spcPts val="0"/>
              </a:spcAft>
              <a:buClrTx/>
              <a:buSzTx/>
              <a:buFontTx/>
              <a:buNone/>
              <a:tabLst/>
              <a:defRPr/>
            </a:pPr>
            <a:endParaRPr lang="en-AU" sz="1200" dirty="0"/>
          </a:p>
          <a:p>
            <a:pPr marL="0" marR="0" indent="0" algn="l" defTabSz="914400" rtl="0" eaLnBrk="1" fontAlgn="auto" latinLnBrk="0" hangingPunct="1">
              <a:lnSpc>
                <a:spcPct val="100000"/>
              </a:lnSpc>
              <a:spcBef>
                <a:spcPts val="0"/>
              </a:spcBef>
              <a:spcAft>
                <a:spcPts val="0"/>
              </a:spcAft>
              <a:buClrTx/>
              <a:buSzTx/>
              <a:buFontTx/>
              <a:buNone/>
              <a:tabLst/>
              <a:defRPr/>
            </a:pPr>
            <a:r>
              <a:rPr lang="en-AU" sz="1200" dirty="0"/>
              <a:t>A prominent model for adult learning and teaching developed by Malcolm Knowles in 1967 is</a:t>
            </a:r>
          </a:p>
          <a:p>
            <a:pPr marL="0" marR="0" indent="0" algn="l" defTabSz="914400" rtl="0" eaLnBrk="1" fontAlgn="auto" latinLnBrk="0" hangingPunct="1">
              <a:lnSpc>
                <a:spcPct val="100000"/>
              </a:lnSpc>
              <a:spcBef>
                <a:spcPts val="0"/>
              </a:spcBef>
              <a:spcAft>
                <a:spcPts val="0"/>
              </a:spcAft>
              <a:buClrTx/>
              <a:buSzTx/>
              <a:buFontTx/>
              <a:buNone/>
              <a:tabLst/>
              <a:defRPr/>
            </a:pPr>
            <a:r>
              <a:rPr lang="en-AU" sz="1200" dirty="0"/>
              <a:t>andragogy: </a:t>
            </a:r>
            <a:r>
              <a:rPr lang="en-AU" sz="1200" i="1" dirty="0"/>
              <a:t>	andro </a:t>
            </a:r>
            <a:r>
              <a:rPr lang="en-AU" sz="1200" dirty="0"/>
              <a:t>meaning ...  the adult male 	</a:t>
            </a:r>
            <a:r>
              <a:rPr lang="en-AU" sz="1200" i="1" dirty="0"/>
              <a:t>agogos </a:t>
            </a:r>
            <a:r>
              <a:rPr lang="en-AU" sz="1200" dirty="0"/>
              <a:t>to lead; </a:t>
            </a:r>
          </a:p>
          <a:p>
            <a:pPr marL="0" marR="0" indent="0" algn="l" defTabSz="914400" rtl="0" eaLnBrk="1" fontAlgn="auto" latinLnBrk="0" hangingPunct="1">
              <a:lnSpc>
                <a:spcPct val="100000"/>
              </a:lnSpc>
              <a:spcBef>
                <a:spcPts val="0"/>
              </a:spcBef>
              <a:spcAft>
                <a:spcPts val="0"/>
              </a:spcAft>
              <a:buClrTx/>
              <a:buSzTx/>
              <a:buFontTx/>
              <a:buNone/>
              <a:tabLst/>
              <a:defRPr/>
            </a:pPr>
            <a:r>
              <a:rPr lang="en-AU" sz="1200" dirty="0"/>
              <a:t>pedagogy:	</a:t>
            </a:r>
            <a:r>
              <a:rPr lang="en-AU" sz="1200" i="1" dirty="0"/>
              <a:t>paidos </a:t>
            </a:r>
            <a:r>
              <a:rPr lang="en-AU" sz="1200" dirty="0"/>
              <a:t>meaning ... child 		</a:t>
            </a:r>
            <a:r>
              <a:rPr lang="en-AU" sz="1200" i="1" dirty="0"/>
              <a:t>agogos </a:t>
            </a:r>
            <a:r>
              <a:rPr lang="en-AU" sz="1200" dirty="0"/>
              <a:t>to lead.</a:t>
            </a:r>
          </a:p>
          <a:p>
            <a:endParaRPr lang="en-AU" dirty="0"/>
          </a:p>
        </p:txBody>
      </p:sp>
      <p:sp>
        <p:nvSpPr>
          <p:cNvPr id="4" name="Slide Number Placeholder 3"/>
          <p:cNvSpPr>
            <a:spLocks noGrp="1"/>
          </p:cNvSpPr>
          <p:nvPr>
            <p:ph type="sldNum" sz="quarter" idx="10"/>
          </p:nvPr>
        </p:nvSpPr>
        <p:spPr/>
        <p:txBody>
          <a:bodyPr/>
          <a:lstStyle/>
          <a:p>
            <a:fld id="{711B2A8D-68BC-4A5C-8A49-0E6D04BD83C1}" type="slidenum">
              <a:rPr lang="en-AU" smtClean="0"/>
              <a:pPr/>
              <a:t>15</a:t>
            </a:fld>
            <a:endParaRPr lang="en-A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a:t>You</a:t>
            </a:r>
            <a:r>
              <a:rPr lang="en-AU" baseline="0" dirty="0"/>
              <a:t> can notice that the Stages of Critical Realist explanatory analysis – often prefaced each section with a critical question/s. That is stage 4 was inserted at various times throughout.</a:t>
            </a:r>
            <a:endParaRPr lang="en-AU" dirty="0"/>
          </a:p>
        </p:txBody>
      </p:sp>
      <p:sp>
        <p:nvSpPr>
          <p:cNvPr id="4" name="Slide Number Placeholder 3"/>
          <p:cNvSpPr>
            <a:spLocks noGrp="1"/>
          </p:cNvSpPr>
          <p:nvPr>
            <p:ph type="sldNum" sz="quarter" idx="10"/>
          </p:nvPr>
        </p:nvSpPr>
        <p:spPr/>
        <p:txBody>
          <a:bodyPr/>
          <a:lstStyle/>
          <a:p>
            <a:fld id="{711B2A8D-68BC-4A5C-8A49-0E6D04BD83C1}" type="slidenum">
              <a:rPr lang="en-AU" smtClean="0"/>
              <a:pPr/>
              <a:t>17</a:t>
            </a:fld>
            <a:endParaRPr lang="en-A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ACADEMICALLY</a:t>
            </a:r>
          </a:p>
          <a:p>
            <a:r>
              <a:rPr lang="en-US" b="0" dirty="0"/>
              <a:t>Engaging</a:t>
            </a:r>
            <a:r>
              <a:rPr lang="en-US" b="0" baseline="0" dirty="0"/>
              <a:t> pedagogies</a:t>
            </a:r>
            <a:endParaRPr lang="en-US" b="0" dirty="0"/>
          </a:p>
          <a:p>
            <a:endParaRPr lang="en-US" b="1" dirty="0"/>
          </a:p>
          <a:p>
            <a:r>
              <a:rPr lang="en-US" b="1" dirty="0"/>
              <a:t>SOCIALLY</a:t>
            </a:r>
          </a:p>
          <a:p>
            <a:r>
              <a:rPr lang="en-US" dirty="0"/>
              <a:t>STUDENT</a:t>
            </a:r>
            <a:r>
              <a:rPr lang="en-US" baseline="0" dirty="0"/>
              <a:t> /TEACHER RELATIONSHIPS</a:t>
            </a:r>
          </a:p>
          <a:p>
            <a:endParaRPr lang="en-US" baseline="0" dirty="0"/>
          </a:p>
          <a:p>
            <a:endParaRPr lang="en-US" baseline="0" dirty="0"/>
          </a:p>
          <a:p>
            <a:r>
              <a:rPr lang="en-US" u="sng" baseline="0" dirty="0"/>
              <a:t>Next page …</a:t>
            </a:r>
          </a:p>
          <a:p>
            <a:endParaRPr lang="en-US" baseline="0" dirty="0"/>
          </a:p>
          <a:p>
            <a:r>
              <a:rPr lang="en-US" baseline="0" dirty="0"/>
              <a:t>STUDENT / STUDENT RELATIONSHIPS</a:t>
            </a:r>
          </a:p>
          <a:p>
            <a:endParaRPr lang="en-US" baseline="0" dirty="0"/>
          </a:p>
          <a:p>
            <a:r>
              <a:rPr lang="en-US" baseline="0" dirty="0"/>
              <a:t>TEACHER / PARENT sig others RELATIONSHIPS</a:t>
            </a:r>
          </a:p>
          <a:p>
            <a:endParaRPr lang="en-US" baseline="0" dirty="0"/>
          </a:p>
          <a:p>
            <a:r>
              <a:rPr lang="en-US" baseline="0" dirty="0"/>
              <a:t>ADMINISTRATIVE APPROACHES</a:t>
            </a:r>
            <a:endParaRPr lang="en-AU" dirty="0"/>
          </a:p>
        </p:txBody>
      </p:sp>
      <p:sp>
        <p:nvSpPr>
          <p:cNvPr id="4" name="Slide Number Placeholder 3"/>
          <p:cNvSpPr>
            <a:spLocks noGrp="1"/>
          </p:cNvSpPr>
          <p:nvPr>
            <p:ph type="sldNum" sz="quarter" idx="10"/>
          </p:nvPr>
        </p:nvSpPr>
        <p:spPr/>
        <p:txBody>
          <a:bodyPr/>
          <a:lstStyle/>
          <a:p>
            <a:fld id="{711B2A8D-68BC-4A5C-8A49-0E6D04BD83C1}" type="slidenum">
              <a:rPr lang="en-AU" smtClean="0"/>
              <a:pPr/>
              <a:t>19</a:t>
            </a:fld>
            <a:endParaRPr lang="en-A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r>
              <a:rPr lang="en-US" b="0" i="1" baseline="0" dirty="0"/>
              <a:t>Previous page:</a:t>
            </a:r>
          </a:p>
          <a:p>
            <a:r>
              <a:rPr lang="en-US" b="0" i="1" dirty="0"/>
              <a:t>ACADEMICALLY</a:t>
            </a:r>
          </a:p>
          <a:p>
            <a:r>
              <a:rPr lang="en-US" b="0" i="1" dirty="0"/>
              <a:t>Engaging</a:t>
            </a:r>
            <a:r>
              <a:rPr lang="en-US" b="0" i="1" baseline="0" dirty="0"/>
              <a:t> pedagogies</a:t>
            </a:r>
            <a:endParaRPr lang="en-US" b="0" i="1" dirty="0"/>
          </a:p>
          <a:p>
            <a:endParaRPr lang="en-US" b="0" i="1" dirty="0"/>
          </a:p>
          <a:p>
            <a:r>
              <a:rPr lang="en-US" b="0" i="1" dirty="0"/>
              <a:t>SOCIALLY</a:t>
            </a:r>
          </a:p>
          <a:p>
            <a:r>
              <a:rPr lang="en-US" i="1" dirty="0"/>
              <a:t>STUDENT</a:t>
            </a:r>
            <a:r>
              <a:rPr lang="en-US" i="1" baseline="0" dirty="0"/>
              <a:t> /TEACHER RELATIONSHIPS</a:t>
            </a:r>
          </a:p>
          <a:p>
            <a:endParaRPr lang="en-US" b="0" baseline="0" dirty="0"/>
          </a:p>
          <a:p>
            <a:endParaRPr lang="en-US" b="0" baseline="0" dirty="0"/>
          </a:p>
          <a:p>
            <a:r>
              <a:rPr lang="en-US" b="0" u="sng" baseline="0" dirty="0"/>
              <a:t>This page:</a:t>
            </a:r>
          </a:p>
          <a:p>
            <a:endParaRPr lang="en-US" b="0" baseline="0" dirty="0"/>
          </a:p>
          <a:p>
            <a:r>
              <a:rPr lang="en-US" b="0" baseline="0" dirty="0"/>
              <a:t>SOCIALLY</a:t>
            </a:r>
          </a:p>
          <a:p>
            <a:endParaRPr lang="en-US" b="1" baseline="0" dirty="0"/>
          </a:p>
          <a:p>
            <a:r>
              <a:rPr lang="en-US" b="1" baseline="0" dirty="0"/>
              <a:t>STUDENT / STUDENT RELATIONSHIPS</a:t>
            </a:r>
          </a:p>
          <a:p>
            <a:endParaRPr lang="en-US" baseline="0" dirty="0"/>
          </a:p>
          <a:p>
            <a:r>
              <a:rPr lang="en-AU" b="1" i="1" dirty="0"/>
              <a:t>The affective area relating to students meant they </a:t>
            </a:r>
          </a:p>
          <a:p>
            <a:r>
              <a:rPr lang="en-AU" b="1" i="1" u="sng" dirty="0"/>
              <a:t>came to alternative sites with many emotional and behavioural issues</a:t>
            </a:r>
            <a:r>
              <a:rPr lang="en-AU" b="1" i="1" dirty="0"/>
              <a:t>.</a:t>
            </a:r>
            <a:r>
              <a:rPr lang="en-AU" b="1" dirty="0"/>
              <a:t> </a:t>
            </a:r>
          </a:p>
          <a:p>
            <a:endParaRPr lang="en-AU" dirty="0"/>
          </a:p>
          <a:p>
            <a:r>
              <a:rPr lang="en-AU" dirty="0"/>
              <a:t>Previously in mainstream schooling they had </a:t>
            </a:r>
          </a:p>
          <a:p>
            <a:pPr>
              <a:buFont typeface="Arial" pitchFamily="34" charset="0"/>
              <a:buChar char="•"/>
            </a:pPr>
            <a:r>
              <a:rPr lang="en-AU" dirty="0"/>
              <a:t>  “bashed”, </a:t>
            </a:r>
          </a:p>
          <a:p>
            <a:pPr>
              <a:buFont typeface="Arial" pitchFamily="34" charset="0"/>
              <a:buChar char="•"/>
            </a:pPr>
            <a:r>
              <a:rPr lang="en-AU" dirty="0"/>
              <a:t>  “judged”, </a:t>
            </a:r>
          </a:p>
          <a:p>
            <a:pPr>
              <a:buFont typeface="Arial" pitchFamily="34" charset="0"/>
              <a:buChar char="•"/>
            </a:pPr>
            <a:r>
              <a:rPr lang="en-AU" dirty="0"/>
              <a:t>  “name called”, </a:t>
            </a:r>
          </a:p>
          <a:p>
            <a:pPr>
              <a:buFont typeface="Arial" pitchFamily="34" charset="0"/>
              <a:buChar char="•"/>
            </a:pPr>
            <a:r>
              <a:rPr lang="en-AU" dirty="0"/>
              <a:t>  were “shy”, </a:t>
            </a:r>
          </a:p>
          <a:p>
            <a:pPr>
              <a:buFont typeface="Arial" pitchFamily="34" charset="0"/>
              <a:buChar char="•"/>
            </a:pPr>
            <a:r>
              <a:rPr lang="en-AU" dirty="0"/>
              <a:t>  could “not talk to” or “in front of” other students. </a:t>
            </a:r>
          </a:p>
          <a:p>
            <a:pPr>
              <a:buFont typeface="Arial" pitchFamily="34" charset="0"/>
              <a:buChar char="•"/>
            </a:pPr>
            <a:endParaRPr lang="en-AU" dirty="0"/>
          </a:p>
          <a:p>
            <a:pPr>
              <a:buFont typeface="Arial" pitchFamily="34" charset="0"/>
              <a:buNone/>
            </a:pPr>
            <a:r>
              <a:rPr lang="en-AU" dirty="0"/>
              <a:t>Some had problems with homelessness, drugs and/or alcohol. </a:t>
            </a:r>
          </a:p>
          <a:p>
            <a:pPr>
              <a:buFont typeface="Arial" pitchFamily="34" charset="0"/>
              <a:buNone/>
            </a:pPr>
            <a:endParaRPr lang="en-AU" dirty="0"/>
          </a:p>
          <a:p>
            <a:pPr>
              <a:buFont typeface="Arial" pitchFamily="34" charset="0"/>
              <a:buNone/>
            </a:pPr>
            <a:r>
              <a:rPr lang="en-AU" dirty="0"/>
              <a:t>Some had been traumatized </a:t>
            </a:r>
          </a:p>
          <a:p>
            <a:pPr>
              <a:buFont typeface="Arial" pitchFamily="34" charset="0"/>
              <a:buChar char="•"/>
            </a:pPr>
            <a:r>
              <a:rPr lang="en-AU" dirty="0"/>
              <a:t>  by school bullying, </a:t>
            </a:r>
          </a:p>
          <a:p>
            <a:pPr>
              <a:buFont typeface="Arial" pitchFamily="34" charset="0"/>
              <a:buChar char="•"/>
            </a:pPr>
            <a:r>
              <a:rPr lang="en-AU" dirty="0"/>
              <a:t>  teacher responses that they felt were inappropriate, or </a:t>
            </a:r>
          </a:p>
          <a:p>
            <a:pPr>
              <a:buFont typeface="Arial" pitchFamily="34" charset="0"/>
              <a:buChar char="•"/>
            </a:pPr>
            <a:r>
              <a:rPr lang="en-AU" dirty="0"/>
              <a:t>  violent domestic situations. </a:t>
            </a:r>
          </a:p>
          <a:p>
            <a:endParaRPr lang="en-US" baseline="0" dirty="0"/>
          </a:p>
          <a:p>
            <a:endParaRPr lang="en-US" baseline="0" dirty="0"/>
          </a:p>
          <a:p>
            <a:r>
              <a:rPr lang="en-US" b="1" baseline="0" dirty="0"/>
              <a:t>TEACHER / PARENT sig others RELATIONSHIPS</a:t>
            </a:r>
          </a:p>
          <a:p>
            <a:endParaRPr lang="en-US" baseline="0" dirty="0"/>
          </a:p>
          <a:p>
            <a:pPr>
              <a:buFont typeface="Arial" pitchFamily="34" charset="0"/>
              <a:buNone/>
            </a:pPr>
            <a:r>
              <a:rPr lang="en-AU" b="1" i="1" dirty="0"/>
              <a:t>Positive</a:t>
            </a:r>
            <a:r>
              <a:rPr lang="en-AU" b="1" i="1" baseline="0" dirty="0"/>
              <a:t> relationships with parents</a:t>
            </a:r>
          </a:p>
          <a:p>
            <a:pPr>
              <a:buFont typeface="Arial" pitchFamily="34" charset="0"/>
              <a:buNone/>
            </a:pPr>
            <a:r>
              <a:rPr lang="en-AU" dirty="0"/>
              <a:t>This was in contrast to several students stating their parents had disliked</a:t>
            </a:r>
          </a:p>
          <a:p>
            <a:pPr>
              <a:buFont typeface="Arial" pitchFamily="34" charset="0"/>
              <a:buNone/>
            </a:pPr>
            <a:r>
              <a:rPr lang="en-AU" dirty="0"/>
              <a:t>mainstream staff with parental contact only happening when the student was in trouble. </a:t>
            </a:r>
          </a:p>
          <a:p>
            <a:endParaRPr lang="en-US" baseline="0" dirty="0"/>
          </a:p>
          <a:p>
            <a:endParaRPr lang="en-US" baseline="0" dirty="0"/>
          </a:p>
          <a:p>
            <a:endParaRPr lang="en-US" baseline="0" dirty="0"/>
          </a:p>
          <a:p>
            <a:r>
              <a:rPr lang="en-US" b="0" baseline="0" dirty="0"/>
              <a:t>ADMINISTRATIVE APPROACHES</a:t>
            </a:r>
          </a:p>
          <a:p>
            <a:endParaRPr lang="en-US" b="0" baseline="0" dirty="0"/>
          </a:p>
          <a:p>
            <a:endParaRPr lang="en-US" b="0" baseline="0" dirty="0"/>
          </a:p>
          <a:p>
            <a:r>
              <a:rPr lang="en-US" b="0" baseline="0" dirty="0"/>
              <a:t>SO TO ANSWER THE TRANSCENDENTAL QUESTION … blue fly out</a:t>
            </a:r>
            <a:endParaRPr lang="en-AU" b="0" dirty="0"/>
          </a:p>
          <a:p>
            <a:endParaRPr lang="en-AU" b="1" i="1" dirty="0"/>
          </a:p>
          <a:p>
            <a:endParaRPr lang="en-AU" b="1" i="1" dirty="0"/>
          </a:p>
          <a:p>
            <a:pPr>
              <a:buFont typeface="Arial" pitchFamily="34" charset="0"/>
              <a:buChar char="•"/>
            </a:pPr>
            <a:endParaRPr lang="en-AU" dirty="0"/>
          </a:p>
          <a:p>
            <a:pPr>
              <a:buFont typeface="Arial" pitchFamily="34" charset="0"/>
              <a:buChar char="•"/>
            </a:pPr>
            <a:endParaRPr lang="en-AU" dirty="0"/>
          </a:p>
          <a:p>
            <a:pPr>
              <a:buFont typeface="Arial" pitchFamily="34" charset="0"/>
              <a:buNone/>
            </a:pPr>
            <a:endParaRPr lang="en-AU" dirty="0"/>
          </a:p>
          <a:p>
            <a:pPr>
              <a:buFont typeface="Arial" pitchFamily="34" charset="0"/>
              <a:buChar char="•"/>
            </a:pPr>
            <a:endParaRPr lang="en-AU" dirty="0"/>
          </a:p>
        </p:txBody>
      </p:sp>
      <p:sp>
        <p:nvSpPr>
          <p:cNvPr id="4" name="Slide Number Placeholder 3"/>
          <p:cNvSpPr>
            <a:spLocks noGrp="1"/>
          </p:cNvSpPr>
          <p:nvPr>
            <p:ph type="sldNum" sz="quarter" idx="10"/>
          </p:nvPr>
        </p:nvSpPr>
        <p:spPr/>
        <p:txBody>
          <a:bodyPr/>
          <a:lstStyle/>
          <a:p>
            <a:fld id="{711B2A8D-68BC-4A5C-8A49-0E6D04BD83C1}" type="slidenum">
              <a:rPr lang="en-AU" smtClean="0"/>
              <a:pPr/>
              <a:t>20</a:t>
            </a:fld>
            <a:endParaRPr lang="en-A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latin typeface="+mn-lt"/>
                <a:ea typeface="+mn-ea"/>
                <a:cs typeface="+mn-cs"/>
              </a:rPr>
              <a:t>These were used to </a:t>
            </a:r>
            <a:r>
              <a:rPr lang="en-AU" sz="1200" b="1" kern="1200" dirty="0">
                <a:solidFill>
                  <a:schemeClr val="tx1"/>
                </a:solidFill>
                <a:latin typeface="+mn-lt"/>
                <a:ea typeface="+mn-ea"/>
                <a:cs typeface="+mn-cs"/>
              </a:rPr>
              <a:t>assess the literacy productions and supporting pedagogies for 2 of the 4 interviewed students at each of the three case study sites.</a:t>
            </a:r>
            <a:r>
              <a:rPr lang="en-AU" sz="1200" kern="1200" dirty="0">
                <a:solidFill>
                  <a:schemeClr val="tx1"/>
                </a:solidFill>
                <a:latin typeface="+mn-lt"/>
                <a:ea typeface="+mn-ea"/>
                <a:cs typeface="+mn-cs"/>
              </a:rPr>
              <a:t> Students were chosen for their diversity exemplifying the diverse students at each centre.  They were assessed for their </a:t>
            </a:r>
            <a:r>
              <a:rPr lang="en-AU" sz="1200" b="1" i="1" kern="1200" dirty="0">
                <a:solidFill>
                  <a:schemeClr val="tx1"/>
                </a:solidFill>
                <a:latin typeface="+mn-lt"/>
                <a:ea typeface="+mn-ea"/>
                <a:cs typeface="+mn-cs"/>
              </a:rPr>
              <a:t>entry and exist NRS leve</a:t>
            </a:r>
            <a:r>
              <a:rPr lang="en-AU" sz="1200" kern="1200" dirty="0">
                <a:solidFill>
                  <a:schemeClr val="tx1"/>
                </a:solidFill>
                <a:latin typeface="+mn-lt"/>
                <a:ea typeface="+mn-ea"/>
                <a:cs typeface="+mn-cs"/>
              </a:rPr>
              <a:t>ls, as well as for their </a:t>
            </a:r>
            <a:r>
              <a:rPr lang="en-AU" sz="1200" b="1" i="1" kern="1200" dirty="0">
                <a:solidFill>
                  <a:schemeClr val="tx1"/>
                </a:solidFill>
                <a:latin typeface="+mn-lt"/>
                <a:ea typeface="+mn-ea"/>
                <a:cs typeface="+mn-cs"/>
              </a:rPr>
              <a:t>proficiencies in the area of critical literacy  </a:t>
            </a:r>
            <a:r>
              <a:rPr lang="en-AU" sz="1200" kern="1200" dirty="0">
                <a:solidFill>
                  <a:schemeClr val="tx1"/>
                </a:solidFill>
                <a:latin typeface="+mn-lt"/>
                <a:ea typeface="+mn-ea"/>
                <a:cs typeface="+mn-cs"/>
              </a:rPr>
              <a:t>and the </a:t>
            </a:r>
            <a:r>
              <a:rPr lang="en-AU" sz="1200" b="1" i="1" kern="1200" dirty="0">
                <a:solidFill>
                  <a:schemeClr val="tx1"/>
                </a:solidFill>
                <a:latin typeface="+mn-lt"/>
                <a:ea typeface="+mn-ea"/>
                <a:cs typeface="+mn-cs"/>
              </a:rPr>
              <a:t>applied teaching practices named below.</a:t>
            </a:r>
          </a:p>
          <a:p>
            <a:endParaRPr lang="en-US" dirty="0"/>
          </a:p>
          <a:p>
            <a:r>
              <a:rPr lang="en-US" dirty="0"/>
              <a:t>*******************************************************************</a:t>
            </a:r>
          </a:p>
          <a:p>
            <a:endParaRPr lang="en-US" dirty="0"/>
          </a:p>
          <a:p>
            <a:r>
              <a:rPr lang="en-US" dirty="0"/>
              <a:t>NRS – ACSF …. 5 levels of proficiency</a:t>
            </a:r>
          </a:p>
          <a:p>
            <a:endParaRPr lang="en-US" dirty="0"/>
          </a:p>
          <a:p>
            <a:r>
              <a:rPr lang="en-US" dirty="0"/>
              <a:t>4 RESOURCES</a:t>
            </a:r>
            <a:r>
              <a:rPr lang="en-US" baseline="0" dirty="0"/>
              <a:t> MODEL … </a:t>
            </a:r>
            <a:r>
              <a:rPr lang="en-AU" sz="1200" kern="1200" dirty="0">
                <a:solidFill>
                  <a:schemeClr val="tx1"/>
                </a:solidFill>
                <a:latin typeface="+mn-lt"/>
                <a:ea typeface="+mn-ea"/>
                <a:cs typeface="+mn-cs"/>
              </a:rPr>
              <a:t>(1) Code Breaker, (2) Text Participant, (3) Text User, (4) Text Analyst</a:t>
            </a:r>
          </a:p>
          <a:p>
            <a:endParaRPr lang="en-US" sz="1200" kern="120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PRODUCTIVE</a:t>
            </a:r>
            <a:r>
              <a:rPr lang="en-US" sz="1200" kern="1200" baseline="0" dirty="0">
                <a:solidFill>
                  <a:schemeClr val="tx1"/>
                </a:solidFill>
                <a:latin typeface="+mn-lt"/>
                <a:ea typeface="+mn-ea"/>
                <a:cs typeface="+mn-cs"/>
              </a:rPr>
              <a:t>  PEDAGOGIES … </a:t>
            </a:r>
            <a:r>
              <a:rPr lang="en-AU" sz="1200" kern="1200" dirty="0">
                <a:solidFill>
                  <a:schemeClr val="tx1"/>
                </a:solidFill>
                <a:latin typeface="+mn-lt"/>
                <a:ea typeface="+mn-ea"/>
                <a:cs typeface="+mn-cs"/>
              </a:rPr>
              <a:t>1) Intellectual quality, 2) Connectedness, 3) Supportive classroom environment and 4) Recognition of difference.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AU" sz="1200" kern="1200" dirty="0">
              <a:solidFill>
                <a:schemeClr val="tx1"/>
              </a:solidFill>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711B2A8D-68BC-4A5C-8A49-0E6D04BD83C1}" type="slidenum">
              <a:rPr lang="en-AU" smtClean="0"/>
              <a:pPr/>
              <a:t>22</a:t>
            </a:fld>
            <a:endParaRPr lang="en-A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AU" sz="1200" dirty="0"/>
              <a:t>The importance of up-front LLN assessment using the ACSF framework [the updated NRS] has recently been acknowledged by academics, and policy makers, and more recently been written into legislation and the standards of the VET regulator ASQA (Livock, 2016). </a:t>
            </a:r>
          </a:p>
          <a:p>
            <a:pPr>
              <a:buNone/>
            </a:pPr>
            <a:endParaRPr lang="en-AU" sz="1200" dirty="0"/>
          </a:p>
          <a:p>
            <a:pPr>
              <a:buNone/>
            </a:pPr>
            <a:r>
              <a:rPr lang="en-AU" sz="1200" dirty="0"/>
              <a:t>Training packages now being developed are also including the needed ACSF level required to meet employment outcomes (Ryan, Mallan, </a:t>
            </a:r>
            <a:r>
              <a:rPr lang="en-AU" sz="1200" dirty="0" err="1"/>
              <a:t>Gwinner</a:t>
            </a:r>
            <a:r>
              <a:rPr lang="en-AU" sz="1200" dirty="0"/>
              <a:t> &amp; Livock, 2015). </a:t>
            </a:r>
          </a:p>
          <a:p>
            <a:pPr>
              <a:buNone/>
            </a:pPr>
            <a:endParaRPr lang="en-AU" sz="1200" dirty="0"/>
          </a:p>
          <a:p>
            <a:pPr>
              <a:buNone/>
            </a:pPr>
            <a:r>
              <a:rPr lang="en-AU" sz="1200" dirty="0"/>
              <a:t>However Livock (2016) reports there is a dearth of critical literacy being taught and practiced in vocational courses. This is both disadvantaging students in employment as well as those transitioning to university.  </a:t>
            </a:r>
          </a:p>
          <a:p>
            <a:pPr>
              <a:buNone/>
            </a:pPr>
            <a:endParaRPr lang="en-AU" sz="1200" dirty="0"/>
          </a:p>
          <a:p>
            <a:pPr>
              <a:buNone/>
            </a:pPr>
            <a:r>
              <a:rPr lang="en-AU" sz="1200" dirty="0"/>
              <a:t>Smith (2013) suggests that the competency based approach to teaching that focuses on skills can be an obstacle to reflective and critical thinking/ learning.  </a:t>
            </a:r>
          </a:p>
          <a:p>
            <a:pPr>
              <a:buNone/>
            </a:pPr>
            <a:endParaRPr lang="en-AU" sz="1200" dirty="0"/>
          </a:p>
          <a:p>
            <a:r>
              <a:rPr lang="en-AU" sz="1200" dirty="0"/>
              <a:t>That this is one of the factors creating barriers for students transitioning to higher education. </a:t>
            </a:r>
          </a:p>
          <a:p>
            <a:r>
              <a:rPr lang="en-AU" sz="1200" dirty="0"/>
              <a:t>With an additional factor that the competency based training packages are actually deskilling teachers. </a:t>
            </a:r>
          </a:p>
          <a:p>
            <a:endParaRPr lang="en-AU" dirty="0"/>
          </a:p>
        </p:txBody>
      </p:sp>
      <p:sp>
        <p:nvSpPr>
          <p:cNvPr id="4" name="Slide Number Placeholder 3"/>
          <p:cNvSpPr>
            <a:spLocks noGrp="1"/>
          </p:cNvSpPr>
          <p:nvPr>
            <p:ph type="sldNum" sz="quarter" idx="10"/>
          </p:nvPr>
        </p:nvSpPr>
        <p:spPr/>
        <p:txBody>
          <a:bodyPr/>
          <a:lstStyle/>
          <a:p>
            <a:fld id="{711B2A8D-68BC-4A5C-8A49-0E6D04BD83C1}" type="slidenum">
              <a:rPr lang="en-AU" smtClean="0"/>
              <a:pPr/>
              <a:t>23</a:t>
            </a:fld>
            <a:endParaRPr lang="en-A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AU" sz="1200" b="1" i="1" dirty="0"/>
              <a:t>The doctoral study’s first element of an individual and relational approach:</a:t>
            </a:r>
            <a:r>
              <a:rPr lang="en-AU" sz="1200" b="1" dirty="0"/>
              <a:t> confirms the very first explanatory analysis regarding andragogy combined with pedagogy to support at risk school learners</a:t>
            </a:r>
            <a:r>
              <a:rPr lang="en-AU" sz="1200" dirty="0"/>
              <a:t>.</a:t>
            </a:r>
          </a:p>
          <a:p>
            <a:endParaRPr lang="en-AU" sz="1200" dirty="0"/>
          </a:p>
          <a:p>
            <a:r>
              <a:rPr lang="en-AU" sz="1200" dirty="0"/>
              <a:t> At risk learners at alternative schools </a:t>
            </a:r>
            <a:r>
              <a:rPr lang="en-AU" sz="1200" b="1" dirty="0"/>
              <a:t>were </a:t>
            </a:r>
            <a:r>
              <a:rPr lang="en-AU" sz="1200" b="1" i="1" dirty="0"/>
              <a:t>not</a:t>
            </a:r>
            <a:r>
              <a:rPr lang="en-AU" sz="1200" b="1" dirty="0"/>
              <a:t> </a:t>
            </a:r>
            <a:r>
              <a:rPr lang="en-AU" sz="1200" b="1" i="1" dirty="0"/>
              <a:t>inherently</a:t>
            </a:r>
            <a:r>
              <a:rPr lang="en-AU" sz="1200" b="1" dirty="0"/>
              <a:t> self-directed, the basis of andragogy and adult learning theory. Consequently there was much scaffolded support offered</a:t>
            </a:r>
            <a:r>
              <a:rPr lang="en-AU" sz="1200" dirty="0"/>
              <a:t> as in </a:t>
            </a:r>
            <a:r>
              <a:rPr lang="en-AU" sz="1200" dirty="0" err="1"/>
              <a:t>Vygotsky’s</a:t>
            </a:r>
            <a:r>
              <a:rPr lang="en-AU" sz="1200" dirty="0"/>
              <a:t> pedagogical approach. Similarly learners in VET whether mature aged or adolescents often lack motivation and self-direction. This is because many VET students often lack needed academic skills, and due to past poor self image as learners when faced with more than expected academic content disengage from their studies (Ryan et al., 2015; Livock, 2016). Because unlike at the alternative schools, where there was a high level of scaffolding, research findings reveal few supportive strategies are either addressed in VET teacher training in any depth or applied in VET classrooms (Simons &amp; Smith 2008; Smith, 2013). Whereas alternative school teachers not only all acknowledged the need for high level scaffolding, but also implemented a host of both pedagogical and andragogical strategies to keep their students engaged. </a:t>
            </a:r>
          </a:p>
          <a:p>
            <a:endParaRPr lang="en-AU" sz="1200" dirty="0"/>
          </a:p>
          <a:p>
            <a:r>
              <a:rPr lang="en-AU" sz="1200" dirty="0"/>
              <a:t>Another key element all alternative school staff used to engage diverse/at-risk learners was a responsive and flexible learning environment. </a:t>
            </a:r>
            <a:r>
              <a:rPr lang="en-AU" sz="1200" b="1" dirty="0"/>
              <a:t>In this way andragogy played a big part in </a:t>
            </a:r>
            <a:r>
              <a:rPr lang="en-AU" sz="1200" b="1" i="1" dirty="0"/>
              <a:t>the teaching focus</a:t>
            </a:r>
            <a:r>
              <a:rPr lang="en-AU" sz="1200" b="1" dirty="0"/>
              <a:t> at the alternative schools. It could be said that students were self-directed learners in that they gave input to their learning tasks;</a:t>
            </a:r>
            <a:r>
              <a:rPr lang="en-AU" sz="1200" dirty="0"/>
              <a:t> </a:t>
            </a:r>
            <a:r>
              <a:rPr lang="en-AU" sz="1200" u="sng" dirty="0"/>
              <a:t>Knowles’ first assumption of andragogy. </a:t>
            </a:r>
            <a:r>
              <a:rPr lang="en-AU" sz="1200" dirty="0"/>
              <a:t>Teachers treated students more as adults negotiating with them rather than just telling them as in a pedagogical teacher lead approach. The Flexi coordinator described this method of involving students in developing their learning goals.</a:t>
            </a:r>
          </a:p>
          <a:p>
            <a:endParaRPr lang="en-AU" dirty="0"/>
          </a:p>
        </p:txBody>
      </p:sp>
      <p:sp>
        <p:nvSpPr>
          <p:cNvPr id="4" name="Slide Number Placeholder 3"/>
          <p:cNvSpPr>
            <a:spLocks noGrp="1"/>
          </p:cNvSpPr>
          <p:nvPr>
            <p:ph type="sldNum" sz="quarter" idx="10"/>
          </p:nvPr>
        </p:nvSpPr>
        <p:spPr/>
        <p:txBody>
          <a:bodyPr/>
          <a:lstStyle/>
          <a:p>
            <a:fld id="{711B2A8D-68BC-4A5C-8A49-0E6D04BD83C1}" type="slidenum">
              <a:rPr lang="en-AU" smtClean="0"/>
              <a:pPr/>
              <a:t>26</a:t>
            </a:fld>
            <a:endParaRPr lang="en-AU"/>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b="1" dirty="0"/>
              <a:t>4</a:t>
            </a:r>
            <a:r>
              <a:rPr lang="en-US" b="1" baseline="30000" dirty="0"/>
              <a:t>th</a:t>
            </a:r>
            <a:r>
              <a:rPr lang="en-US" b="1" dirty="0"/>
              <a:t> Assumption – immediacy</a:t>
            </a:r>
            <a:r>
              <a:rPr lang="en-US" b="1" baseline="0" dirty="0"/>
              <a:t> &amp; real world</a:t>
            </a:r>
          </a:p>
          <a:p>
            <a:pPr marL="0" marR="0" lvl="1" indent="0" algn="l" defTabSz="914400" rtl="0" eaLnBrk="1" fontAlgn="auto" latinLnBrk="0" hangingPunct="1">
              <a:lnSpc>
                <a:spcPct val="100000"/>
              </a:lnSpc>
              <a:spcBef>
                <a:spcPts val="0"/>
              </a:spcBef>
              <a:spcAft>
                <a:spcPts val="0"/>
              </a:spcAft>
              <a:buClrTx/>
              <a:buSzTx/>
              <a:buFontTx/>
              <a:buNone/>
              <a:tabLst/>
              <a:defRPr/>
            </a:pPr>
            <a:r>
              <a:rPr lang="en-AU" sz="1000" dirty="0"/>
              <a:t>For example at the Flexi school every week students were given money, shopped, cooked and catered for the local Probus business meetings. At the TAFE students formed a management committee to raise funds and present them to a local charity. </a:t>
            </a:r>
          </a:p>
          <a:p>
            <a:endParaRPr lang="en-US" dirty="0"/>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In VET </a:t>
            </a:r>
            <a:r>
              <a:rPr lang="en-AU" sz="1200" dirty="0"/>
              <a:t>With constrictions of prescriptive training packages and the very limited teacher training of the TAE Cert IV, the learner centredness of andragogy is largely lacking (Smith, 2013).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p>
          <a:p>
            <a:r>
              <a:rPr lang="en-AU" sz="1200" b="1" dirty="0"/>
              <a:t>With the push to make VET a profit making business rather than a government responsibility to educate its populace, small class sizes in VET are a distant memory. </a:t>
            </a:r>
          </a:p>
          <a:p>
            <a:r>
              <a:rPr lang="en-AU" sz="1200" dirty="0"/>
              <a:t>Common at larger providers such as TAFE is the lecture theatre presentation, with small break up groups such as found in universities. The problem for VET is that in the past decade VET has lost more and more students to universities with decreasing percentage of enrolments. For example NCVER figures show between 2006 and 2010, university enrolments increased by 17% while there was only a 7% increase for VET (NCVER, 2012). The students who do come to VET expect a more practical hands-on learning experience and often lack academic learning skills to be successful in a more academic environment (Livock 2016; Smith, 2013). To remedy this Ryan et al. (2015) recommend making sure classes are evenly distributed between teachers, so for example, one teacher does not have 45 students while another class has only 15. They also recommend increasing the participation in practical components of vocational courses to maintain student engagement. </a:t>
            </a:r>
          </a:p>
          <a:p>
            <a:pPr>
              <a:buNone/>
            </a:pPr>
            <a:r>
              <a:rPr lang="en-AU" sz="1200" dirty="0"/>
              <a:t> </a:t>
            </a:r>
          </a:p>
          <a:p>
            <a:r>
              <a:rPr lang="en-AU" sz="1200" b="1" i="1" dirty="0"/>
              <a:t>The doctoral study’s final third and fourth components: </a:t>
            </a:r>
            <a:r>
              <a:rPr lang="en-AU" sz="1200" b="1" dirty="0"/>
              <a:t>were to acknowledge the stress and emotional strain teachers faced and the need for their organisations to support them as they endeavoured to implement the needed “different” </a:t>
            </a:r>
            <a:r>
              <a:rPr lang="en-AU" sz="1200" dirty="0"/>
              <a:t>teaching approach for at-risk students. This equally applies in the VET sector, especially for TAFE teachers who have undergone drastic staff cuts and then the employment of inexperienced casual teachers.  In this environment experienced teachers’ load has dramatically increased, where they not only are responsible for their own enlarged classes but also are mentoring inexperienced colleagues (Rice, 2004; Massey &amp; </a:t>
            </a:r>
            <a:r>
              <a:rPr lang="en-AU" sz="1200" dirty="0" err="1"/>
              <a:t>Nivison</a:t>
            </a:r>
            <a:r>
              <a:rPr lang="en-AU" sz="1200" dirty="0"/>
              <a:t>-Smith, 2013). Consequently, there needs to be a turn-around where VET teachers receive a higher level of systemic support:  from their training organisations, from the VET regulator, and from legislation.</a:t>
            </a:r>
          </a:p>
          <a:p>
            <a:endParaRPr lang="en-AU" dirty="0"/>
          </a:p>
        </p:txBody>
      </p:sp>
      <p:sp>
        <p:nvSpPr>
          <p:cNvPr id="4" name="Slide Number Placeholder 3"/>
          <p:cNvSpPr>
            <a:spLocks noGrp="1"/>
          </p:cNvSpPr>
          <p:nvPr>
            <p:ph type="sldNum" sz="quarter" idx="10"/>
          </p:nvPr>
        </p:nvSpPr>
        <p:spPr/>
        <p:txBody>
          <a:bodyPr/>
          <a:lstStyle/>
          <a:p>
            <a:fld id="{711B2A8D-68BC-4A5C-8A49-0E6D04BD83C1}" type="slidenum">
              <a:rPr lang="en-AU" smtClean="0"/>
              <a:pPr/>
              <a:t>27</a:t>
            </a:fld>
            <a:endParaRPr lang="en-AU"/>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b="1" dirty="0"/>
              <a:t>4</a:t>
            </a:r>
            <a:r>
              <a:rPr lang="en-US" b="1" baseline="30000" dirty="0"/>
              <a:t>th</a:t>
            </a:r>
            <a:r>
              <a:rPr lang="en-US" b="1" dirty="0"/>
              <a:t> Assumption – immediacy</a:t>
            </a:r>
            <a:r>
              <a:rPr lang="en-US" b="1" baseline="0" dirty="0"/>
              <a:t> &amp; real world</a:t>
            </a:r>
          </a:p>
          <a:p>
            <a:pPr marL="0" marR="0" lvl="1" indent="0" algn="l" defTabSz="914400" rtl="0" eaLnBrk="1" fontAlgn="auto" latinLnBrk="0" hangingPunct="1">
              <a:lnSpc>
                <a:spcPct val="100000"/>
              </a:lnSpc>
              <a:spcBef>
                <a:spcPts val="0"/>
              </a:spcBef>
              <a:spcAft>
                <a:spcPts val="0"/>
              </a:spcAft>
              <a:buClrTx/>
              <a:buSzTx/>
              <a:buFontTx/>
              <a:buNone/>
              <a:tabLst/>
              <a:defRPr/>
            </a:pPr>
            <a:r>
              <a:rPr lang="en-AU" sz="1000" dirty="0"/>
              <a:t>For example at the Flexi school every week students were given money, shopped, cooked and catered for the local Probus business meetings. At the TAFE students formed a management committee to raise funds and present them to a local charity. </a:t>
            </a:r>
          </a:p>
          <a:p>
            <a:endParaRPr lang="en-US" dirty="0"/>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In VET </a:t>
            </a:r>
            <a:r>
              <a:rPr lang="en-AU" sz="1200" dirty="0"/>
              <a:t>With constrictions of prescriptive training packages and the very limited teacher training of the TAE Cert IV, the learner centredness of andragogy is largely lacking (Smith, 2013).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p>
          <a:p>
            <a:r>
              <a:rPr lang="en-AU" sz="1200" b="1" dirty="0"/>
              <a:t>With the push to make VET a profit making business rather than a government responsibility to educate its populace, small class sizes in VET are a distant memory. </a:t>
            </a:r>
          </a:p>
          <a:p>
            <a:r>
              <a:rPr lang="en-AU" sz="1200" dirty="0"/>
              <a:t>Common at larger providers such as TAFE is the lecture theatre presentation, with small break up groups such as found in universities. The problem for VET is that in the past decade VET has lost more and more students to universities with decreasing percentage of enrolments. For example NCVER figures show between 2006 and 2010, university enrolments increased by 17% while there was only a 7% increase for VET (NCVER, 2012). The students who do come to VET expect a more practical hands-on learning experience and often lack academic learning skills to be successful in a more academic environment (Livock 2016; Smith, 2013). To remedy this Ryan et al. (2015) recommend making sure classes are evenly distributed between teachers, so for example, one teacher does not have 45 students while another class has only 15. They also recommend increasing the participation in practical components of vocational courses to maintain student engagement. </a:t>
            </a:r>
          </a:p>
          <a:p>
            <a:pPr>
              <a:buNone/>
            </a:pPr>
            <a:r>
              <a:rPr lang="en-AU" sz="1200" dirty="0"/>
              <a:t> </a:t>
            </a:r>
          </a:p>
          <a:p>
            <a:r>
              <a:rPr lang="en-AU" sz="1200" i="1" dirty="0"/>
              <a:t>The doctoral study’s final third and fourth components: </a:t>
            </a:r>
            <a:r>
              <a:rPr lang="en-AU" sz="1200" dirty="0"/>
              <a:t>were to acknowledge the stress and emotional strain teachers faced and the need for their organisations to support them as they endeavoured to implement the needed “different” teaching approach for at-risk students. This equally applies in the VET sector, especially for TAFE teachers who have undergone drastic staff cuts and then the employment of inexperienced casual teachers.  In this environment experienced teachers’ load has dramatically increased, where they not only are responsible for their own enlarged classes but also are mentoring inexperienced colleagues (Rice, 2004; Massey &amp; </a:t>
            </a:r>
            <a:r>
              <a:rPr lang="en-AU" sz="1200" dirty="0" err="1"/>
              <a:t>Nivison</a:t>
            </a:r>
            <a:r>
              <a:rPr lang="en-AU" sz="1200" dirty="0"/>
              <a:t>-Smith, 2013). Consequently, there needs to be a turn-around where VET teachers receive a higher level of systemic support:  from their training organisations, from the VET regulator, and from legislation.</a:t>
            </a:r>
          </a:p>
          <a:p>
            <a:endParaRPr lang="en-AU" dirty="0"/>
          </a:p>
        </p:txBody>
      </p:sp>
      <p:sp>
        <p:nvSpPr>
          <p:cNvPr id="4" name="Slide Number Placeholder 3"/>
          <p:cNvSpPr>
            <a:spLocks noGrp="1"/>
          </p:cNvSpPr>
          <p:nvPr>
            <p:ph type="sldNum" sz="quarter" idx="10"/>
          </p:nvPr>
        </p:nvSpPr>
        <p:spPr/>
        <p:txBody>
          <a:bodyPr/>
          <a:lstStyle/>
          <a:p>
            <a:fld id="{711B2A8D-68BC-4A5C-8A49-0E6D04BD83C1}" type="slidenum">
              <a:rPr lang="en-AU" smtClean="0"/>
              <a:pPr/>
              <a:t>28</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This is going to be a very fast whip through of an over 300 page doctoral study + linking</a:t>
            </a:r>
            <a:r>
              <a:rPr lang="en-US" baseline="0" dirty="0"/>
              <a:t> findings to what is happening in VET</a:t>
            </a:r>
          </a:p>
          <a:p>
            <a:endParaRPr lang="en-US" baseline="0" dirty="0"/>
          </a:p>
          <a:p>
            <a:r>
              <a:rPr lang="en-US" baseline="0" dirty="0"/>
              <a:t>I hope you will find it informative for your practice</a:t>
            </a:r>
            <a:endParaRPr lang="en-AU" dirty="0"/>
          </a:p>
        </p:txBody>
      </p:sp>
      <p:sp>
        <p:nvSpPr>
          <p:cNvPr id="4" name="Slide Number Placeholder 3"/>
          <p:cNvSpPr>
            <a:spLocks noGrp="1"/>
          </p:cNvSpPr>
          <p:nvPr>
            <p:ph type="sldNum" sz="quarter" idx="10"/>
          </p:nvPr>
        </p:nvSpPr>
        <p:spPr/>
        <p:txBody>
          <a:bodyPr/>
          <a:lstStyle/>
          <a:p>
            <a:fld id="{711B2A8D-68BC-4A5C-8A49-0E6D04BD83C1}" type="slidenum">
              <a:rPr lang="en-AU" smtClean="0"/>
              <a:pPr/>
              <a:t>2</a:t>
            </a:fld>
            <a:endParaRPr lang="en-AU"/>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a:r>
              <a:rPr lang="en-US" b="1" dirty="0"/>
              <a:t>GET APPROACH</a:t>
            </a:r>
          </a:p>
          <a:p>
            <a:pPr algn="l"/>
            <a:r>
              <a:rPr lang="en-AU" sz="1200" kern="1200" dirty="0">
                <a:solidFill>
                  <a:schemeClr val="tx1"/>
                </a:solidFill>
                <a:latin typeface="+mn-lt"/>
                <a:ea typeface="+mn-ea"/>
                <a:cs typeface="+mn-cs"/>
              </a:rPr>
              <a:t>When this approach was implemented there was a </a:t>
            </a:r>
            <a:r>
              <a:rPr lang="en-AU" sz="1200" i="1" kern="1200" dirty="0">
                <a:solidFill>
                  <a:schemeClr val="tx1"/>
                </a:solidFill>
                <a:latin typeface="+mn-lt"/>
                <a:ea typeface="+mn-ea"/>
                <a:cs typeface="+mn-cs"/>
              </a:rPr>
              <a:t>tendency</a:t>
            </a:r>
            <a:r>
              <a:rPr lang="en-AU" sz="1200" kern="1200" dirty="0">
                <a:solidFill>
                  <a:schemeClr val="tx1"/>
                </a:solidFill>
                <a:latin typeface="+mn-lt"/>
                <a:ea typeface="+mn-ea"/>
                <a:cs typeface="+mn-cs"/>
              </a:rPr>
              <a:t> for only some individuals [</a:t>
            </a:r>
            <a:r>
              <a:rPr lang="en-AU" sz="1200" i="1" kern="1200" dirty="0">
                <a:solidFill>
                  <a:schemeClr val="tx1"/>
                </a:solidFill>
                <a:latin typeface="+mn-lt"/>
                <a:ea typeface="+mn-ea"/>
                <a:cs typeface="+mn-cs"/>
              </a:rPr>
              <a:t>fruit</a:t>
            </a:r>
            <a:r>
              <a:rPr lang="en-AU" sz="1200" kern="1200" dirty="0">
                <a:solidFill>
                  <a:schemeClr val="tx1"/>
                </a:solidFill>
                <a:latin typeface="+mn-lt"/>
                <a:ea typeface="+mn-ea"/>
                <a:cs typeface="+mn-cs"/>
              </a:rPr>
              <a:t> in Figure 3] to be supported by the social structure [</a:t>
            </a:r>
            <a:r>
              <a:rPr lang="en-AU" sz="1200" i="1" kern="1200" dirty="0">
                <a:solidFill>
                  <a:schemeClr val="tx1"/>
                </a:solidFill>
                <a:latin typeface="+mn-lt"/>
                <a:ea typeface="+mn-ea"/>
                <a:cs typeface="+mn-cs"/>
              </a:rPr>
              <a:t>tree</a:t>
            </a:r>
            <a:r>
              <a:rPr lang="en-AU" sz="1200" kern="1200" dirty="0">
                <a:solidFill>
                  <a:schemeClr val="tx1"/>
                </a:solidFill>
                <a:latin typeface="+mn-lt"/>
                <a:ea typeface="+mn-ea"/>
                <a:cs typeface="+mn-cs"/>
              </a:rPr>
              <a:t> in Figure], achieve required outcomes and become productive. This tendency depended on how closely the individuals conformed to “master’s” expected normative behaviours. Non conforming individuals withered and disappeared [</a:t>
            </a:r>
            <a:r>
              <a:rPr lang="en-AU" sz="1200" i="1" kern="1200" dirty="0">
                <a:solidFill>
                  <a:schemeClr val="tx1"/>
                </a:solidFill>
                <a:latin typeface="+mn-lt"/>
                <a:ea typeface="+mn-ea"/>
                <a:cs typeface="+mn-cs"/>
              </a:rPr>
              <a:t>blanks</a:t>
            </a:r>
            <a:r>
              <a:rPr lang="en-AU" sz="1200" kern="1200" dirty="0">
                <a:solidFill>
                  <a:schemeClr val="tx1"/>
                </a:solidFill>
                <a:latin typeface="+mn-lt"/>
                <a:ea typeface="+mn-ea"/>
                <a:cs typeface="+mn-cs"/>
              </a:rPr>
              <a:t> on “Get” tree in Figure 3]. </a:t>
            </a:r>
          </a:p>
          <a:p>
            <a:pPr algn="l"/>
            <a:endParaRPr lang="en-US" sz="1200" kern="1200" dirty="0">
              <a:solidFill>
                <a:schemeClr val="tx1"/>
              </a:solidFill>
              <a:latin typeface="+mn-lt"/>
              <a:ea typeface="+mn-ea"/>
              <a:cs typeface="+mn-cs"/>
            </a:endParaRPr>
          </a:p>
          <a:p>
            <a:pPr algn="l"/>
            <a:r>
              <a:rPr lang="en-US" sz="1200" b="1" kern="1200" dirty="0">
                <a:solidFill>
                  <a:schemeClr val="tx1"/>
                </a:solidFill>
                <a:latin typeface="+mn-lt"/>
                <a:ea typeface="+mn-ea"/>
                <a:cs typeface="+mn-cs"/>
              </a:rPr>
              <a:t>GIVE APPROACH</a:t>
            </a:r>
          </a:p>
          <a:p>
            <a:pPr marL="0" marR="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latin typeface="+mn-lt"/>
                <a:ea typeface="+mn-ea"/>
                <a:cs typeface="+mn-cs"/>
              </a:rPr>
              <a:t>Conversely when the “Give” approach was implemented ALL students “flourished” [</a:t>
            </a:r>
            <a:r>
              <a:rPr lang="en-AU" sz="1200" i="1" kern="1200" dirty="0">
                <a:solidFill>
                  <a:schemeClr val="tx1"/>
                </a:solidFill>
                <a:latin typeface="+mn-lt"/>
                <a:ea typeface="+mn-ea"/>
                <a:cs typeface="+mn-cs"/>
              </a:rPr>
              <a:t>fruit</a:t>
            </a:r>
            <a:r>
              <a:rPr lang="en-AU" sz="1200" kern="1200" dirty="0">
                <a:solidFill>
                  <a:schemeClr val="tx1"/>
                </a:solidFill>
                <a:latin typeface="+mn-lt"/>
                <a:ea typeface="+mn-ea"/>
                <a:cs typeface="+mn-cs"/>
              </a:rPr>
              <a:t> on “Give” tree in Figure 3]. This was in accordance with Bhaskar’s   conceptualization   of    a   “Eudemonistic   Society”   where   “the     free development of each is the condition for the free development of all” (Bhaskar, 2002, p. 219). The goal of the “Give” approach was the enabling of power</a:t>
            </a:r>
            <a:r>
              <a:rPr lang="en-AU" sz="1200" kern="1200" baseline="-25000" dirty="0">
                <a:solidFill>
                  <a:schemeClr val="tx1"/>
                </a:solidFill>
                <a:latin typeface="+mn-lt"/>
                <a:ea typeface="+mn-ea"/>
                <a:cs typeface="+mn-cs"/>
              </a:rPr>
              <a:t>1</a:t>
            </a:r>
            <a:r>
              <a:rPr lang="en-AU" sz="1200" kern="1200" dirty="0">
                <a:solidFill>
                  <a:schemeClr val="tx1"/>
                </a:solidFill>
                <a:latin typeface="+mn-lt"/>
                <a:ea typeface="+mn-ea"/>
                <a:cs typeface="+mn-cs"/>
              </a:rPr>
              <a:t>, transformative agency for all individuals. When this approach was implemented at alternative case study schools there was a </a:t>
            </a:r>
            <a:r>
              <a:rPr lang="en-AU" sz="1200" i="1" kern="1200" dirty="0">
                <a:solidFill>
                  <a:schemeClr val="tx1"/>
                </a:solidFill>
                <a:latin typeface="+mn-lt"/>
                <a:ea typeface="+mn-ea"/>
                <a:cs typeface="+mn-cs"/>
              </a:rPr>
              <a:t>tendency </a:t>
            </a:r>
            <a:r>
              <a:rPr lang="en-AU" sz="1200" kern="1200" dirty="0">
                <a:solidFill>
                  <a:schemeClr val="tx1"/>
                </a:solidFill>
                <a:latin typeface="+mn-lt"/>
                <a:ea typeface="+mn-ea"/>
                <a:cs typeface="+mn-cs"/>
              </a:rPr>
              <a:t>for the social structures to be supportive of and align with the individual needs of all at risk students, and for students to flourish. A by product of this approach was that specified outcomes of the dominant social structures were also achieved. </a:t>
            </a:r>
          </a:p>
          <a:p>
            <a:endParaRPr lang="en-AU" dirty="0"/>
          </a:p>
        </p:txBody>
      </p:sp>
      <p:sp>
        <p:nvSpPr>
          <p:cNvPr id="4" name="Slide Number Placeholder 3"/>
          <p:cNvSpPr>
            <a:spLocks noGrp="1"/>
          </p:cNvSpPr>
          <p:nvPr>
            <p:ph type="sldNum" sz="quarter" idx="10"/>
          </p:nvPr>
        </p:nvSpPr>
        <p:spPr/>
        <p:txBody>
          <a:bodyPr/>
          <a:lstStyle/>
          <a:p>
            <a:fld id="{711B2A8D-68BC-4A5C-8A49-0E6D04BD83C1}" type="slidenum">
              <a:rPr lang="en-AU" smtClean="0"/>
              <a:pPr/>
              <a:t>32</a:t>
            </a:fld>
            <a:endParaRPr lang="en-AU"/>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200" dirty="0"/>
              <a:t>Simons and Smith’s (2008) own investigation and cited research emphasised </a:t>
            </a:r>
            <a:r>
              <a:rPr lang="en-AU" sz="1200" b="1" dirty="0"/>
              <a:t>how there is a deficit in VET teacher training (Cert IV) and allied teaching practice, </a:t>
            </a:r>
            <a:r>
              <a:rPr lang="en-AU" sz="1200" dirty="0"/>
              <a:t>which lack in-depth consideration of how to implement specific supportive strategies to engage VET’s very diverse learners.</a:t>
            </a:r>
          </a:p>
          <a:p>
            <a:pPr marL="0" marR="0" indent="0" algn="l" defTabSz="914400" rtl="0" eaLnBrk="1" fontAlgn="auto" latinLnBrk="0" hangingPunct="1">
              <a:lnSpc>
                <a:spcPct val="100000"/>
              </a:lnSpc>
              <a:spcBef>
                <a:spcPts val="0"/>
              </a:spcBef>
              <a:spcAft>
                <a:spcPts val="0"/>
              </a:spcAft>
              <a:buClrTx/>
              <a:buSzTx/>
              <a:buFontTx/>
              <a:buNone/>
              <a:tabLst/>
              <a:defRPr/>
            </a:pPr>
            <a:endParaRPr lang="en-AU" sz="1200" dirty="0"/>
          </a:p>
          <a:p>
            <a:pPr marL="0" marR="0" indent="0" algn="l" defTabSz="914400" rtl="0" eaLnBrk="1" fontAlgn="auto" latinLnBrk="0" hangingPunct="1">
              <a:lnSpc>
                <a:spcPct val="100000"/>
              </a:lnSpc>
              <a:spcBef>
                <a:spcPts val="0"/>
              </a:spcBef>
              <a:spcAft>
                <a:spcPts val="0"/>
              </a:spcAft>
              <a:buClrTx/>
              <a:buSzTx/>
              <a:buFontTx/>
              <a:buNone/>
              <a:tabLst/>
              <a:defRPr/>
            </a:pPr>
            <a:r>
              <a:rPr lang="en-AU" sz="1200" b="1" dirty="0"/>
              <a:t>BACKGROUND</a:t>
            </a:r>
            <a:r>
              <a:rPr lang="en-AU" sz="1200" b="1" baseline="0" dirty="0"/>
              <a:t> BRIEFING ON </a:t>
            </a:r>
            <a:r>
              <a:rPr lang="en-AU" b="1" dirty="0"/>
              <a:t>The education free-for-all</a:t>
            </a:r>
            <a:r>
              <a:rPr lang="en-AU" b="1" baseline="0" dirty="0"/>
              <a:t> [Paddy Manning] </a:t>
            </a:r>
          </a:p>
          <a:p>
            <a:pPr marL="0" marR="0" indent="0" algn="l" defTabSz="914400" rtl="0" eaLnBrk="1" fontAlgn="auto" latinLnBrk="0" hangingPunct="1">
              <a:lnSpc>
                <a:spcPct val="100000"/>
              </a:lnSpc>
              <a:spcBef>
                <a:spcPts val="0"/>
              </a:spcBef>
              <a:spcAft>
                <a:spcPts val="0"/>
              </a:spcAft>
              <a:buClrTx/>
              <a:buSzTx/>
              <a:buFontTx/>
              <a:buNone/>
              <a:tabLst/>
              <a:defRPr/>
            </a:pPr>
            <a:r>
              <a:rPr lang="en-AU" sz="1200" baseline="0" dirty="0"/>
              <a:t>VET fee “helping yourself” ... </a:t>
            </a:r>
            <a:r>
              <a:rPr lang="en-AU" sz="1200" baseline="0" dirty="0" err="1"/>
              <a:t>ie</a:t>
            </a:r>
            <a:r>
              <a:rPr lang="en-AU" sz="1200" baseline="0" dirty="0"/>
              <a:t> RTO owners ... losers are the </a:t>
            </a:r>
            <a:r>
              <a:rPr lang="en-AU" sz="1200" baseline="0" dirty="0" err="1"/>
              <a:t>studens</a:t>
            </a:r>
            <a:r>
              <a:rPr lang="en-AU" sz="1200" baseline="0" dirty="0"/>
              <a:t> /tax payers / Australian community</a:t>
            </a:r>
          </a:p>
          <a:p>
            <a:pPr marL="0" marR="0" indent="0" algn="l" defTabSz="914400" rtl="0" eaLnBrk="1" fontAlgn="auto" latinLnBrk="0" hangingPunct="1">
              <a:lnSpc>
                <a:spcPct val="100000"/>
              </a:lnSpc>
              <a:spcBef>
                <a:spcPts val="0"/>
              </a:spcBef>
              <a:spcAft>
                <a:spcPts val="0"/>
              </a:spcAft>
              <a:buClrTx/>
              <a:buSzTx/>
              <a:buFontTx/>
              <a:buNone/>
              <a:tabLst/>
              <a:defRPr/>
            </a:pPr>
            <a:endParaRPr lang="en-AU" sz="1200"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AU" dirty="0"/>
              <a:t>Wendy Carlisle</a:t>
            </a:r>
            <a:r>
              <a:rPr lang="en-AU" sz="1200" baseline="0" dirty="0"/>
              <a:t>: </a:t>
            </a:r>
            <a:r>
              <a:rPr lang="en-AU" sz="1200" i="1" baseline="0" dirty="0"/>
              <a:t>The Australian government is going to wipe off 2-3 Billion Dollars under VET fee help scheme</a:t>
            </a:r>
            <a:endParaRPr lang="en-AU" sz="1200"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en-AU" sz="1200"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AU" sz="1200" b="1" baseline="0" dirty="0"/>
              <a:t>Quote from BRUCE MCKENZIE former </a:t>
            </a:r>
            <a:r>
              <a:rPr lang="en-AU" sz="1200" b="1" baseline="0" dirty="0" err="1"/>
              <a:t>Holmsglen</a:t>
            </a:r>
            <a:r>
              <a:rPr lang="en-AU" sz="1200" b="1" baseline="0" dirty="0"/>
              <a:t> director/Fellow of the LH Martin Institute on above program</a:t>
            </a:r>
            <a:r>
              <a:rPr lang="en-AU" sz="1200" baseline="0" dirty="0"/>
              <a:t>:</a:t>
            </a:r>
          </a:p>
          <a:p>
            <a:pPr marL="0" marR="0" indent="0" algn="l" defTabSz="914400" rtl="0" eaLnBrk="1" fontAlgn="auto" latinLnBrk="0" hangingPunct="1">
              <a:lnSpc>
                <a:spcPct val="100000"/>
              </a:lnSpc>
              <a:spcBef>
                <a:spcPts val="0"/>
              </a:spcBef>
              <a:spcAft>
                <a:spcPts val="0"/>
              </a:spcAft>
              <a:buClrTx/>
              <a:buSzTx/>
              <a:buFontTx/>
              <a:buNone/>
              <a:tabLst/>
              <a:defRPr/>
            </a:pPr>
            <a:endParaRPr lang="en-AU" sz="1200" i="1"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AU" sz="1200" i="1" baseline="0" dirty="0"/>
              <a:t>The sector is definitely in crisis. There’s no doubt about that. </a:t>
            </a:r>
          </a:p>
          <a:p>
            <a:pPr marL="0" marR="0" indent="0" algn="l" defTabSz="914400" rtl="0" eaLnBrk="1" fontAlgn="auto" latinLnBrk="0" hangingPunct="1">
              <a:lnSpc>
                <a:spcPct val="100000"/>
              </a:lnSpc>
              <a:spcBef>
                <a:spcPts val="0"/>
              </a:spcBef>
              <a:spcAft>
                <a:spcPts val="0"/>
              </a:spcAft>
              <a:buClrTx/>
              <a:buSzTx/>
              <a:buFontTx/>
              <a:buNone/>
              <a:tabLst/>
              <a:defRPr/>
            </a:pPr>
            <a:r>
              <a:rPr lang="en-AU" sz="1200" i="1" baseline="0" dirty="0"/>
              <a:t>I heard the minister [Scott Ryan] on the radio ... and </a:t>
            </a:r>
            <a:r>
              <a:rPr lang="en-AU" sz="1200" b="1" i="1" baseline="0" dirty="0"/>
              <a:t>he seemed to be trying to suggest there is only a few providers that are at fault </a:t>
            </a:r>
            <a:r>
              <a:rPr lang="en-AU" sz="1200" i="1" baseline="0" dirty="0"/>
              <a:t>and </a:t>
            </a:r>
            <a:r>
              <a:rPr lang="en-AU" sz="1200" i="1" u="sng" baseline="0" dirty="0"/>
              <a:t>that the system’s OK generally</a:t>
            </a:r>
            <a:r>
              <a:rPr lang="en-AU" sz="1200" i="1" baseline="0" dirty="0"/>
              <a:t>. </a:t>
            </a:r>
          </a:p>
          <a:p>
            <a:pPr marL="0" marR="0" indent="0" algn="l" defTabSz="914400" rtl="0" eaLnBrk="1" fontAlgn="auto" latinLnBrk="0" hangingPunct="1">
              <a:lnSpc>
                <a:spcPct val="100000"/>
              </a:lnSpc>
              <a:spcBef>
                <a:spcPts val="0"/>
              </a:spcBef>
              <a:spcAft>
                <a:spcPts val="0"/>
              </a:spcAft>
              <a:buClrTx/>
              <a:buSzTx/>
              <a:buFontTx/>
              <a:buNone/>
              <a:tabLst/>
              <a:defRPr/>
            </a:pPr>
            <a:endParaRPr lang="en-AU" sz="1200" i="1"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AU" sz="1200" i="1" baseline="0" dirty="0"/>
              <a:t>It was I thought a really </a:t>
            </a:r>
            <a:r>
              <a:rPr lang="en-AU" sz="1200" b="1" i="1" baseline="0" dirty="0"/>
              <a:t>pathetic statement by the minister </a:t>
            </a:r>
            <a:r>
              <a:rPr lang="en-AU" sz="1200" b="1" i="1" kern="1200" dirty="0">
                <a:solidFill>
                  <a:schemeClr val="tx1"/>
                </a:solidFill>
                <a:latin typeface="+mn-lt"/>
                <a:ea typeface="+mn-ea"/>
                <a:cs typeface="+mn-cs"/>
              </a:rPr>
              <a:t>ABOUT THE MASSIVE PROBLEM THAT IS FACING THIS COUNTRY IN REGARD TO HOW WE ARE TRAINING SKILLED PEOPLE FOR THE FUTURE.</a:t>
            </a:r>
            <a:r>
              <a:rPr lang="en-AU" sz="1200" b="1" kern="1200" dirty="0">
                <a:solidFill>
                  <a:schemeClr val="tx1"/>
                </a:solidFill>
                <a:latin typeface="+mn-lt"/>
                <a:ea typeface="+mn-ea"/>
                <a:cs typeface="+mn-cs"/>
              </a:rPr>
              <a:t>    </a:t>
            </a:r>
            <a:r>
              <a:rPr lang="en-AU" sz="1200" b="0" kern="1200" dirty="0">
                <a:solidFill>
                  <a:schemeClr val="tx1"/>
                </a:solidFill>
                <a:latin typeface="+mn-lt"/>
                <a:ea typeface="+mn-ea"/>
                <a:cs typeface="+mn-cs"/>
              </a:rPr>
              <a:t>... to</a:t>
            </a:r>
            <a:r>
              <a:rPr lang="en-AU" sz="1200" b="0" kern="1200" baseline="0" dirty="0">
                <a:solidFill>
                  <a:schemeClr val="tx1"/>
                </a:solidFill>
                <a:latin typeface="+mn-lt"/>
                <a:ea typeface="+mn-ea"/>
                <a:cs typeface="+mn-cs"/>
              </a:rPr>
              <a:t> sort out why the tax payer is putting billions of dollars into vocational education and training and why once a world class vocational education and training system is being dragged to the level it has in the last ten years.</a:t>
            </a:r>
          </a:p>
          <a:p>
            <a:pPr marL="0" marR="0" indent="0" algn="l" defTabSz="914400" rtl="0" eaLnBrk="1" fontAlgn="auto" latinLnBrk="0" hangingPunct="1">
              <a:lnSpc>
                <a:spcPct val="100000"/>
              </a:lnSpc>
              <a:spcBef>
                <a:spcPts val="0"/>
              </a:spcBef>
              <a:spcAft>
                <a:spcPts val="0"/>
              </a:spcAft>
              <a:buClrTx/>
              <a:buSzTx/>
              <a:buFontTx/>
              <a:buNone/>
              <a:tabLst/>
              <a:defRPr/>
            </a:pPr>
            <a:endParaRPr lang="en-AU" sz="1200" b="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AU" sz="1200" b="0" kern="1200" baseline="0" dirty="0">
                <a:solidFill>
                  <a:schemeClr val="tx1"/>
                </a:solidFill>
                <a:latin typeface="+mn-lt"/>
                <a:ea typeface="+mn-ea"/>
                <a:cs typeface="+mn-cs"/>
              </a:rPr>
              <a:t>Paddy: [the answer is</a:t>
            </a:r>
            <a:r>
              <a:rPr lang="en-AU" sz="1200" b="1" kern="1200" baseline="0" dirty="0">
                <a:solidFill>
                  <a:schemeClr val="tx1"/>
                </a:solidFill>
                <a:latin typeface="+mn-lt"/>
                <a:ea typeface="+mn-ea"/>
                <a:cs typeface="+mn-cs"/>
              </a:rPr>
              <a:t>] successive federal and state governments have been motivated by an ideological determination to open up the training sector to the market </a:t>
            </a:r>
            <a:r>
              <a:rPr lang="en-AU" sz="1200" b="0" kern="1200" baseline="0" dirty="0">
                <a:solidFill>
                  <a:schemeClr val="tx1"/>
                </a:solidFill>
                <a:latin typeface="+mn-lt"/>
                <a:ea typeface="+mn-ea"/>
                <a:cs typeface="+mn-cs"/>
              </a:rPr>
              <a:t>and they’ve persisted despite abundant evidence its </a:t>
            </a:r>
            <a:r>
              <a:rPr lang="en-AU" sz="1200" b="0" kern="1200" baseline="0">
                <a:solidFill>
                  <a:schemeClr val="tx1"/>
                </a:solidFill>
                <a:latin typeface="+mn-lt"/>
                <a:ea typeface="+mn-ea"/>
                <a:cs typeface="+mn-cs"/>
              </a:rPr>
              <a:t>not working!</a:t>
            </a:r>
            <a:endParaRPr lang="en-AU" sz="1200" b="0" kern="120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AU" sz="1200" b="0"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en-AU" sz="1200" dirty="0"/>
          </a:p>
          <a:p>
            <a:pPr marL="0" marR="0" indent="0" algn="l" defTabSz="914400" rtl="0" eaLnBrk="1" fontAlgn="auto" latinLnBrk="0" hangingPunct="1">
              <a:lnSpc>
                <a:spcPct val="100000"/>
              </a:lnSpc>
              <a:spcBef>
                <a:spcPts val="0"/>
              </a:spcBef>
              <a:spcAft>
                <a:spcPts val="0"/>
              </a:spcAft>
              <a:buClrTx/>
              <a:buSzTx/>
              <a:buFontTx/>
              <a:buNone/>
              <a:tabLst/>
              <a:defRPr/>
            </a:pPr>
            <a:endParaRPr lang="en-AU" sz="1200" dirty="0"/>
          </a:p>
          <a:p>
            <a:pPr marL="0" marR="0" indent="0" algn="l" defTabSz="914400" rtl="0" eaLnBrk="1" fontAlgn="auto" latinLnBrk="0" hangingPunct="1">
              <a:lnSpc>
                <a:spcPct val="100000"/>
              </a:lnSpc>
              <a:spcBef>
                <a:spcPts val="0"/>
              </a:spcBef>
              <a:spcAft>
                <a:spcPts val="0"/>
              </a:spcAft>
              <a:buClrTx/>
              <a:buSzTx/>
              <a:buFontTx/>
              <a:buNone/>
              <a:tabLst/>
              <a:defRPr/>
            </a:pPr>
            <a:endParaRPr lang="en-AU" sz="1200" dirty="0"/>
          </a:p>
          <a:p>
            <a:endParaRPr lang="en-AU" dirty="0"/>
          </a:p>
        </p:txBody>
      </p:sp>
      <p:sp>
        <p:nvSpPr>
          <p:cNvPr id="4" name="Slide Number Placeholder 3"/>
          <p:cNvSpPr>
            <a:spLocks noGrp="1"/>
          </p:cNvSpPr>
          <p:nvPr>
            <p:ph type="sldNum" sz="quarter" idx="10"/>
          </p:nvPr>
        </p:nvSpPr>
        <p:spPr/>
        <p:txBody>
          <a:bodyPr/>
          <a:lstStyle/>
          <a:p>
            <a:fld id="{711B2A8D-68BC-4A5C-8A49-0E6D04BD83C1}" type="slidenum">
              <a:rPr lang="en-AU" smtClean="0"/>
              <a:pPr/>
              <a:t>33</a:t>
            </a:fld>
            <a:endParaRPr lang="en-AU"/>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711B2A8D-68BC-4A5C-8A49-0E6D04BD83C1}" type="slidenum">
              <a:rPr lang="en-AU" smtClean="0"/>
              <a:pPr/>
              <a:t>36</a:t>
            </a:fld>
            <a:endParaRPr lang="en-AU"/>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711B2A8D-68BC-4A5C-8A49-0E6D04BD83C1}" type="slidenum">
              <a:rPr lang="en-AU" smtClean="0"/>
              <a:pPr/>
              <a:t>37</a:t>
            </a:fld>
            <a:endParaRPr lang="en-AU"/>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p:spPr>
      </p:sp>
      <p:sp>
        <p:nvSpPr>
          <p:cNvPr id="798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AU"/>
          </a:p>
        </p:txBody>
      </p:sp>
      <p:sp>
        <p:nvSpPr>
          <p:cNvPr id="4" name="Slide Number Placeholder 3"/>
          <p:cNvSpPr>
            <a:spLocks noGrp="1"/>
          </p:cNvSpPr>
          <p:nvPr>
            <p:ph type="sldNum" sz="quarter" idx="5"/>
          </p:nvPr>
        </p:nvSpPr>
        <p:spPr/>
        <p:txBody>
          <a:bodyPr/>
          <a:lstStyle/>
          <a:p>
            <a:pPr>
              <a:defRPr/>
            </a:pPr>
            <a:fld id="{9419C7D9-CCC5-4FA8-8224-7FF44D7A5484}" type="slidenum">
              <a:rPr lang="en-AU" smtClean="0"/>
              <a:pPr>
                <a:defRPr/>
              </a:pPr>
              <a:t>39</a:t>
            </a:fld>
            <a:endParaRPr lang="en-A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dirty="0"/>
              <a:t>A quick</a:t>
            </a:r>
            <a:r>
              <a:rPr lang="en-US" baseline="0" dirty="0"/>
              <a:t> few words about critical realism – </a:t>
            </a:r>
            <a:r>
              <a:rPr lang="en-US" b="1" baseline="0" dirty="0"/>
              <a:t>a holistic realist theory about how to make sense of the individual &amp; the social world </a:t>
            </a:r>
            <a:r>
              <a:rPr lang="en-US" baseline="0" dirty="0"/>
              <a:t>… </a:t>
            </a:r>
            <a:r>
              <a:rPr lang="en-US" baseline="0" dirty="0" err="1"/>
              <a:t>ie</a:t>
            </a:r>
            <a:r>
              <a:rPr lang="en-US" baseline="0" dirty="0"/>
              <a:t> about all elements of society </a:t>
            </a:r>
          </a:p>
          <a:p>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a:t>3 main elements:</a:t>
            </a:r>
            <a:endParaRPr lang="en-US" baseline="0" dirty="0"/>
          </a:p>
          <a:p>
            <a:endParaRPr lang="en-US" baseline="0" dirty="0"/>
          </a:p>
          <a:p>
            <a:pPr marL="228600" indent="-228600">
              <a:buAutoNum type="arabicPeriod"/>
            </a:pPr>
            <a:r>
              <a:rPr lang="en-US" baseline="0" dirty="0"/>
              <a:t>“A MULTI-TIERED STRATIFICATION OF REALLITY” (</a:t>
            </a:r>
            <a:r>
              <a:rPr lang="en-US" baseline="0" dirty="0" err="1"/>
              <a:t>Bhaskar</a:t>
            </a:r>
            <a:r>
              <a:rPr lang="en-US" baseline="0" dirty="0"/>
              <a:t>, 1979, p.16) </a:t>
            </a:r>
          </a:p>
          <a:p>
            <a:pPr marL="228600" indent="-228600">
              <a:buNone/>
            </a:pPr>
            <a:endParaRPr lang="en-US" baseline="0" dirty="0"/>
          </a:p>
          <a:p>
            <a:pPr marL="228600" indent="-228600">
              <a:buNone/>
            </a:pPr>
            <a:r>
              <a:rPr lang="en-US" baseline="0" dirty="0"/>
              <a:t>REAL – ACTUAL – EMPIRICAL </a:t>
            </a:r>
          </a:p>
          <a:p>
            <a:pPr marL="228600" indent="-228600">
              <a:buNone/>
            </a:pPr>
            <a:r>
              <a:rPr lang="en-US" u="sng" baseline="0" dirty="0"/>
              <a:t>Real – WHAT IS </a:t>
            </a:r>
            <a:r>
              <a:rPr lang="en-US" baseline="0" dirty="0"/>
              <a:t>not only the physical world exists but also the </a:t>
            </a:r>
            <a:r>
              <a:rPr lang="en-US" i="1" baseline="0" dirty="0"/>
              <a:t>social world exists independently</a:t>
            </a:r>
            <a:r>
              <a:rPr lang="en-US" baseline="0" dirty="0"/>
              <a:t> of our knowledge of it – it is composed of many unseen/unknown structures and relationships.</a:t>
            </a:r>
          </a:p>
          <a:p>
            <a:pPr marL="228600" indent="-228600">
              <a:buNone/>
            </a:pPr>
            <a:r>
              <a:rPr lang="en-US" u="sng" baseline="0" dirty="0"/>
              <a:t>Actual – WHAT HAPPENS </a:t>
            </a:r>
            <a:r>
              <a:rPr lang="en-US" baseline="0" dirty="0"/>
              <a:t>events can occur without our knowledge of them.</a:t>
            </a:r>
          </a:p>
          <a:p>
            <a:pPr marL="228600" indent="-228600">
              <a:buNone/>
            </a:pPr>
            <a:r>
              <a:rPr lang="en-US" u="sng" baseline="0" dirty="0"/>
              <a:t>Empirical – WHAT IS EXPERIENCED </a:t>
            </a:r>
            <a:r>
              <a:rPr lang="en-US" baseline="0" dirty="0"/>
              <a:t>by individuals either directly or indirectly.</a:t>
            </a:r>
          </a:p>
          <a:p>
            <a:pPr marL="228600" indent="-228600">
              <a:buAutoNum type="arabicPeriod"/>
            </a:pPr>
            <a:endParaRPr lang="en-US" baseline="0" dirty="0"/>
          </a:p>
          <a:p>
            <a:pPr>
              <a:buFont typeface="Arial" pitchFamily="34" charset="0"/>
              <a:buChar char="•"/>
            </a:pPr>
            <a:r>
              <a:rPr lang="en-US" baseline="0" dirty="0"/>
              <a:t> physical structures … parliament buildings, schools, universities</a:t>
            </a:r>
          </a:p>
          <a:p>
            <a:pPr>
              <a:buFont typeface="Arial" pitchFamily="34" charset="0"/>
              <a:buChar char="•"/>
            </a:pPr>
            <a:r>
              <a:rPr lang="en-US" baseline="0" dirty="0"/>
              <a:t> societal structures … church &amp; family &amp; sporting associations / </a:t>
            </a:r>
          </a:p>
          <a:p>
            <a:pPr>
              <a:buFont typeface="Arial" pitchFamily="34" charset="0"/>
              <a:buChar char="•"/>
            </a:pPr>
            <a:r>
              <a:rPr lang="en-US" baseline="0" dirty="0"/>
              <a:t> cultural structures … </a:t>
            </a:r>
            <a:r>
              <a:rPr lang="en-US" baseline="0" dirty="0" err="1"/>
              <a:t>behaviour</a:t>
            </a:r>
            <a:r>
              <a:rPr lang="en-US" baseline="0" dirty="0"/>
              <a:t> and approaches acceptable in various social structures</a:t>
            </a:r>
          </a:p>
          <a:p>
            <a:endParaRPr lang="en-US" baseline="0" dirty="0"/>
          </a:p>
          <a:p>
            <a:r>
              <a:rPr lang="en-US" baseline="0" dirty="0"/>
              <a:t>2. TRANSFORMATIONAL MODEL OF THE SOCIETY/PERSON CONNECTION</a:t>
            </a:r>
          </a:p>
          <a:p>
            <a:endParaRPr lang="en-US" baseline="0" dirty="0"/>
          </a:p>
          <a:p>
            <a:r>
              <a:rPr lang="en-US" baseline="0" dirty="0"/>
              <a:t>Society predates the individual – the individual is impacted by society [afforded or not afforded agency] – the individual impacts societal structures [reinforces / changes them]</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Society &amp; the Individual’s interaction -- societal structures </a:t>
            </a:r>
            <a:r>
              <a:rPr lang="en-US" b="1" baseline="0" dirty="0"/>
              <a:t>can enable or set limits</a:t>
            </a:r>
            <a:r>
              <a:rPr lang="en-US" baseline="0" dirty="0"/>
              <a:t> on individual action </a:t>
            </a:r>
            <a:r>
              <a:rPr lang="en-US" b="0" i="1" baseline="0" dirty="0"/>
              <a:t>– </a:t>
            </a:r>
            <a:r>
              <a:rPr lang="en-US" b="0" i="1" baseline="0" dirty="0" err="1"/>
              <a:t>ie</a:t>
            </a:r>
            <a:r>
              <a:rPr lang="en-US" b="0" i="1" baseline="0" dirty="0"/>
              <a:t> there is a possibility of some form of “transformation” at the individual level</a:t>
            </a:r>
          </a:p>
          <a:p>
            <a:endParaRPr lang="en-US" baseline="0" dirty="0"/>
          </a:p>
          <a:p>
            <a:r>
              <a:rPr lang="en-US" baseline="0" dirty="0"/>
              <a:t>Society &amp; the Individual cannot be conflated – seen as one element</a:t>
            </a:r>
          </a:p>
          <a:p>
            <a:r>
              <a:rPr lang="en-US" baseline="0" dirty="0"/>
              <a:t>Society &amp; the Individual’s interaction don’t produce a third element “structure” (</a:t>
            </a:r>
            <a:r>
              <a:rPr lang="en-US" baseline="0" dirty="0" err="1"/>
              <a:t>Giddens</a:t>
            </a:r>
            <a:r>
              <a:rPr lang="en-US" baseline="0" dirty="0"/>
              <a:t>’ </a:t>
            </a:r>
            <a:r>
              <a:rPr lang="en-US" baseline="0" dirty="0" err="1"/>
              <a:t>structuration</a:t>
            </a:r>
            <a:r>
              <a:rPr lang="en-US" baseline="0" dirty="0"/>
              <a:t> theory)…. as this structure is part of either the individual or society.</a:t>
            </a:r>
          </a:p>
          <a:p>
            <a:endParaRPr lang="en-US" baseline="0" dirty="0"/>
          </a:p>
          <a:p>
            <a:r>
              <a:rPr lang="en-US" baseline="0" dirty="0"/>
              <a:t>3.   KNOWLEDGE</a:t>
            </a:r>
          </a:p>
          <a:p>
            <a:r>
              <a:rPr lang="en-US" baseline="0" dirty="0"/>
              <a:t>Epistemic fallacy – knowledge about an object cannot be conflated/reduced to the reality of that object</a:t>
            </a:r>
          </a:p>
          <a:p>
            <a:pPr marL="228600" indent="-228600">
              <a:buFont typeface="+mj-lt"/>
              <a:buNone/>
            </a:pPr>
            <a:endParaRPr lang="en-US" baseline="0" dirty="0"/>
          </a:p>
          <a:p>
            <a:pPr marL="228600" indent="-228600">
              <a:buFont typeface="+mj-lt"/>
              <a:buNone/>
            </a:pPr>
            <a:r>
              <a:rPr lang="en-US" baseline="0" dirty="0"/>
              <a:t>PLUS KNOWLEDGE IS NOT PURELY INDIVIDUALLY CONSTRUCTED / aligned more with SOCIAL CONSTRUCTIVISM</a:t>
            </a:r>
          </a:p>
          <a:p>
            <a:r>
              <a:rPr lang="en-US" baseline="0" dirty="0" err="1"/>
              <a:t>Bhaskhar</a:t>
            </a:r>
            <a:r>
              <a:rPr lang="en-US" baseline="0" dirty="0"/>
              <a:t> 1979, p.145 “knowledge irrespective of object must be viewed as a social process irreducible to a purely individual acquisition</a:t>
            </a:r>
          </a:p>
          <a:p>
            <a:endParaRPr lang="en-US" baseline="0" dirty="0"/>
          </a:p>
          <a:p>
            <a:endParaRPr lang="en-US" baseline="0" dirty="0"/>
          </a:p>
          <a:p>
            <a:r>
              <a:rPr lang="en-US" b="1" baseline="0" dirty="0"/>
              <a:t>FINAL WORD</a:t>
            </a:r>
          </a:p>
          <a:p>
            <a:r>
              <a:rPr lang="en-US" dirty="0"/>
              <a:t>“From the standpoint of transcendental realism – rivers, hydrochloric acid and men are equally (1) agents, (2) products, (3) possible objects of scientific investigation.” (</a:t>
            </a:r>
            <a:r>
              <a:rPr lang="en-US" dirty="0" err="1"/>
              <a:t>Bhaskar</a:t>
            </a:r>
            <a:r>
              <a:rPr lang="en-US" dirty="0"/>
              <a:t>, 1979, p.145)</a:t>
            </a:r>
            <a:endParaRPr lang="en-AU" dirty="0"/>
          </a:p>
        </p:txBody>
      </p:sp>
      <p:sp>
        <p:nvSpPr>
          <p:cNvPr id="4" name="Slide Number Placeholder 3"/>
          <p:cNvSpPr>
            <a:spLocks noGrp="1"/>
          </p:cNvSpPr>
          <p:nvPr>
            <p:ph type="sldNum" sz="quarter" idx="10"/>
          </p:nvPr>
        </p:nvSpPr>
        <p:spPr/>
        <p:txBody>
          <a:bodyPr/>
          <a:lstStyle/>
          <a:p>
            <a:fld id="{711B2A8D-68BC-4A5C-8A49-0E6D04BD83C1}" type="slidenum">
              <a:rPr lang="en-AU" smtClean="0"/>
              <a:pPr/>
              <a:t>3</a:t>
            </a:fld>
            <a:endParaRPr lang="en-A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711B2A8D-68BC-4A5C-8A49-0E6D04BD83C1}" type="slidenum">
              <a:rPr lang="en-AU" smtClean="0"/>
              <a:pPr/>
              <a:t>7</a:t>
            </a:fld>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What staff said was just written down under</a:t>
            </a:r>
            <a:r>
              <a:rPr lang="en-US" baseline="0" dirty="0"/>
              <a:t> these headings</a:t>
            </a:r>
          </a:p>
          <a:p>
            <a:endParaRPr lang="en-US" baseline="0" dirty="0"/>
          </a:p>
          <a:p>
            <a:r>
              <a:rPr lang="en-US" baseline="0" dirty="0"/>
              <a:t>Lay narratives means non academic talk – non theoretical talk</a:t>
            </a:r>
          </a:p>
          <a:p>
            <a:endParaRPr lang="en-US" baseline="0" dirty="0"/>
          </a:p>
          <a:p>
            <a:r>
              <a:rPr lang="en-US" baseline="0" dirty="0"/>
              <a:t>Study took place between 2004 and 2007</a:t>
            </a:r>
          </a:p>
          <a:p>
            <a:endParaRPr lang="en-AU" dirty="0"/>
          </a:p>
        </p:txBody>
      </p:sp>
      <p:sp>
        <p:nvSpPr>
          <p:cNvPr id="4" name="Slide Number Placeholder 3"/>
          <p:cNvSpPr>
            <a:spLocks noGrp="1"/>
          </p:cNvSpPr>
          <p:nvPr>
            <p:ph type="sldNum" sz="quarter" idx="10"/>
          </p:nvPr>
        </p:nvSpPr>
        <p:spPr/>
        <p:txBody>
          <a:bodyPr/>
          <a:lstStyle/>
          <a:p>
            <a:fld id="{711B2A8D-68BC-4A5C-8A49-0E6D04BD83C1}" type="slidenum">
              <a:rPr lang="en-AU" smtClean="0"/>
              <a:pPr/>
              <a:t>8</a:t>
            </a:fld>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sz="1200" dirty="0"/>
              <a:t>“who couldn’t do school” </a:t>
            </a:r>
            <a:endParaRPr lang="en-AU" dirty="0"/>
          </a:p>
        </p:txBody>
      </p:sp>
      <p:sp>
        <p:nvSpPr>
          <p:cNvPr id="4" name="Slide Number Placeholder 3"/>
          <p:cNvSpPr>
            <a:spLocks noGrp="1"/>
          </p:cNvSpPr>
          <p:nvPr>
            <p:ph type="sldNum" sz="quarter" idx="10"/>
          </p:nvPr>
        </p:nvSpPr>
        <p:spPr/>
        <p:txBody>
          <a:bodyPr/>
          <a:lstStyle/>
          <a:p>
            <a:fld id="{711B2A8D-68BC-4A5C-8A49-0E6D04BD83C1}" type="slidenum">
              <a:rPr lang="en-AU" smtClean="0"/>
              <a:pPr/>
              <a:t>9</a:t>
            </a:fld>
            <a:endParaRPr lang="en-A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sz="1200" dirty="0"/>
              <a:t>“who couldn’t do school” </a:t>
            </a:r>
            <a:endParaRPr lang="en-AU" dirty="0"/>
          </a:p>
        </p:txBody>
      </p:sp>
      <p:sp>
        <p:nvSpPr>
          <p:cNvPr id="4" name="Slide Number Placeholder 3"/>
          <p:cNvSpPr>
            <a:spLocks noGrp="1"/>
          </p:cNvSpPr>
          <p:nvPr>
            <p:ph type="sldNum" sz="quarter" idx="10"/>
          </p:nvPr>
        </p:nvSpPr>
        <p:spPr/>
        <p:txBody>
          <a:bodyPr/>
          <a:lstStyle/>
          <a:p>
            <a:fld id="{711B2A8D-68BC-4A5C-8A49-0E6D04BD83C1}" type="slidenum">
              <a:rPr lang="en-AU" smtClean="0"/>
              <a:pPr/>
              <a:t>10</a:t>
            </a:fld>
            <a:endParaRPr lang="en-A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Stage two was the first attempt to begin the explanatory analytical process. </a:t>
            </a:r>
          </a:p>
          <a:p>
            <a:endParaRPr lang="en-US" dirty="0"/>
          </a:p>
          <a:p>
            <a:r>
              <a:rPr lang="en-US" dirty="0"/>
              <a:t>ANALYTICAL RESOLUTION</a:t>
            </a:r>
          </a:p>
          <a:p>
            <a:r>
              <a:rPr lang="en-US" dirty="0"/>
              <a:t>In this stage the uncritical description of each alternative school was divided analytically into a number of imaginable causal components of underlying mechanisms. </a:t>
            </a:r>
          </a:p>
          <a:p>
            <a:endParaRPr lang="en-US" dirty="0"/>
          </a:p>
          <a:p>
            <a:r>
              <a:rPr lang="en-US" dirty="0"/>
              <a:t>RETRODUCTION – </a:t>
            </a:r>
          </a:p>
          <a:p>
            <a:r>
              <a:rPr lang="en-US" dirty="0"/>
              <a:t>Marxist</a:t>
            </a:r>
            <a:r>
              <a:rPr lang="en-US" baseline="0" dirty="0"/>
              <a:t> method of questioning /interrogating … what is the necessary factor?</a:t>
            </a:r>
            <a:endParaRPr lang="en-AU" dirty="0"/>
          </a:p>
        </p:txBody>
      </p:sp>
      <p:sp>
        <p:nvSpPr>
          <p:cNvPr id="4" name="Slide Number Placeholder 3"/>
          <p:cNvSpPr>
            <a:spLocks noGrp="1"/>
          </p:cNvSpPr>
          <p:nvPr>
            <p:ph type="sldNum" sz="quarter" idx="10"/>
          </p:nvPr>
        </p:nvSpPr>
        <p:spPr/>
        <p:txBody>
          <a:bodyPr/>
          <a:lstStyle/>
          <a:p>
            <a:fld id="{711B2A8D-68BC-4A5C-8A49-0E6D04BD83C1}" type="slidenum">
              <a:rPr lang="en-AU" smtClean="0"/>
              <a:pPr/>
              <a:t>12</a:t>
            </a:fld>
            <a:endParaRPr lang="en-A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STAGE 4 - RETRODUCTION</a:t>
            </a:r>
          </a:p>
          <a:p>
            <a:pPr marL="0" marR="0" indent="0" algn="l" defTabSz="914400" rtl="0" eaLnBrk="1" fontAlgn="auto" latinLnBrk="0" hangingPunct="1">
              <a:lnSpc>
                <a:spcPct val="100000"/>
              </a:lnSpc>
              <a:spcBef>
                <a:spcPts val="0"/>
              </a:spcBef>
              <a:spcAft>
                <a:spcPts val="0"/>
              </a:spcAft>
              <a:buClrTx/>
              <a:buSzTx/>
              <a:buFontTx/>
              <a:buNone/>
              <a:tabLst/>
              <a:defRPr/>
            </a:pPr>
            <a:r>
              <a:rPr lang="en-AU" sz="1200" dirty="0"/>
              <a:t>This stage was repeated over and over throughout the explanatory analysis</a:t>
            </a:r>
            <a:r>
              <a:rPr lang="en-AU" sz="1200" baseline="0" dirty="0"/>
              <a:t> – re analysing / re abducting further causal mechanisms </a:t>
            </a:r>
          </a:p>
          <a:p>
            <a:pPr marL="0" marR="0" indent="0" algn="l" defTabSz="914400" rtl="0" eaLnBrk="1" fontAlgn="auto" latinLnBrk="0" hangingPunct="1">
              <a:lnSpc>
                <a:spcPct val="100000"/>
              </a:lnSpc>
              <a:spcBef>
                <a:spcPts val="0"/>
              </a:spcBef>
              <a:spcAft>
                <a:spcPts val="0"/>
              </a:spcAft>
              <a:buClrTx/>
              <a:buSzTx/>
              <a:buFontTx/>
              <a:buNone/>
              <a:tabLst/>
              <a:defRPr/>
            </a:pPr>
            <a:endParaRPr lang="en-AU" sz="1200"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AU" sz="1200" baseline="0" dirty="0"/>
              <a:t>In other words digging down and refining the investigation to uncover unseen causes – and interlocking causal relationships.</a:t>
            </a:r>
            <a:endParaRPr lang="en-AU" sz="1200" dirty="0"/>
          </a:p>
          <a:p>
            <a:pPr marL="0" marR="0" indent="0" algn="l" defTabSz="914400" rtl="0" eaLnBrk="1" fontAlgn="auto" latinLnBrk="0" hangingPunct="1">
              <a:lnSpc>
                <a:spcPct val="100000"/>
              </a:lnSpc>
              <a:spcBef>
                <a:spcPts val="0"/>
              </a:spcBef>
              <a:spcAft>
                <a:spcPts val="0"/>
              </a:spcAft>
              <a:buClrTx/>
              <a:buSzTx/>
              <a:buFontTx/>
              <a:buNone/>
              <a:tabLst/>
              <a:defRPr/>
            </a:pPr>
            <a:endParaRPr lang="en-AU" sz="1200" dirty="0"/>
          </a:p>
          <a:p>
            <a:pPr marL="0" marR="0" indent="0" algn="l" defTabSz="914400" rtl="0" eaLnBrk="1" fontAlgn="auto" latinLnBrk="0" hangingPunct="1">
              <a:lnSpc>
                <a:spcPct val="100000"/>
              </a:lnSpc>
              <a:spcBef>
                <a:spcPts val="0"/>
              </a:spcBef>
              <a:spcAft>
                <a:spcPts val="0"/>
              </a:spcAft>
              <a:buClrTx/>
              <a:buSzTx/>
              <a:buFontTx/>
              <a:buNone/>
              <a:tabLst/>
              <a:defRPr/>
            </a:pPr>
            <a:r>
              <a:rPr lang="en-AU" sz="1200" dirty="0"/>
              <a:t>As stated above re CR this is a key component --</a:t>
            </a:r>
            <a:r>
              <a:rPr lang="en-AU" sz="1200" baseline="0" dirty="0"/>
              <a:t> to uncover the underlying and intermeshing relationships which enable or limit individual action [agency]</a:t>
            </a:r>
            <a:endParaRPr lang="en-AU" sz="1200" dirty="0"/>
          </a:p>
          <a:p>
            <a:endParaRPr lang="en-US" dirty="0"/>
          </a:p>
        </p:txBody>
      </p:sp>
      <p:sp>
        <p:nvSpPr>
          <p:cNvPr id="4" name="Slide Number Placeholder 3"/>
          <p:cNvSpPr>
            <a:spLocks noGrp="1"/>
          </p:cNvSpPr>
          <p:nvPr>
            <p:ph type="sldNum" sz="quarter" idx="10"/>
          </p:nvPr>
        </p:nvSpPr>
        <p:spPr/>
        <p:txBody>
          <a:bodyPr/>
          <a:lstStyle/>
          <a:p>
            <a:fld id="{711B2A8D-68BC-4A5C-8A49-0E6D04BD83C1}" type="slidenum">
              <a:rPr lang="en-AU" smtClean="0"/>
              <a:pPr/>
              <a:t>13</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027" name="Picture 3" descr="C:\Documents and Settings\Chezby\My Documents\Employment\Business\Business design and product\Design docs\feather green blue maroon.jpg"/>
          <p:cNvPicPr>
            <a:picLocks noChangeAspect="1" noChangeArrowheads="1"/>
          </p:cNvPicPr>
          <p:nvPr userDrawn="1"/>
        </p:nvPicPr>
        <p:blipFill>
          <a:blip r:embed="rId2" cstate="print"/>
          <a:srcRect/>
          <a:stretch>
            <a:fillRect/>
          </a:stretch>
        </p:blipFill>
        <p:spPr bwMode="auto">
          <a:xfrm rot="1136948">
            <a:off x="377332" y="332723"/>
            <a:ext cx="2506894" cy="2742348"/>
          </a:xfrm>
          <a:prstGeom prst="rect">
            <a:avLst/>
          </a:prstGeom>
          <a:noFill/>
        </p:spPr>
      </p:pic>
      <p:grpSp>
        <p:nvGrpSpPr>
          <p:cNvPr id="1028" name="Group 4"/>
          <p:cNvGrpSpPr>
            <a:grpSpLocks/>
          </p:cNvGrpSpPr>
          <p:nvPr userDrawn="1"/>
        </p:nvGrpSpPr>
        <p:grpSpPr bwMode="auto">
          <a:xfrm>
            <a:off x="-1446213" y="171450"/>
            <a:ext cx="11928476" cy="66675"/>
            <a:chOff x="2005" y="6010"/>
            <a:chExt cx="6174" cy="105"/>
          </a:xfrm>
        </p:grpSpPr>
        <p:cxnSp>
          <p:nvCxnSpPr>
            <p:cNvPr id="1029" name="AutoShape 5"/>
            <p:cNvCxnSpPr>
              <a:cxnSpLocks noChangeShapeType="1"/>
            </p:cNvCxnSpPr>
            <p:nvPr/>
          </p:nvCxnSpPr>
          <p:spPr bwMode="auto">
            <a:xfrm>
              <a:off x="2005" y="6010"/>
              <a:ext cx="6174" cy="0"/>
            </a:xfrm>
            <a:prstGeom prst="straightConnector1">
              <a:avLst/>
            </a:prstGeom>
            <a:noFill/>
            <a:ln w="9525">
              <a:solidFill>
                <a:srgbClr val="B10750"/>
              </a:solidFill>
              <a:round/>
              <a:headEnd/>
              <a:tailEnd/>
            </a:ln>
          </p:spPr>
        </p:cxnSp>
        <p:cxnSp>
          <p:nvCxnSpPr>
            <p:cNvPr id="1030" name="AutoShape 6"/>
            <p:cNvCxnSpPr>
              <a:cxnSpLocks noChangeShapeType="1"/>
            </p:cNvCxnSpPr>
            <p:nvPr/>
          </p:nvCxnSpPr>
          <p:spPr bwMode="auto">
            <a:xfrm>
              <a:off x="2005" y="6115"/>
              <a:ext cx="6174" cy="0"/>
            </a:xfrm>
            <a:prstGeom prst="straightConnector1">
              <a:avLst/>
            </a:prstGeom>
            <a:noFill/>
            <a:ln w="41275">
              <a:solidFill>
                <a:srgbClr val="B10750"/>
              </a:solidFill>
              <a:round/>
              <a:headEnd/>
              <a:tailEnd/>
            </a:ln>
          </p:spPr>
        </p:cxnSp>
      </p:grpSp>
      <p:sp>
        <p:nvSpPr>
          <p:cNvPr id="20" name="TextBox 19"/>
          <p:cNvSpPr txBox="1"/>
          <p:nvPr userDrawn="1"/>
        </p:nvSpPr>
        <p:spPr>
          <a:xfrm>
            <a:off x="2590800" y="533400"/>
            <a:ext cx="5257800" cy="723275"/>
          </a:xfrm>
          <a:prstGeom prst="rect">
            <a:avLst/>
          </a:prstGeom>
          <a:noFill/>
        </p:spPr>
        <p:txBody>
          <a:bodyPr wrap="square" rtlCol="0">
            <a:spAutoFit/>
          </a:bodyPr>
          <a:lstStyle/>
          <a:p>
            <a:pPr marL="457200" marR="0" indent="457200" algn="l">
              <a:lnSpc>
                <a:spcPct val="115000"/>
              </a:lnSpc>
              <a:spcBef>
                <a:spcPts val="2400"/>
              </a:spcBef>
              <a:spcAft>
                <a:spcPts val="0"/>
              </a:spcAft>
              <a:tabLst>
                <a:tab pos="400050" algn="l"/>
              </a:tabLst>
            </a:pPr>
            <a:r>
              <a:rPr lang="en-US" sz="2000" dirty="0">
                <a:solidFill>
                  <a:srgbClr val="0070C0"/>
                </a:solidFill>
                <a:latin typeface="Berlin Sans FB Demi"/>
                <a:ea typeface="Calibri"/>
                <a:cs typeface="Times New Roman"/>
              </a:rPr>
              <a:t>Integrity Education and Research </a:t>
            </a:r>
            <a:endParaRPr lang="en-AU" sz="2000" dirty="0">
              <a:latin typeface="+mn-lt"/>
              <a:ea typeface="Calibri"/>
              <a:cs typeface="Times New Roman"/>
            </a:endParaRPr>
          </a:p>
          <a:p>
            <a:endParaRPr lang="en-AU" dirty="0"/>
          </a:p>
        </p:txBody>
      </p:sp>
      <p:sp>
        <p:nvSpPr>
          <p:cNvPr id="23" name="TextBox 22"/>
          <p:cNvSpPr txBox="1"/>
          <p:nvPr userDrawn="1"/>
        </p:nvSpPr>
        <p:spPr>
          <a:xfrm>
            <a:off x="0" y="6027003"/>
            <a:ext cx="9144000" cy="646331"/>
          </a:xfrm>
          <a:prstGeom prst="rect">
            <a:avLst/>
          </a:prstGeom>
          <a:solidFill>
            <a:schemeClr val="bg1"/>
          </a:solidFill>
        </p:spPr>
        <p:txBody>
          <a:bodyPr wrap="square" rtlCol="0">
            <a:spAutoFit/>
          </a:bodyPr>
          <a:lstStyle/>
          <a:p>
            <a:endParaRPr lang="en-US" sz="2000" dirty="0"/>
          </a:p>
          <a:p>
            <a:r>
              <a:rPr lang="en-US" sz="1600" dirty="0">
                <a:solidFill>
                  <a:srgbClr val="B10750"/>
                </a:solidFill>
                <a:latin typeface="Berlin Sans FB Demi" pitchFamily="34" charset="0"/>
              </a:rPr>
              <a:t>Email:</a:t>
            </a:r>
            <a:r>
              <a:rPr lang="en-US" sz="1600" baseline="0" dirty="0">
                <a:solidFill>
                  <a:srgbClr val="B10750"/>
                </a:solidFill>
                <a:latin typeface="Berlin Sans FB Demi" pitchFamily="34" charset="0"/>
              </a:rPr>
              <a:t> director@ier.edu.au</a:t>
            </a:r>
            <a:r>
              <a:rPr lang="en-US" sz="1600" baseline="0" dirty="0"/>
              <a:t>	</a:t>
            </a:r>
            <a:endParaRPr lang="en-AU" sz="1600" dirty="0"/>
          </a:p>
        </p:txBody>
      </p:sp>
      <p:grpSp>
        <p:nvGrpSpPr>
          <p:cNvPr id="24" name="Group 4"/>
          <p:cNvGrpSpPr>
            <a:grpSpLocks/>
          </p:cNvGrpSpPr>
          <p:nvPr userDrawn="1"/>
        </p:nvGrpSpPr>
        <p:grpSpPr bwMode="auto">
          <a:xfrm>
            <a:off x="-914400" y="6248400"/>
            <a:ext cx="11928476" cy="66675"/>
            <a:chOff x="2005" y="6010"/>
            <a:chExt cx="6174" cy="105"/>
          </a:xfrm>
        </p:grpSpPr>
        <p:cxnSp>
          <p:nvCxnSpPr>
            <p:cNvPr id="25" name="AutoShape 6"/>
            <p:cNvCxnSpPr>
              <a:cxnSpLocks noChangeShapeType="1"/>
            </p:cNvCxnSpPr>
            <p:nvPr/>
          </p:nvCxnSpPr>
          <p:spPr bwMode="auto">
            <a:xfrm>
              <a:off x="2005" y="6115"/>
              <a:ext cx="6174" cy="0"/>
            </a:xfrm>
            <a:prstGeom prst="straightConnector1">
              <a:avLst/>
            </a:prstGeom>
            <a:noFill/>
            <a:ln w="41275">
              <a:solidFill>
                <a:srgbClr val="B10750"/>
              </a:solidFill>
              <a:round/>
              <a:headEnd/>
              <a:tailEnd/>
            </a:ln>
          </p:spPr>
        </p:cxnSp>
        <p:cxnSp>
          <p:nvCxnSpPr>
            <p:cNvPr id="26" name="AutoShape 5"/>
            <p:cNvCxnSpPr>
              <a:cxnSpLocks noChangeShapeType="1"/>
            </p:cNvCxnSpPr>
            <p:nvPr/>
          </p:nvCxnSpPr>
          <p:spPr bwMode="auto">
            <a:xfrm>
              <a:off x="2005" y="6010"/>
              <a:ext cx="6174" cy="0"/>
            </a:xfrm>
            <a:prstGeom prst="straightConnector1">
              <a:avLst/>
            </a:prstGeom>
            <a:noFill/>
            <a:ln w="9525">
              <a:solidFill>
                <a:srgbClr val="B10750"/>
              </a:solidFill>
              <a:round/>
              <a:headEnd/>
              <a:tailEnd/>
            </a:ln>
          </p:spPr>
        </p:cxn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7" name="Picture 3" descr="C:\Documents and Settings\Chezby\My Documents\Employment\Business\Business design and product\Design docs\feather green blue maroon.jpg"/>
          <p:cNvPicPr>
            <a:picLocks noChangeAspect="1" noChangeArrowheads="1"/>
          </p:cNvPicPr>
          <p:nvPr userDrawn="1"/>
        </p:nvPicPr>
        <p:blipFill>
          <a:blip r:embed="rId2" cstate="print"/>
          <a:srcRect/>
          <a:stretch>
            <a:fillRect/>
          </a:stretch>
        </p:blipFill>
        <p:spPr bwMode="auto">
          <a:xfrm rot="1136948">
            <a:off x="7824551" y="5438168"/>
            <a:ext cx="1358984" cy="1486623"/>
          </a:xfrm>
          <a:prstGeom prst="rect">
            <a:avLst/>
          </a:prstGeom>
          <a:noFill/>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7" name="Picture 3" descr="C:\Documents and Settings\Chezby\My Documents\Employment\Business\Business design and product\Design docs\feather green blue maroon.jpg"/>
          <p:cNvPicPr>
            <a:picLocks noChangeAspect="1" noChangeArrowheads="1"/>
          </p:cNvPicPr>
          <p:nvPr userDrawn="1"/>
        </p:nvPicPr>
        <p:blipFill>
          <a:blip r:embed="rId2" cstate="print"/>
          <a:srcRect/>
          <a:stretch>
            <a:fillRect/>
          </a:stretch>
        </p:blipFill>
        <p:spPr bwMode="auto">
          <a:xfrm rot="1136948">
            <a:off x="7824551" y="5438168"/>
            <a:ext cx="1358984" cy="1486623"/>
          </a:xfrm>
          <a:prstGeom prst="rect">
            <a:avLst/>
          </a:prstGeom>
          <a:noFill/>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pic>
        <p:nvPicPr>
          <p:cNvPr id="14" name="Picture 3" descr="C:\Documents and Settings\Chezby\My Documents\Employment\Business\Business design and product\Design docs\feather green blue maroon.jpg"/>
          <p:cNvPicPr>
            <a:picLocks noChangeAspect="1" noChangeArrowheads="1"/>
          </p:cNvPicPr>
          <p:nvPr userDrawn="1"/>
        </p:nvPicPr>
        <p:blipFill>
          <a:blip r:embed="rId2" cstate="print"/>
          <a:srcRect/>
          <a:stretch>
            <a:fillRect/>
          </a:stretch>
        </p:blipFill>
        <p:spPr bwMode="auto">
          <a:xfrm rot="1136948">
            <a:off x="7824551" y="5438168"/>
            <a:ext cx="1358984" cy="1486623"/>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normAutofit/>
          </a:bodyPr>
          <a:lstStyle>
            <a:lvl1pPr marL="0" indent="0">
              <a:buNone/>
              <a:defRPr sz="32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pic>
        <p:nvPicPr>
          <p:cNvPr id="7" name="Picture 3" descr="C:\Documents and Settings\Chezby\My Documents\Employment\Business\Business design and product\Design docs\feather green blue maroon.jpg"/>
          <p:cNvPicPr>
            <a:picLocks noChangeAspect="1" noChangeArrowheads="1"/>
          </p:cNvPicPr>
          <p:nvPr userDrawn="1"/>
        </p:nvPicPr>
        <p:blipFill>
          <a:blip r:embed="rId2" cstate="print"/>
          <a:srcRect/>
          <a:stretch>
            <a:fillRect/>
          </a:stretch>
        </p:blipFill>
        <p:spPr bwMode="auto">
          <a:xfrm rot="1136948">
            <a:off x="7824551" y="5438168"/>
            <a:ext cx="1358984" cy="1486623"/>
          </a:xfrm>
          <a:prstGeom prst="rect">
            <a:avLst/>
          </a:prstGeom>
          <a:noFill/>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8" name="Picture 3" descr="C:\Documents and Settings\Chezby\My Documents\Employment\Business\Business design and product\Design docs\feather green blue maroon.jpg"/>
          <p:cNvPicPr>
            <a:picLocks noChangeAspect="1" noChangeArrowheads="1"/>
          </p:cNvPicPr>
          <p:nvPr userDrawn="1"/>
        </p:nvPicPr>
        <p:blipFill>
          <a:blip r:embed="rId2" cstate="print"/>
          <a:srcRect/>
          <a:stretch>
            <a:fillRect/>
          </a:stretch>
        </p:blipFill>
        <p:spPr bwMode="auto">
          <a:xfrm rot="1136948">
            <a:off x="7824551" y="5438168"/>
            <a:ext cx="1358984" cy="1486623"/>
          </a:xfrm>
          <a:prstGeom prst="rect">
            <a:avLst/>
          </a:prstGeom>
          <a:noFill/>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10" name="Picture 3" descr="C:\Documents and Settings\Chezby\My Documents\Employment\Business\Business design and product\Design docs\feather green blue maroon.jpg"/>
          <p:cNvPicPr>
            <a:picLocks noChangeAspect="1" noChangeArrowheads="1"/>
          </p:cNvPicPr>
          <p:nvPr userDrawn="1"/>
        </p:nvPicPr>
        <p:blipFill>
          <a:blip r:embed="rId2" cstate="print"/>
          <a:srcRect/>
          <a:stretch>
            <a:fillRect/>
          </a:stretch>
        </p:blipFill>
        <p:spPr bwMode="auto">
          <a:xfrm rot="1136948">
            <a:off x="7824551" y="5438168"/>
            <a:ext cx="1358984" cy="1486623"/>
          </a:xfrm>
          <a:prstGeom prst="rect">
            <a:avLst/>
          </a:prstGeom>
          <a:noFill/>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pic>
        <p:nvPicPr>
          <p:cNvPr id="6" name="Picture 3" descr="C:\Documents and Settings\Chezby\My Documents\Employment\Business\Business design and product\Design docs\feather green blue maroon.jpg"/>
          <p:cNvPicPr>
            <a:picLocks noChangeAspect="1" noChangeArrowheads="1"/>
          </p:cNvPicPr>
          <p:nvPr userDrawn="1"/>
        </p:nvPicPr>
        <p:blipFill>
          <a:blip r:embed="rId2" cstate="print"/>
          <a:srcRect/>
          <a:stretch>
            <a:fillRect/>
          </a:stretch>
        </p:blipFill>
        <p:spPr bwMode="auto">
          <a:xfrm rot="1136948">
            <a:off x="7824551" y="5438168"/>
            <a:ext cx="1358984" cy="1486623"/>
          </a:xfrm>
          <a:prstGeom prst="rect">
            <a:avLst/>
          </a:prstGeom>
          <a:noFill/>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3" descr="C:\Documents and Settings\Chezby\My Documents\Employment\Business\Business design and product\Design docs\feather green blue maroon.jpg"/>
          <p:cNvPicPr>
            <a:picLocks noChangeAspect="1" noChangeArrowheads="1"/>
          </p:cNvPicPr>
          <p:nvPr userDrawn="1"/>
        </p:nvPicPr>
        <p:blipFill>
          <a:blip r:embed="rId2" cstate="print"/>
          <a:srcRect/>
          <a:stretch>
            <a:fillRect/>
          </a:stretch>
        </p:blipFill>
        <p:spPr bwMode="auto">
          <a:xfrm rot="1136948">
            <a:off x="7824551" y="5438168"/>
            <a:ext cx="1358984" cy="1486623"/>
          </a:xfrm>
          <a:prstGeom prst="rect">
            <a:avLst/>
          </a:prstGeom>
          <a:noFill/>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pic>
        <p:nvPicPr>
          <p:cNvPr id="8" name="Picture 3" descr="C:\Documents and Settings\Chezby\My Documents\Employment\Business\Business design and product\Design docs\feather green blue maroon.jpg"/>
          <p:cNvPicPr>
            <a:picLocks noChangeAspect="1" noChangeArrowheads="1"/>
          </p:cNvPicPr>
          <p:nvPr userDrawn="1"/>
        </p:nvPicPr>
        <p:blipFill>
          <a:blip r:embed="rId2" cstate="print"/>
          <a:srcRect/>
          <a:stretch>
            <a:fillRect/>
          </a:stretch>
        </p:blipFill>
        <p:spPr bwMode="auto">
          <a:xfrm rot="1136948">
            <a:off x="7824551" y="5438168"/>
            <a:ext cx="1358984" cy="1486623"/>
          </a:xfrm>
          <a:prstGeom prst="rect">
            <a:avLst/>
          </a:prstGeom>
          <a:noFill/>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pic>
        <p:nvPicPr>
          <p:cNvPr id="8" name="Picture 3" descr="C:\Documents and Settings\Chezby\My Documents\Employment\Business\Business design and product\Design docs\feather green blue maroon.jpg"/>
          <p:cNvPicPr>
            <a:picLocks noChangeAspect="1" noChangeArrowheads="1"/>
          </p:cNvPicPr>
          <p:nvPr userDrawn="1"/>
        </p:nvPicPr>
        <p:blipFill>
          <a:blip r:embed="rId2" cstate="print"/>
          <a:srcRect/>
          <a:stretch>
            <a:fillRect/>
          </a:stretch>
        </p:blipFill>
        <p:spPr bwMode="auto">
          <a:xfrm rot="1136948">
            <a:off x="7824551" y="5438168"/>
            <a:ext cx="1358984" cy="1486623"/>
          </a:xfrm>
          <a:prstGeom prst="rect">
            <a:avLst/>
          </a:prstGeom>
          <a:noFill/>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scene3d>
              <a:camera prst="orthographicFront"/>
              <a:lightRig rig="threePt" dir="t"/>
            </a:scene3d>
            <a:sp3d extrusionH="57150">
              <a:bevelT w="38100" h="38100"/>
            </a:sp3d>
          </a:bodyPr>
          <a:lstStyle/>
          <a:p>
            <a:r>
              <a:rPr lang="en-US" dirty="0"/>
              <a:t>Click to edit Master title style</a:t>
            </a:r>
            <a:endParaRPr lang="en-AU"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grpSp>
        <p:nvGrpSpPr>
          <p:cNvPr id="7" name="Group 4"/>
          <p:cNvGrpSpPr>
            <a:grpSpLocks/>
          </p:cNvGrpSpPr>
          <p:nvPr/>
        </p:nvGrpSpPr>
        <p:grpSpPr bwMode="auto">
          <a:xfrm>
            <a:off x="-1446213" y="171450"/>
            <a:ext cx="11928476" cy="66675"/>
            <a:chOff x="2005" y="6010"/>
            <a:chExt cx="6174" cy="105"/>
          </a:xfrm>
        </p:grpSpPr>
        <p:cxnSp>
          <p:nvCxnSpPr>
            <p:cNvPr id="8" name="AutoShape 5"/>
            <p:cNvCxnSpPr>
              <a:cxnSpLocks noChangeShapeType="1"/>
            </p:cNvCxnSpPr>
            <p:nvPr/>
          </p:nvCxnSpPr>
          <p:spPr bwMode="auto">
            <a:xfrm>
              <a:off x="2005" y="6010"/>
              <a:ext cx="6174" cy="0"/>
            </a:xfrm>
            <a:prstGeom prst="straightConnector1">
              <a:avLst/>
            </a:prstGeom>
            <a:noFill/>
            <a:ln w="9525">
              <a:solidFill>
                <a:srgbClr val="B10750"/>
              </a:solidFill>
              <a:round/>
              <a:headEnd/>
              <a:tailEnd/>
            </a:ln>
          </p:spPr>
        </p:cxnSp>
        <p:cxnSp>
          <p:nvCxnSpPr>
            <p:cNvPr id="9" name="AutoShape 6"/>
            <p:cNvCxnSpPr>
              <a:cxnSpLocks noChangeShapeType="1"/>
            </p:cNvCxnSpPr>
            <p:nvPr/>
          </p:nvCxnSpPr>
          <p:spPr bwMode="auto">
            <a:xfrm>
              <a:off x="2005" y="6115"/>
              <a:ext cx="6174" cy="0"/>
            </a:xfrm>
            <a:prstGeom prst="straightConnector1">
              <a:avLst/>
            </a:prstGeom>
            <a:noFill/>
            <a:ln w="41275">
              <a:solidFill>
                <a:srgbClr val="B10750"/>
              </a:solidFill>
              <a:round/>
              <a:headEnd/>
              <a:tailEnd/>
            </a:ln>
          </p:spPr>
        </p:cxnSp>
      </p:grpSp>
      <p:grpSp>
        <p:nvGrpSpPr>
          <p:cNvPr id="10" name="Group 4"/>
          <p:cNvGrpSpPr>
            <a:grpSpLocks/>
          </p:cNvGrpSpPr>
          <p:nvPr/>
        </p:nvGrpSpPr>
        <p:grpSpPr bwMode="auto">
          <a:xfrm>
            <a:off x="-914400" y="6248400"/>
            <a:ext cx="11928476" cy="66675"/>
            <a:chOff x="2005" y="6010"/>
            <a:chExt cx="6174" cy="105"/>
          </a:xfrm>
        </p:grpSpPr>
        <p:cxnSp>
          <p:nvCxnSpPr>
            <p:cNvPr id="12" name="AutoShape 6"/>
            <p:cNvCxnSpPr>
              <a:cxnSpLocks noChangeShapeType="1"/>
            </p:cNvCxnSpPr>
            <p:nvPr/>
          </p:nvCxnSpPr>
          <p:spPr bwMode="auto">
            <a:xfrm>
              <a:off x="2005" y="6115"/>
              <a:ext cx="6174" cy="0"/>
            </a:xfrm>
            <a:prstGeom prst="straightConnector1">
              <a:avLst/>
            </a:prstGeom>
            <a:noFill/>
            <a:ln w="41275">
              <a:solidFill>
                <a:srgbClr val="B10750"/>
              </a:solidFill>
              <a:round/>
              <a:headEnd/>
              <a:tailEnd/>
            </a:ln>
          </p:spPr>
        </p:cxnSp>
        <p:cxnSp>
          <p:nvCxnSpPr>
            <p:cNvPr id="11" name="AutoShape 5"/>
            <p:cNvCxnSpPr>
              <a:cxnSpLocks noChangeShapeType="1"/>
            </p:cNvCxnSpPr>
            <p:nvPr/>
          </p:nvCxnSpPr>
          <p:spPr bwMode="auto">
            <a:xfrm>
              <a:off x="2005" y="6010"/>
              <a:ext cx="6174" cy="0"/>
            </a:xfrm>
            <a:prstGeom prst="straightConnector1">
              <a:avLst/>
            </a:prstGeom>
            <a:noFill/>
            <a:ln w="9525">
              <a:solidFill>
                <a:srgbClr val="B10750"/>
              </a:solidFill>
              <a:round/>
              <a:headEnd/>
              <a:tailEnd/>
            </a:ln>
          </p:spPr>
        </p:cxnSp>
      </p:grpSp>
      <p:sp>
        <p:nvSpPr>
          <p:cNvPr id="14" name="TextBox 13"/>
          <p:cNvSpPr txBox="1"/>
          <p:nvPr/>
        </p:nvSpPr>
        <p:spPr>
          <a:xfrm>
            <a:off x="0" y="6324600"/>
            <a:ext cx="78486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B10750"/>
                </a:solidFill>
                <a:effectLst/>
                <a:uLnTx/>
                <a:uFillTx/>
                <a:latin typeface="+mn-lt"/>
                <a:ea typeface="+mn-ea"/>
                <a:cs typeface="+mn-cs"/>
              </a:rPr>
              <a:t>AVETRA 19</a:t>
            </a:r>
            <a:r>
              <a:rPr kumimoji="0" lang="en-US" sz="1200" b="0" i="0" u="none" strike="noStrike" kern="1200" cap="none" spc="0" normalizeH="0" baseline="30000" noProof="0" dirty="0">
                <a:ln>
                  <a:noFill/>
                </a:ln>
                <a:solidFill>
                  <a:srgbClr val="B10750"/>
                </a:solidFill>
                <a:effectLst/>
                <a:uLnTx/>
                <a:uFillTx/>
                <a:latin typeface="+mn-lt"/>
                <a:ea typeface="+mn-ea"/>
                <a:cs typeface="+mn-cs"/>
              </a:rPr>
              <a:t>th</a:t>
            </a:r>
            <a:r>
              <a:rPr kumimoji="0" lang="en-US" sz="1200" b="0" i="0" u="none" strike="noStrike" kern="1200" cap="none" spc="0" normalizeH="0" baseline="0" noProof="0" dirty="0">
                <a:ln>
                  <a:noFill/>
                </a:ln>
                <a:solidFill>
                  <a:srgbClr val="B10750"/>
                </a:solidFill>
                <a:effectLst/>
                <a:uLnTx/>
                <a:uFillTx/>
                <a:latin typeface="+mn-lt"/>
                <a:ea typeface="+mn-ea"/>
                <a:cs typeface="+mn-cs"/>
              </a:rPr>
              <a:t> National Conference, St Leonards Sydney  20-22 April, 2016        </a:t>
            </a:r>
            <a:r>
              <a:rPr kumimoji="0" lang="en-US" sz="1200" b="0" i="0" u="none" strike="noStrike" kern="1200" cap="none" spc="0" normalizeH="0" baseline="0" noProof="0" dirty="0">
                <a:ln>
                  <a:noFill/>
                </a:ln>
                <a:solidFill>
                  <a:srgbClr val="0060A8"/>
                </a:solidFill>
                <a:effectLst/>
                <a:uLnTx/>
                <a:uFillTx/>
                <a:latin typeface="+mn-lt"/>
                <a:ea typeface="+mn-ea"/>
                <a:cs typeface="+mn-cs"/>
              </a:rPr>
              <a:t>E: director@ier.edu.au         </a:t>
            </a:r>
            <a:r>
              <a:rPr kumimoji="0" lang="en-US" sz="1800" b="0" i="0" u="none" strike="noStrike" kern="1200" cap="none" spc="0" normalizeH="0" baseline="0" noProof="0" dirty="0">
                <a:ln>
                  <a:noFill/>
                </a:ln>
                <a:solidFill>
                  <a:srgbClr val="C00000"/>
                </a:solidFill>
                <a:effectLst/>
                <a:uLnTx/>
                <a:uFillTx/>
                <a:latin typeface="Freestyle Script"/>
                <a:ea typeface="Times New Roman"/>
                <a:cs typeface="Times New Roman"/>
              </a:rPr>
              <a:t>Dr Cheryl Livock</a:t>
            </a:r>
            <a:endParaRPr kumimoji="0" lang="en-AU" sz="1800" b="0" i="0" u="none" strike="noStrike" kern="1200" cap="none" spc="0" normalizeH="0" baseline="0" noProof="0" dirty="0">
              <a:ln>
                <a:noFill/>
              </a:ln>
              <a:solidFill>
                <a:prstClr val="black"/>
              </a:solidFill>
              <a:effectLst/>
              <a:uLnTx/>
              <a:uFillTx/>
              <a:latin typeface="+mn-lt"/>
              <a:ea typeface="Calibri"/>
              <a:cs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3600" kern="1200">
          <a:solidFill>
            <a:srgbClr val="0070C0"/>
          </a:solidFill>
          <a:latin typeface="Berlin Sans FB Demi"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9.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0.xml"/><Relationship Id="rId1" Type="http://schemas.openxmlformats.org/officeDocument/2006/relationships/slideLayout" Target="../slideLayouts/slideLayout8.xml"/><Relationship Id="rId4" Type="http://schemas.openxmlformats.org/officeDocument/2006/relationships/image" Target="../media/image1.jpe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eprints.qut.edu.au/view/person/Livock,_Cheryl.html" TargetMode="External"/><Relationship Id="rId2" Type="http://schemas.openxmlformats.org/officeDocument/2006/relationships/hyperlink" Target="http://www.irrodl.org/index.php/irrodl/article/view/1234/2333" TargetMode="External"/><Relationship Id="rId1" Type="http://schemas.openxmlformats.org/officeDocument/2006/relationships/slideLayout" Target="../slideLayouts/slideLayout2.xml"/><Relationship Id="rId5" Type="http://schemas.openxmlformats.org/officeDocument/2006/relationships/hyperlink" Target="http://www.abc.net.au/radionational/programs/backgroundbriefing/phoenix-institute-founder-maintains-college-did-nothing-wrong/7303498" TargetMode="External"/><Relationship Id="rId4" Type="http://schemas.openxmlformats.org/officeDocument/2006/relationships/hyperlink" Target="http://www.smh.com.au/business/a-precarious-life-20120327-1vwhy.html"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urlmin.com/4r3zz" TargetMode="External"/><Relationship Id="rId2" Type="http://schemas.openxmlformats.org/officeDocument/2006/relationships/hyperlink" Target="http://www.abc.net.au/radionational/programs/backgroundbriefing/the-education-free-for-all/7308006" TargetMode="External"/><Relationship Id="rId1" Type="http://schemas.openxmlformats.org/officeDocument/2006/relationships/slideLayout" Target="../slideLayouts/slideLayout2.xml"/><Relationship Id="rId5" Type="http://schemas.openxmlformats.org/officeDocument/2006/relationships/hyperlink" Target="http://www.abc.net.au/radionational/programs/backgroundbriefing/phoenix-institute-founder-maintains-college-did-nothing-wrong/7303498" TargetMode="External"/><Relationship Id="rId4" Type="http://schemas.openxmlformats.org/officeDocument/2006/relationships/hyperlink" Target="http://urlmin.com/4r400" TargetMode="External"/></Relationships>
</file>

<file path=ppt/slides/_rels/slide3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3.xml"/><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9.xml"/></Relationships>
</file>

<file path=ppt/slides/_rels/slide3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4.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352800" y="1524000"/>
            <a:ext cx="4267200" cy="1384995"/>
          </a:xfrm>
          <a:prstGeom prst="rect">
            <a:avLst/>
          </a:prstGeom>
          <a:noFill/>
        </p:spPr>
        <p:txBody>
          <a:bodyPr wrap="square" rtlCol="0">
            <a:spAutoFit/>
          </a:bodyPr>
          <a:lstStyle/>
          <a:p>
            <a:pPr marL="0" marR="0">
              <a:spcBef>
                <a:spcPts val="0"/>
              </a:spcBef>
              <a:spcAft>
                <a:spcPts val="0"/>
              </a:spcAft>
            </a:pPr>
            <a:r>
              <a:rPr lang="en-US" sz="6600" dirty="0">
                <a:solidFill>
                  <a:srgbClr val="C00000"/>
                </a:solidFill>
                <a:latin typeface="Freestyle Script"/>
                <a:ea typeface="Times New Roman"/>
                <a:cs typeface="Times New Roman"/>
              </a:rPr>
              <a:t>Dr Cheryl Livock</a:t>
            </a:r>
            <a:endParaRPr lang="en-AU" sz="6600" dirty="0">
              <a:latin typeface="+mn-lt"/>
              <a:ea typeface="Calibri"/>
              <a:cs typeface="Times New Roman"/>
            </a:endParaRPr>
          </a:p>
          <a:p>
            <a:endParaRPr lang="en-AU" dirty="0"/>
          </a:p>
        </p:txBody>
      </p:sp>
      <p:sp>
        <p:nvSpPr>
          <p:cNvPr id="5" name="TextBox 4"/>
          <p:cNvSpPr txBox="1"/>
          <p:nvPr/>
        </p:nvSpPr>
        <p:spPr>
          <a:xfrm>
            <a:off x="762000" y="3124200"/>
            <a:ext cx="6934200" cy="2031325"/>
          </a:xfrm>
          <a:prstGeom prst="rect">
            <a:avLst/>
          </a:prstGeom>
          <a:noFill/>
        </p:spPr>
        <p:txBody>
          <a:bodyPr wrap="square" rtlCol="0">
            <a:spAutoFit/>
            <a:scene3d>
              <a:camera prst="orthographicFront"/>
              <a:lightRig rig="threePt" dir="t"/>
            </a:scene3d>
            <a:sp3d extrusionH="57150">
              <a:bevelT w="38100" h="38100"/>
            </a:sp3d>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AU" sz="3600" b="1" i="1" kern="1200" dirty="0">
                <a:solidFill>
                  <a:srgbClr val="0060A8"/>
                </a:solidFill>
                <a:effectLst/>
                <a:latin typeface="+mn-lt"/>
                <a:ea typeface="+mn-ea"/>
                <a:cs typeface="+mn-cs"/>
              </a:rPr>
              <a:t>What can VET learn from teaching and learning experiences in Alternative Education Centres?</a:t>
            </a:r>
            <a:endParaRPr lang="en-AU" sz="3600" i="1" kern="1200" dirty="0">
              <a:solidFill>
                <a:srgbClr val="0060A8"/>
              </a:solidFill>
              <a:effectLst/>
              <a:latin typeface="+mn-lt"/>
              <a:ea typeface="+mn-ea"/>
              <a:cs typeface="+mn-cs"/>
            </a:endParaRPr>
          </a:p>
          <a:p>
            <a:endParaRPr lang="en-AU" dirty="0">
              <a:solidFill>
                <a:srgbClr val="0060A8"/>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b="1" dirty="0"/>
              <a:t>Stage 1: Description</a:t>
            </a:r>
            <a:endParaRPr lang="en-AU" dirty="0"/>
          </a:p>
        </p:txBody>
      </p:sp>
      <p:sp>
        <p:nvSpPr>
          <p:cNvPr id="3" name="Content Placeholder 2"/>
          <p:cNvSpPr>
            <a:spLocks noGrp="1"/>
          </p:cNvSpPr>
          <p:nvPr>
            <p:ph idx="1"/>
          </p:nvPr>
        </p:nvSpPr>
        <p:spPr>
          <a:xfrm>
            <a:off x="152400" y="914400"/>
            <a:ext cx="8839200" cy="5257800"/>
          </a:xfrm>
        </p:spPr>
        <p:txBody>
          <a:bodyPr>
            <a:noAutofit/>
          </a:bodyPr>
          <a:lstStyle/>
          <a:p>
            <a:pPr marL="342900" lvl="1" indent="-342900">
              <a:buFont typeface="Arial" pitchFamily="34" charset="0"/>
              <a:buChar char="•"/>
            </a:pPr>
            <a:r>
              <a:rPr lang="en-AU" sz="1800" i="1" dirty="0"/>
              <a:t>Models: </a:t>
            </a:r>
          </a:p>
          <a:p>
            <a:pPr lvl="1"/>
            <a:r>
              <a:rPr lang="en-AU" sz="1600" dirty="0">
                <a:solidFill>
                  <a:srgbClr val="0070C0"/>
                </a:solidFill>
              </a:rPr>
              <a:t>TAFE LLNP Program [pilot]</a:t>
            </a:r>
            <a:r>
              <a:rPr lang="en-AU" sz="1600" dirty="0">
                <a:solidFill>
                  <a:prstClr val="black"/>
                </a:solidFill>
              </a:rPr>
              <a:t>/</a:t>
            </a:r>
            <a:r>
              <a:rPr lang="en-AU" sz="1600" dirty="0">
                <a:solidFill>
                  <a:srgbClr val="B10750"/>
                </a:solidFill>
              </a:rPr>
              <a:t>Flexi School </a:t>
            </a:r>
            <a:r>
              <a:rPr lang="en-AU" sz="1600" dirty="0">
                <a:solidFill>
                  <a:prstClr val="black"/>
                </a:solidFill>
              </a:rPr>
              <a:t>/ </a:t>
            </a:r>
            <a:r>
              <a:rPr lang="en-AU" sz="1600" dirty="0">
                <a:solidFill>
                  <a:srgbClr val="0070C0"/>
                </a:solidFill>
              </a:rPr>
              <a:t>Alternative Education Centre </a:t>
            </a:r>
            <a:r>
              <a:rPr lang="en-AU" sz="1600" dirty="0">
                <a:solidFill>
                  <a:prstClr val="black"/>
                </a:solidFill>
              </a:rPr>
              <a:t>/ </a:t>
            </a:r>
            <a:r>
              <a:rPr lang="en-AU" sz="1600" dirty="0">
                <a:solidFill>
                  <a:srgbClr val="B10750"/>
                </a:solidFill>
              </a:rPr>
              <a:t>Suburban TAFE with a specific program for at risk youth/</a:t>
            </a:r>
            <a:r>
              <a:rPr lang="en-AU" sz="1600" dirty="0">
                <a:solidFill>
                  <a:srgbClr val="0070C0"/>
                </a:solidFill>
              </a:rPr>
              <a:t> GED program in Texas;</a:t>
            </a:r>
            <a:endParaRPr lang="en-AU" sz="1600" dirty="0"/>
          </a:p>
          <a:p>
            <a:r>
              <a:rPr lang="en-AU" sz="1800" i="1" dirty="0"/>
              <a:t>Programs:</a:t>
            </a:r>
          </a:p>
          <a:p>
            <a:pPr lvl="1"/>
            <a:r>
              <a:rPr lang="en-AU" sz="1500" dirty="0"/>
              <a:t>STUDENT PROGRAMS: </a:t>
            </a:r>
            <a:r>
              <a:rPr lang="pl-PL" sz="1500" dirty="0"/>
              <a:t>Language, Literacy &amp; Numeracy Program [LLNP] </a:t>
            </a:r>
            <a:r>
              <a:rPr lang="en-AU" sz="1500" dirty="0"/>
              <a:t>/Brisbane School of Distance Education year level curriculums / Individual Programs / Certificate I in Workplace Access with a personal development course Skills for the Future/ General Education Diploma</a:t>
            </a:r>
          </a:p>
          <a:p>
            <a:pPr lvl="1"/>
            <a:r>
              <a:rPr lang="en-AU" sz="1500" dirty="0"/>
              <a:t>ORGANISATION CURRICULUM MATERIALS: TAFE &amp; Teacher developed workbooks and worksheets / Brisbane School of Distance Education (BSDE) workbooks &amp; online learning plus TAFE course materials / Teacher developed material based on individual student needs / TAFE &amp; Teacher developed materials with student input / Standardised government developed workbooks and rigid teaching curriculum.</a:t>
            </a:r>
          </a:p>
          <a:p>
            <a:pPr lvl="1"/>
            <a:r>
              <a:rPr lang="en-AU" sz="1500" dirty="0"/>
              <a:t>ASSESSMENT: Teacher marked workbooks, Voc Ed outcome test sheets, NRS assessment sheets and oral presentations / Workbooks, assignments &amp; assessment sheets sent to &amp; marked by BSDE or TAFE/ Teacher marked work / Teacher marked workbooks, assignments and oral presentations / Completion of workbooks and formal standardised examination.</a:t>
            </a:r>
          </a:p>
          <a:p>
            <a:pPr lvl="1"/>
            <a:r>
              <a:rPr lang="en-AU" sz="1500" dirty="0"/>
              <a:t>OUTCOMES: </a:t>
            </a:r>
            <a:r>
              <a:rPr lang="en-AU" sz="1500" dirty="0" err="1"/>
              <a:t>i</a:t>
            </a:r>
            <a:r>
              <a:rPr lang="en-AU" sz="1500" dirty="0"/>
              <a:t>) TAFE Certificate 1 Vocational Access outcomes ii) NRS outcomes required by </a:t>
            </a:r>
            <a:r>
              <a:rPr lang="en-AU" sz="1500" dirty="0" err="1"/>
              <a:t>Centrelink</a:t>
            </a:r>
            <a:r>
              <a:rPr lang="en-AU" sz="1500" dirty="0"/>
              <a:t>, iii) TAFE Curriculum outcomes /</a:t>
            </a:r>
            <a:r>
              <a:rPr lang="en-AU" sz="1600" dirty="0"/>
              <a:t> Outcome based leading to Year 10 Certificate / Yr 12 Post Compulsory Certificate / Vocational and personal goals achieved / </a:t>
            </a:r>
            <a:r>
              <a:rPr lang="en-AU" sz="1600" dirty="0" err="1"/>
              <a:t>i</a:t>
            </a:r>
            <a:r>
              <a:rPr lang="en-AU" sz="1600" dirty="0"/>
              <a:t>) TAFE Certificate I Vocational Access outcomes  ii) NRS Level 3 outcomes /gain GED, attend vocational college	</a:t>
            </a:r>
          </a:p>
          <a:p>
            <a:pPr lvl="1"/>
            <a:endParaRPr lang="en-AU" sz="1600" i="1"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oup 523"/>
          <p:cNvGraphicFramePr>
            <a:graphicFrameLocks noGrp="1"/>
          </p:cNvGraphicFramePr>
          <p:nvPr/>
        </p:nvGraphicFramePr>
        <p:xfrm>
          <a:off x="-2" y="0"/>
          <a:ext cx="9144001" cy="6831408"/>
        </p:xfrm>
        <a:graphic>
          <a:graphicData uri="http://schemas.openxmlformats.org/drawingml/2006/table">
            <a:tbl>
              <a:tblPr/>
              <a:tblGrid>
                <a:gridCol w="1416854">
                  <a:extLst>
                    <a:ext uri="{9D8B030D-6E8A-4147-A177-3AD203B41FA5}">
                      <a16:colId xmlns:a16="http://schemas.microsoft.com/office/drawing/2014/main" val="20000"/>
                    </a:ext>
                  </a:extLst>
                </a:gridCol>
                <a:gridCol w="1462233">
                  <a:extLst>
                    <a:ext uri="{9D8B030D-6E8A-4147-A177-3AD203B41FA5}">
                      <a16:colId xmlns:a16="http://schemas.microsoft.com/office/drawing/2014/main" val="20001"/>
                    </a:ext>
                  </a:extLst>
                </a:gridCol>
                <a:gridCol w="1477360">
                  <a:extLst>
                    <a:ext uri="{9D8B030D-6E8A-4147-A177-3AD203B41FA5}">
                      <a16:colId xmlns:a16="http://schemas.microsoft.com/office/drawing/2014/main" val="20002"/>
                    </a:ext>
                  </a:extLst>
                </a:gridCol>
                <a:gridCol w="1595851">
                  <a:extLst>
                    <a:ext uri="{9D8B030D-6E8A-4147-A177-3AD203B41FA5}">
                      <a16:colId xmlns:a16="http://schemas.microsoft.com/office/drawing/2014/main" val="20003"/>
                    </a:ext>
                  </a:extLst>
                </a:gridCol>
                <a:gridCol w="1595852">
                  <a:extLst>
                    <a:ext uri="{9D8B030D-6E8A-4147-A177-3AD203B41FA5}">
                      <a16:colId xmlns:a16="http://schemas.microsoft.com/office/drawing/2014/main" val="20004"/>
                    </a:ext>
                  </a:extLst>
                </a:gridCol>
                <a:gridCol w="1595851">
                  <a:extLst>
                    <a:ext uri="{9D8B030D-6E8A-4147-A177-3AD203B41FA5}">
                      <a16:colId xmlns:a16="http://schemas.microsoft.com/office/drawing/2014/main" val="20005"/>
                    </a:ext>
                  </a:extLst>
                </a:gridCol>
              </a:tblGrid>
              <a:tr h="533400">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GB" sz="1800" b="1" i="0" u="none" strike="noStrike" cap="none" normalizeH="0" baseline="0" dirty="0">
                          <a:ln>
                            <a:noFill/>
                          </a:ln>
                          <a:solidFill>
                            <a:schemeClr val="bg2"/>
                          </a:solidFill>
                          <a:effectLst/>
                          <a:latin typeface="Times New Roman" pitchFamily="18" charset="0"/>
                          <a:cs typeface="Times New Roman" pitchFamily="18" charset="0"/>
                        </a:rPr>
                        <a:t>TABLE 1 – ALTERNATIVE EDUCATION SITES’ PROGRAMS</a:t>
                      </a:r>
                      <a:endParaRPr kumimoji="1" lang="en-GB" sz="4400" b="0" i="0" u="none" strike="noStrike" cap="none" normalizeH="0" baseline="0" dirty="0">
                        <a:ln>
                          <a:noFill/>
                        </a:ln>
                        <a:solidFill>
                          <a:schemeClr val="bg2"/>
                        </a:solidFill>
                        <a:effectLst/>
                        <a:latin typeface="Times New Roman" pitchFamily="18" charset="0"/>
                      </a:endParaRPr>
                    </a:p>
                  </a:txBody>
                  <a:tcPr marL="92075" marR="92075" marT="46038" marB="46038"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0070C0"/>
                    </a:solidFill>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10000"/>
                  </a:ext>
                </a:extLst>
              </a:tr>
              <a:tr h="85521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GB" sz="1400" b="0" i="0" u="none" strike="noStrike" cap="none" normalizeH="0" baseline="0" dirty="0">
                          <a:ln>
                            <a:noFill/>
                          </a:ln>
                          <a:solidFill>
                            <a:schemeClr val="bg2"/>
                          </a:solidFill>
                          <a:effectLst/>
                          <a:latin typeface="Arial Black" pitchFamily="34" charset="0"/>
                          <a:cs typeface="Times New Roman" pitchFamily="18" charset="0"/>
                        </a:rPr>
                        <a:t>Alternative Education</a:t>
                      </a:r>
                      <a:endParaRPr kumimoji="1" lang="en-AU" sz="1400" b="0" i="0" u="none" strike="noStrike" cap="none" normalizeH="0" baseline="0" dirty="0">
                        <a:ln>
                          <a:noFill/>
                        </a:ln>
                        <a:solidFill>
                          <a:schemeClr val="bg2"/>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GB" sz="1400" b="0" i="0" u="none" strike="noStrike" cap="none" normalizeH="0" baseline="0" dirty="0">
                          <a:ln>
                            <a:noFill/>
                          </a:ln>
                          <a:solidFill>
                            <a:schemeClr val="bg2"/>
                          </a:solidFill>
                          <a:effectLst/>
                          <a:latin typeface="Arial Black" pitchFamily="34" charset="0"/>
                          <a:cs typeface="Times New Roman" pitchFamily="18" charset="0"/>
                        </a:rPr>
                        <a:t>Sites</a:t>
                      </a:r>
                      <a:endParaRPr kumimoji="1" lang="en-GB" sz="1400" b="0" i="0" u="none" strike="noStrike" cap="none" normalizeH="0" baseline="0" dirty="0">
                        <a:ln>
                          <a:noFill/>
                        </a:ln>
                        <a:solidFill>
                          <a:schemeClr val="bg2"/>
                        </a:solidFill>
                        <a:effectLst/>
                        <a:latin typeface="Times New Roman" pitchFamily="18" charset="0"/>
                      </a:endParaRPr>
                    </a:p>
                  </a:txBody>
                  <a:tcPr marL="92075" marR="92075" marT="46038" marB="46038"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907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GB" sz="1200" b="1" i="0" u="none" strike="noStrike" cap="none" normalizeH="0" baseline="0" dirty="0">
                          <a:ln>
                            <a:noFill/>
                          </a:ln>
                          <a:solidFill>
                            <a:schemeClr val="bg1"/>
                          </a:solidFill>
                          <a:effectLst>
                            <a:outerShdw blurRad="38100" dist="38100" dir="2700000" algn="tl">
                              <a:srgbClr val="000000"/>
                            </a:outerShdw>
                          </a:effectLst>
                          <a:latin typeface="Times New Roman" pitchFamily="18" charset="0"/>
                          <a:cs typeface="Times New Roman" pitchFamily="18" charset="0"/>
                        </a:rPr>
                        <a:t>Regional TAFE, </a:t>
                      </a:r>
                      <a:r>
                        <a:rPr kumimoji="1" lang="en-GB" sz="1200" b="1" i="0" u="none" strike="noStrike" cap="none" normalizeH="0" baseline="0" dirty="0" err="1">
                          <a:ln>
                            <a:noFill/>
                          </a:ln>
                          <a:solidFill>
                            <a:schemeClr val="bg1"/>
                          </a:solidFill>
                          <a:effectLst>
                            <a:outerShdw blurRad="38100" dist="38100" dir="2700000" algn="tl">
                              <a:srgbClr val="000000"/>
                            </a:outerShdw>
                          </a:effectLst>
                          <a:latin typeface="Times New Roman" pitchFamily="18" charset="0"/>
                          <a:cs typeface="Times New Roman" pitchFamily="18" charset="0"/>
                        </a:rPr>
                        <a:t>Qld</a:t>
                      </a:r>
                      <a:endParaRPr kumimoji="1" lang="en-AU" sz="1200" b="1" i="0" u="none" strike="noStrike" cap="none" normalizeH="0" baseline="0" dirty="0">
                        <a:ln>
                          <a:noFill/>
                        </a:ln>
                        <a:solidFill>
                          <a:schemeClr val="bg1"/>
                        </a:solidFill>
                        <a:effectLst>
                          <a:outerShdw blurRad="38100" dist="38100" dir="2700000" algn="tl">
                            <a:srgbClr val="000000"/>
                          </a:outerShdw>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GB" sz="1200" b="0" i="0" u="none" strike="noStrike" cap="none" normalizeH="0" baseline="0" dirty="0">
                          <a:ln>
                            <a:noFill/>
                          </a:ln>
                          <a:solidFill>
                            <a:schemeClr val="bg1"/>
                          </a:solidFill>
                          <a:effectLst>
                            <a:outerShdw blurRad="38100" dist="38100" dir="2700000" algn="tl">
                              <a:srgbClr val="000000"/>
                            </a:outerShdw>
                          </a:effectLst>
                          <a:latin typeface="Times New Roman" pitchFamily="18" charset="0"/>
                          <a:cs typeface="Times New Roman" pitchFamily="18" charset="0"/>
                        </a:rPr>
                        <a:t>[large coastal region]</a:t>
                      </a:r>
                      <a:endParaRPr kumimoji="1" lang="en-GB" sz="1200" b="0" i="0" u="none" strike="noStrike" cap="none" normalizeH="0" baseline="0" dirty="0">
                        <a:ln>
                          <a:noFill/>
                        </a:ln>
                        <a:solidFill>
                          <a:schemeClr val="bg1"/>
                        </a:solidFill>
                        <a:effectLst>
                          <a:outerShdw blurRad="38100" dist="38100" dir="2700000" algn="tl">
                            <a:srgbClr val="000000"/>
                          </a:outerShdw>
                        </a:effectLst>
                        <a:latin typeface="Times New Roman" pitchFamily="18" charset="0"/>
                      </a:endParaRPr>
                    </a:p>
                  </a:txBody>
                  <a:tcPr marL="92075" marR="92075" marT="46038" marB="4603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66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GB" sz="1200" b="1" i="0" u="none" strike="noStrike" cap="none" normalizeH="0" baseline="0" dirty="0">
                          <a:ln>
                            <a:noFill/>
                          </a:ln>
                          <a:solidFill>
                            <a:schemeClr val="bg1"/>
                          </a:solidFill>
                          <a:effectLst>
                            <a:outerShdw blurRad="38100" dist="38100" dir="2700000" algn="tl">
                              <a:srgbClr val="000000"/>
                            </a:outerShdw>
                          </a:effectLst>
                          <a:latin typeface="Times New Roman" pitchFamily="18" charset="0"/>
                          <a:cs typeface="Times New Roman" pitchFamily="18" charset="0"/>
                        </a:rPr>
                        <a:t>Rural Flexi School, </a:t>
                      </a:r>
                      <a:r>
                        <a:rPr kumimoji="1" lang="en-GB" sz="1200" b="1" i="0" u="none" strike="noStrike" cap="none" normalizeH="0" baseline="0" dirty="0" err="1">
                          <a:ln>
                            <a:noFill/>
                          </a:ln>
                          <a:solidFill>
                            <a:schemeClr val="bg1"/>
                          </a:solidFill>
                          <a:effectLst>
                            <a:outerShdw blurRad="38100" dist="38100" dir="2700000" algn="tl">
                              <a:srgbClr val="000000"/>
                            </a:outerShdw>
                          </a:effectLst>
                          <a:latin typeface="Times New Roman" pitchFamily="18" charset="0"/>
                          <a:cs typeface="Times New Roman" pitchFamily="18" charset="0"/>
                        </a:rPr>
                        <a:t>Qld</a:t>
                      </a:r>
                      <a:endParaRPr kumimoji="1" lang="en-AU" sz="1200" b="1" i="0" u="none" strike="noStrike" cap="none" normalizeH="0" baseline="0" dirty="0">
                        <a:ln>
                          <a:noFill/>
                        </a:ln>
                        <a:solidFill>
                          <a:schemeClr val="bg1"/>
                        </a:solidFill>
                        <a:effectLst>
                          <a:outerShdw blurRad="38100" dist="38100" dir="2700000" algn="tl">
                            <a:srgbClr val="000000"/>
                          </a:outerShdw>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GB" sz="1200" b="1" i="0" u="none" strike="noStrike" cap="none" normalizeH="0" baseline="0" dirty="0">
                          <a:ln>
                            <a:noFill/>
                          </a:ln>
                          <a:solidFill>
                            <a:schemeClr val="bg1"/>
                          </a:solidFill>
                          <a:effectLst>
                            <a:outerShdw blurRad="38100" dist="38100" dir="2700000" algn="tl">
                              <a:srgbClr val="000000"/>
                            </a:outerShdw>
                          </a:effectLst>
                          <a:latin typeface="Times New Roman" pitchFamily="18" charset="0"/>
                          <a:cs typeface="Times New Roman" pitchFamily="18" charset="0"/>
                        </a:rPr>
                        <a:t>[small mountain town]</a:t>
                      </a:r>
                      <a:endParaRPr kumimoji="1" lang="en-GB" sz="1200" b="1" i="0" u="none" strike="noStrike" cap="none" normalizeH="0" baseline="0" dirty="0">
                        <a:ln>
                          <a:noFill/>
                        </a:ln>
                        <a:solidFill>
                          <a:schemeClr val="bg1"/>
                        </a:solidFill>
                        <a:effectLst>
                          <a:outerShdw blurRad="38100" dist="38100" dir="2700000" algn="tl">
                            <a:srgbClr val="000000"/>
                          </a:outerShdw>
                        </a:effectLst>
                        <a:latin typeface="Times New Roman" pitchFamily="18" charset="0"/>
                      </a:endParaRPr>
                    </a:p>
                  </a:txBody>
                  <a:tcPr marL="92075" marR="92075" marT="46038" marB="4603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66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GB" sz="1200" b="1" i="0" u="none" strike="noStrike" cap="none" normalizeH="0" baseline="0" dirty="0">
                          <a:ln>
                            <a:noFill/>
                          </a:ln>
                          <a:solidFill>
                            <a:schemeClr val="bg1"/>
                          </a:solidFill>
                          <a:effectLst>
                            <a:outerShdw blurRad="38100" dist="38100" dir="2700000" algn="tl">
                              <a:srgbClr val="000000"/>
                            </a:outerShdw>
                          </a:effectLst>
                          <a:latin typeface="Times New Roman" pitchFamily="18" charset="0"/>
                          <a:cs typeface="Times New Roman" pitchFamily="18" charset="0"/>
                        </a:rPr>
                        <a:t>Suburban TAFE, </a:t>
                      </a:r>
                      <a:r>
                        <a:rPr kumimoji="1" lang="en-GB" sz="1200" b="1" i="0" u="none" strike="noStrike" cap="none" normalizeH="0" baseline="0" dirty="0" err="1">
                          <a:ln>
                            <a:noFill/>
                          </a:ln>
                          <a:solidFill>
                            <a:schemeClr val="bg1"/>
                          </a:solidFill>
                          <a:effectLst>
                            <a:outerShdw blurRad="38100" dist="38100" dir="2700000" algn="tl">
                              <a:srgbClr val="000000"/>
                            </a:outerShdw>
                          </a:effectLst>
                          <a:latin typeface="Times New Roman" pitchFamily="18" charset="0"/>
                          <a:cs typeface="Times New Roman" pitchFamily="18" charset="0"/>
                        </a:rPr>
                        <a:t>Qld</a:t>
                      </a:r>
                      <a:endParaRPr kumimoji="1" lang="en-AU" sz="1200" b="1" i="0" u="none" strike="noStrike" cap="none" normalizeH="0" baseline="0" dirty="0">
                        <a:ln>
                          <a:noFill/>
                        </a:ln>
                        <a:solidFill>
                          <a:schemeClr val="bg1"/>
                        </a:solidFill>
                        <a:effectLst>
                          <a:outerShdw blurRad="38100" dist="38100" dir="2700000" algn="tl">
                            <a:srgbClr val="000000"/>
                          </a:outerShdw>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GB" sz="1200" b="0" i="0" u="none" strike="noStrike" cap="none" normalizeH="0" baseline="0" dirty="0">
                          <a:ln>
                            <a:noFill/>
                          </a:ln>
                          <a:solidFill>
                            <a:schemeClr val="bg1"/>
                          </a:solidFill>
                          <a:effectLst>
                            <a:outerShdw blurRad="38100" dist="38100" dir="2700000" algn="tl">
                              <a:srgbClr val="000000"/>
                            </a:outerShdw>
                          </a:effectLst>
                          <a:latin typeface="Times New Roman" pitchFamily="18" charset="0"/>
                          <a:cs typeface="Times New Roman" pitchFamily="18" charset="0"/>
                        </a:rPr>
                        <a:t>[in state capital, Brisbane]</a:t>
                      </a:r>
                      <a:endParaRPr kumimoji="1" lang="en-GB" sz="1200" b="0" i="0" u="none" strike="noStrike" cap="none" normalizeH="0" baseline="0" dirty="0">
                        <a:ln>
                          <a:noFill/>
                        </a:ln>
                        <a:solidFill>
                          <a:schemeClr val="bg1"/>
                        </a:solidFill>
                        <a:effectLst>
                          <a:outerShdw blurRad="38100" dist="38100" dir="2700000" algn="tl">
                            <a:srgbClr val="000000"/>
                          </a:outerShdw>
                        </a:effectLst>
                        <a:latin typeface="Times New Roman" pitchFamily="18" charset="0"/>
                      </a:endParaRPr>
                    </a:p>
                  </a:txBody>
                  <a:tcPr marL="92075" marR="92075" marT="46038" marB="4603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66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GB" sz="1200" b="1" i="0" u="none" strike="noStrike" cap="none" normalizeH="0" baseline="0" dirty="0">
                          <a:ln>
                            <a:noFill/>
                          </a:ln>
                          <a:solidFill>
                            <a:schemeClr val="bg1"/>
                          </a:solidFill>
                          <a:effectLst>
                            <a:outerShdw blurRad="38100" dist="38100" dir="2700000" algn="tl">
                              <a:srgbClr val="000000"/>
                            </a:outerShdw>
                          </a:effectLst>
                          <a:latin typeface="Times New Roman" pitchFamily="18" charset="0"/>
                          <a:cs typeface="Times New Roman" pitchFamily="18" charset="0"/>
                        </a:rPr>
                        <a:t>Alternative Education Centre, </a:t>
                      </a:r>
                      <a:r>
                        <a:rPr kumimoji="1" lang="en-GB" sz="1200" b="1" i="0" u="none" strike="noStrike" cap="none" normalizeH="0" baseline="0" dirty="0" err="1">
                          <a:ln>
                            <a:noFill/>
                          </a:ln>
                          <a:solidFill>
                            <a:schemeClr val="bg1"/>
                          </a:solidFill>
                          <a:effectLst>
                            <a:outerShdw blurRad="38100" dist="38100" dir="2700000" algn="tl">
                              <a:srgbClr val="000000"/>
                            </a:outerShdw>
                          </a:effectLst>
                          <a:latin typeface="Times New Roman" pitchFamily="18" charset="0"/>
                          <a:cs typeface="Times New Roman" pitchFamily="18" charset="0"/>
                        </a:rPr>
                        <a:t>Qld</a:t>
                      </a:r>
                      <a:r>
                        <a:rPr kumimoji="1" lang="en-GB" sz="1200" b="1" i="0" u="none" strike="noStrike" cap="none" normalizeH="0" baseline="0" dirty="0">
                          <a:ln>
                            <a:noFill/>
                          </a:ln>
                          <a:solidFill>
                            <a:schemeClr val="bg1"/>
                          </a:solidFill>
                          <a:effectLst>
                            <a:outerShdw blurRad="38100" dist="38100" dir="2700000" algn="tl">
                              <a:srgbClr val="000000"/>
                            </a:outerShdw>
                          </a:effectLst>
                          <a:latin typeface="Times New Roman" pitchFamily="18" charset="0"/>
                          <a:cs typeface="Times New Roman" pitchFamily="18" charset="0"/>
                        </a:rPr>
                        <a:t> </a:t>
                      </a:r>
                      <a:r>
                        <a:rPr kumimoji="1" lang="en-AU" sz="1200" b="1" i="0" u="none" strike="noStrike" cap="none" normalizeH="0" baseline="0" dirty="0">
                          <a:ln>
                            <a:noFill/>
                          </a:ln>
                          <a:solidFill>
                            <a:schemeClr val="bg1"/>
                          </a:solidFill>
                          <a:effectLst>
                            <a:outerShdw blurRad="38100" dist="38100" dir="2700000" algn="tl">
                              <a:srgbClr val="000000"/>
                            </a:outerShdw>
                          </a:effectLst>
                          <a:latin typeface="Times New Roman" pitchFamily="18" charset="0"/>
                          <a:cs typeface="Times New Roman" pitchFamily="18" charset="0"/>
                        </a:rPr>
                        <a:t>[rural city]</a:t>
                      </a:r>
                      <a:endParaRPr kumimoji="1" lang="en-AU" sz="1200" b="0" i="0" u="none" strike="noStrike" cap="none" normalizeH="0" baseline="0" dirty="0">
                        <a:ln>
                          <a:noFill/>
                        </a:ln>
                        <a:solidFill>
                          <a:schemeClr val="bg1"/>
                        </a:solidFill>
                        <a:effectLst>
                          <a:outerShdw blurRad="38100" dist="38100" dir="2700000" algn="tl">
                            <a:srgbClr val="000000"/>
                          </a:outerShdw>
                        </a:effectLst>
                        <a:latin typeface="Times New Roman" pitchFamily="18" charset="0"/>
                      </a:endParaRPr>
                    </a:p>
                  </a:txBody>
                  <a:tcPr marL="92075" marR="92075" marT="46038" marB="4603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66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GB" sz="1200" b="1" i="0" u="none" strike="noStrike" cap="none" normalizeH="0" baseline="0" dirty="0">
                          <a:ln>
                            <a:noFill/>
                          </a:ln>
                          <a:solidFill>
                            <a:schemeClr val="bg1"/>
                          </a:solidFill>
                          <a:effectLst>
                            <a:outerShdw blurRad="38100" dist="38100" dir="2700000" algn="tl">
                              <a:srgbClr val="000000"/>
                            </a:outerShdw>
                          </a:effectLst>
                          <a:latin typeface="Times New Roman" pitchFamily="18" charset="0"/>
                          <a:cs typeface="Times New Roman" pitchFamily="18" charset="0"/>
                        </a:rPr>
                        <a:t>GED Program, Texas, USA [rural city]</a:t>
                      </a:r>
                      <a:endParaRPr kumimoji="1" lang="en-GB" sz="1200" b="0" i="0" u="none" strike="noStrike" cap="none" normalizeH="0" baseline="0" dirty="0">
                        <a:ln>
                          <a:noFill/>
                        </a:ln>
                        <a:solidFill>
                          <a:schemeClr val="bg1"/>
                        </a:solidFill>
                        <a:effectLst>
                          <a:outerShdw blurRad="38100" dist="38100" dir="2700000" algn="tl">
                            <a:srgbClr val="000000"/>
                          </a:outerShdw>
                        </a:effectLst>
                        <a:latin typeface="Times New Roman" pitchFamily="18" charset="0"/>
                      </a:endParaRPr>
                    </a:p>
                  </a:txBody>
                  <a:tcPr marL="92075" marR="92075" marT="46038" marB="46038"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66FF"/>
                    </a:solidFill>
                  </a:tcPr>
                </a:tc>
                <a:extLst>
                  <a:ext uri="{0D108BD9-81ED-4DB2-BD59-A6C34878D82A}">
                    <a16:rowId xmlns:a16="http://schemas.microsoft.com/office/drawing/2014/main" val="10001"/>
                  </a:ext>
                </a:extLst>
              </a:tr>
              <a:tr h="59258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AU" sz="1400" b="0" i="0" u="none" strike="noStrike" cap="none" normalizeH="0" baseline="0" dirty="0">
                          <a:ln>
                            <a:noFill/>
                          </a:ln>
                          <a:solidFill>
                            <a:schemeClr val="bg2"/>
                          </a:solidFill>
                          <a:effectLst/>
                          <a:latin typeface="Arial Black" pitchFamily="34" charset="0"/>
                          <a:cs typeface="Times New Roman" pitchFamily="18" charset="0"/>
                        </a:rPr>
                        <a:t>Program</a:t>
                      </a:r>
                      <a:endParaRPr kumimoji="1" lang="en-AU" sz="1400" b="0" i="0" u="none" strike="noStrike" cap="none" normalizeH="0" baseline="0" dirty="0">
                        <a:ln>
                          <a:noFill/>
                        </a:ln>
                        <a:solidFill>
                          <a:schemeClr val="bg2"/>
                        </a:solidFill>
                        <a:effectLst/>
                        <a:latin typeface="Times New Roman" pitchFamily="18" charset="0"/>
                      </a:endParaRPr>
                    </a:p>
                  </a:txBody>
                  <a:tcPr marL="92075" marR="92075" marT="46038" marB="46038"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907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GB" sz="1200" b="1" i="0" u="none" strike="noStrike" cap="none" normalizeH="0" baseline="0" dirty="0">
                          <a:ln>
                            <a:noFill/>
                          </a:ln>
                          <a:solidFill>
                            <a:schemeClr val="tx1"/>
                          </a:solidFill>
                          <a:effectLst/>
                          <a:latin typeface="Times New Roman" pitchFamily="18" charset="0"/>
                          <a:cs typeface="Times New Roman" pitchFamily="18" charset="0"/>
                        </a:rPr>
                        <a:t>Language, Literacy &amp; Numeracy Program [LLNP]</a:t>
                      </a:r>
                      <a:endParaRPr kumimoji="1" lang="en-GB" sz="4000" b="0" i="0" u="none" strike="noStrike" cap="none" normalizeH="0" baseline="0" dirty="0">
                        <a:ln>
                          <a:noFill/>
                        </a:ln>
                        <a:solidFill>
                          <a:schemeClr val="tx1"/>
                        </a:solidFill>
                        <a:effectLst/>
                        <a:latin typeface="Times New Roman" pitchFamily="18" charset="0"/>
                      </a:endParaRPr>
                    </a:p>
                  </a:txBody>
                  <a:tcPr marL="93600" marR="36000" marT="36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0FAF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GB" sz="1200" b="1" i="0" u="none" strike="noStrike" cap="none" normalizeH="0" baseline="0" dirty="0">
                          <a:ln>
                            <a:noFill/>
                          </a:ln>
                          <a:solidFill>
                            <a:schemeClr val="accent2">
                              <a:lumMod val="20000"/>
                              <a:lumOff val="80000"/>
                            </a:schemeClr>
                          </a:solidFill>
                          <a:effectLst/>
                          <a:latin typeface="Times New Roman" pitchFamily="18" charset="0"/>
                          <a:cs typeface="Times New Roman" pitchFamily="18" charset="0"/>
                        </a:rPr>
                        <a:t>Brisbane School of Distance Education</a:t>
                      </a:r>
                      <a:endParaRPr kumimoji="1" lang="en-GB" sz="1200" b="0" i="0" u="none" strike="noStrike" cap="none" normalizeH="0" baseline="0" dirty="0">
                        <a:ln>
                          <a:noFill/>
                        </a:ln>
                        <a:solidFill>
                          <a:schemeClr val="accent2">
                            <a:lumMod val="20000"/>
                            <a:lumOff val="80000"/>
                          </a:schemeClr>
                        </a:solidFill>
                        <a:effectLst/>
                        <a:latin typeface="Times New Roman" pitchFamily="18" charset="0"/>
                      </a:endParaRPr>
                    </a:p>
                  </a:txBody>
                  <a:tcPr marL="93600" marR="36000" marT="36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99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GB" sz="1200" b="1" i="0" u="none" strike="noStrike" cap="none" normalizeH="0" baseline="0" dirty="0">
                          <a:ln>
                            <a:noFill/>
                          </a:ln>
                          <a:solidFill>
                            <a:schemeClr val="accent2">
                              <a:lumMod val="20000"/>
                              <a:lumOff val="80000"/>
                            </a:schemeClr>
                          </a:solidFill>
                          <a:effectLst/>
                          <a:latin typeface="Times New Roman" pitchFamily="18" charset="0"/>
                          <a:cs typeface="Times New Roman" pitchFamily="18" charset="0"/>
                        </a:rPr>
                        <a:t>Cert I Vocational Access for Youth at Risk</a:t>
                      </a:r>
                      <a:endParaRPr kumimoji="1" lang="en-GB" sz="1200" b="0" i="0" u="none" strike="noStrike" cap="none" normalizeH="0" baseline="0" dirty="0">
                        <a:ln>
                          <a:noFill/>
                        </a:ln>
                        <a:solidFill>
                          <a:schemeClr val="accent2">
                            <a:lumMod val="20000"/>
                            <a:lumOff val="80000"/>
                          </a:schemeClr>
                        </a:solidFill>
                        <a:effectLst/>
                        <a:latin typeface="Times New Roman" pitchFamily="18" charset="0"/>
                      </a:endParaRPr>
                    </a:p>
                  </a:txBody>
                  <a:tcPr marL="93600" marR="36000" marT="36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99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GB" sz="1200" b="1" i="0" u="none" strike="noStrike" cap="none" normalizeH="0" baseline="0" dirty="0">
                          <a:ln>
                            <a:noFill/>
                          </a:ln>
                          <a:solidFill>
                            <a:schemeClr val="accent2">
                              <a:lumMod val="20000"/>
                              <a:lumOff val="80000"/>
                            </a:schemeClr>
                          </a:solidFill>
                          <a:effectLst/>
                          <a:latin typeface="Times New Roman" pitchFamily="18" charset="0"/>
                          <a:cs typeface="Times New Roman" pitchFamily="18" charset="0"/>
                        </a:rPr>
                        <a:t>Individual Programs</a:t>
                      </a:r>
                      <a:endParaRPr kumimoji="1" lang="en-GB" sz="1200" b="0" i="0" u="none" strike="noStrike" cap="none" normalizeH="0" baseline="0" dirty="0">
                        <a:ln>
                          <a:noFill/>
                        </a:ln>
                        <a:solidFill>
                          <a:schemeClr val="accent2">
                            <a:lumMod val="20000"/>
                            <a:lumOff val="80000"/>
                          </a:schemeClr>
                        </a:solidFill>
                        <a:effectLst/>
                        <a:latin typeface="Times New Roman" pitchFamily="18" charset="0"/>
                      </a:endParaRPr>
                    </a:p>
                  </a:txBody>
                  <a:tcPr marL="93600" marR="36000" marT="36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99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GB" sz="1100" b="1" i="0" u="none" strike="noStrike" cap="none" normalizeH="0" baseline="0" dirty="0">
                          <a:ln>
                            <a:noFill/>
                          </a:ln>
                          <a:solidFill>
                            <a:schemeClr val="tx1"/>
                          </a:solidFill>
                          <a:effectLst/>
                          <a:latin typeface="Times New Roman" pitchFamily="18" charset="0"/>
                          <a:cs typeface="Times New Roman" pitchFamily="18" charset="0"/>
                        </a:rPr>
                        <a:t>General Education Development exam</a:t>
                      </a:r>
                      <a:endParaRPr kumimoji="1" lang="en-GB" sz="3600" b="0" i="0" u="none" strike="noStrike" cap="none" normalizeH="0" baseline="0" dirty="0">
                        <a:ln>
                          <a:noFill/>
                        </a:ln>
                        <a:solidFill>
                          <a:schemeClr val="tx1"/>
                        </a:solidFill>
                        <a:effectLst/>
                        <a:latin typeface="Times New Roman" pitchFamily="18" charset="0"/>
                      </a:endParaRPr>
                    </a:p>
                  </a:txBody>
                  <a:tcPr marL="93600" marR="36000" marT="36000" marB="18000"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0FAFE"/>
                    </a:solidFill>
                  </a:tcPr>
                </a:tc>
                <a:extLst>
                  <a:ext uri="{0D108BD9-81ED-4DB2-BD59-A6C34878D82A}">
                    <a16:rowId xmlns:a16="http://schemas.microsoft.com/office/drawing/2014/main" val="10002"/>
                  </a:ext>
                </a:extLst>
              </a:tr>
              <a:tr h="105674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AU" sz="1400" b="0" i="0" u="none" strike="noStrike" cap="none" normalizeH="0" baseline="0" dirty="0">
                          <a:ln>
                            <a:noFill/>
                          </a:ln>
                          <a:solidFill>
                            <a:schemeClr val="bg2"/>
                          </a:solidFill>
                          <a:effectLst/>
                          <a:latin typeface="Arial Black" pitchFamily="34" charset="0"/>
                          <a:cs typeface="Times New Roman" pitchFamily="18" charset="0"/>
                        </a:rPr>
                        <a:t>Learning … </a:t>
                      </a:r>
                      <a:r>
                        <a:rPr kumimoji="1" lang="en-AU" sz="1400" b="1" i="0" u="none" strike="noStrike" cap="none" normalizeH="0" baseline="0" dirty="0">
                          <a:ln>
                            <a:noFill/>
                          </a:ln>
                          <a:solidFill>
                            <a:schemeClr val="bg2"/>
                          </a:solidFill>
                          <a:effectLst/>
                          <a:latin typeface="Arial Black" pitchFamily="34" charset="0"/>
                          <a:cs typeface="Times New Roman" pitchFamily="18" charset="0"/>
                        </a:rPr>
                        <a:t>Theories / Focus </a:t>
                      </a:r>
                      <a:endParaRPr kumimoji="1" lang="en-AU" sz="1400" b="0" i="0" u="none" strike="noStrike" cap="none" normalizeH="0" baseline="0" dirty="0">
                        <a:ln>
                          <a:noFill/>
                        </a:ln>
                        <a:solidFill>
                          <a:schemeClr val="bg2"/>
                        </a:solidFill>
                        <a:effectLst/>
                        <a:latin typeface="Times New Roman" pitchFamily="18" charset="0"/>
                      </a:endParaRPr>
                    </a:p>
                  </a:txBody>
                  <a:tcPr marL="92075" marR="92075" marT="46038" marB="46038"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907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AU" sz="1100" b="0" i="0" u="none" strike="noStrike" cap="none" normalizeH="0" baseline="0" dirty="0">
                          <a:ln>
                            <a:noFill/>
                          </a:ln>
                          <a:solidFill>
                            <a:schemeClr val="tx1"/>
                          </a:solidFill>
                          <a:effectLst/>
                          <a:latin typeface="Times New Roman" pitchFamily="18" charset="0"/>
                          <a:cs typeface="Times New Roman" pitchFamily="18" charset="0"/>
                        </a:rPr>
                        <a:t>Gaining Employment OR Access to further Training</a:t>
                      </a:r>
                      <a:endParaRPr kumimoji="1" lang="en-AU" sz="1100" b="0" i="0" u="none" strike="noStrike" cap="none" normalizeH="0" baseline="0" dirty="0">
                        <a:ln>
                          <a:noFill/>
                        </a:ln>
                        <a:solidFill>
                          <a:schemeClr val="tx1"/>
                        </a:solidFill>
                        <a:effectLst/>
                        <a:latin typeface="Times New Roman" pitchFamily="18" charset="0"/>
                      </a:endParaRPr>
                    </a:p>
                  </a:txBody>
                  <a:tcPr marL="93600" marR="36000" marT="36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0FAF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AU" sz="1100" b="0" i="0" u="none" strike="noStrike" cap="none" normalizeH="0" baseline="0" dirty="0">
                          <a:ln>
                            <a:noFill/>
                          </a:ln>
                          <a:solidFill>
                            <a:schemeClr val="bg1"/>
                          </a:solidFill>
                          <a:effectLst/>
                          <a:latin typeface="Times New Roman" pitchFamily="18" charset="0"/>
                          <a:cs typeface="Times New Roman" pitchFamily="18" charset="0"/>
                        </a:rPr>
                        <a:t>Gaining a High School Education to Year 10 level [Year 12 available]</a:t>
                      </a:r>
                      <a:endParaRPr kumimoji="1" lang="en-AU" sz="4000" b="0" i="0" u="none" strike="noStrike" cap="none" normalizeH="0" baseline="0" dirty="0">
                        <a:ln>
                          <a:noFill/>
                        </a:ln>
                        <a:solidFill>
                          <a:schemeClr val="bg1"/>
                        </a:solidFill>
                        <a:effectLst/>
                        <a:latin typeface="Times New Roman" pitchFamily="18" charset="0"/>
                      </a:endParaRPr>
                    </a:p>
                  </a:txBody>
                  <a:tcPr marL="93600" marR="36000" marT="36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99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AU" sz="1100" b="0" i="0" u="none" strike="noStrike" cap="none" normalizeH="0" baseline="0" dirty="0">
                          <a:ln>
                            <a:noFill/>
                          </a:ln>
                          <a:solidFill>
                            <a:schemeClr val="bg1"/>
                          </a:solidFill>
                          <a:effectLst/>
                          <a:latin typeface="Times New Roman" pitchFamily="18" charset="0"/>
                          <a:cs typeface="Times New Roman" pitchFamily="18" charset="0"/>
                        </a:rPr>
                        <a:t>Gaining Employment OR Access to further Training</a:t>
                      </a:r>
                      <a:endParaRPr kumimoji="1" lang="en-AU" sz="4000" b="0" i="0" u="none" strike="noStrike" cap="none" normalizeH="0" baseline="0" dirty="0">
                        <a:ln>
                          <a:noFill/>
                        </a:ln>
                        <a:solidFill>
                          <a:schemeClr val="bg1"/>
                        </a:solidFill>
                        <a:effectLst/>
                        <a:latin typeface="Times New Roman" pitchFamily="18" charset="0"/>
                      </a:endParaRPr>
                    </a:p>
                  </a:txBody>
                  <a:tcPr marL="93600" marR="36000" marT="36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99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AU" sz="1100" b="1" i="0" u="none" strike="noStrike" cap="none" normalizeH="0" baseline="0" dirty="0" err="1">
                          <a:ln>
                            <a:noFill/>
                          </a:ln>
                          <a:solidFill>
                            <a:schemeClr val="bg1"/>
                          </a:solidFill>
                          <a:effectLst/>
                          <a:latin typeface="Times New Roman" pitchFamily="18" charset="0"/>
                          <a:cs typeface="Times New Roman" pitchFamily="18" charset="0"/>
                        </a:rPr>
                        <a:t>Glasser’s</a:t>
                      </a:r>
                      <a:r>
                        <a:rPr kumimoji="1" lang="en-AU" sz="1100" b="1" i="0" u="none" strike="noStrike" cap="none" normalizeH="0" baseline="0" dirty="0">
                          <a:ln>
                            <a:noFill/>
                          </a:ln>
                          <a:solidFill>
                            <a:schemeClr val="bg1"/>
                          </a:solidFill>
                          <a:effectLst/>
                          <a:latin typeface="Times New Roman" pitchFamily="18" charset="0"/>
                          <a:cs typeface="Times New Roman" pitchFamily="18" charset="0"/>
                        </a:rPr>
                        <a:t> </a:t>
                      </a:r>
                      <a:r>
                        <a:rPr kumimoji="1" lang="en-AU" sz="1100" b="1" i="1" u="none" strike="noStrike" cap="none" normalizeH="0" baseline="0" dirty="0">
                          <a:ln>
                            <a:noFill/>
                          </a:ln>
                          <a:solidFill>
                            <a:schemeClr val="bg1"/>
                          </a:solidFill>
                          <a:effectLst/>
                          <a:latin typeface="Times New Roman" pitchFamily="18" charset="0"/>
                          <a:cs typeface="Times New Roman" pitchFamily="18" charset="0"/>
                        </a:rPr>
                        <a:t>Choice Theory &amp; Quality World.</a:t>
                      </a:r>
                      <a:endParaRPr kumimoji="1" lang="en-AU" sz="1400" b="1" i="0" u="none" strike="noStrike" cap="none" normalizeH="0" baseline="0" dirty="0">
                        <a:ln>
                          <a:noFill/>
                        </a:ln>
                        <a:solidFill>
                          <a:schemeClr val="bg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AU" sz="1100" b="0" i="0" u="none" strike="noStrike" cap="none" normalizeH="0" baseline="0" dirty="0">
                          <a:ln>
                            <a:noFill/>
                          </a:ln>
                          <a:solidFill>
                            <a:schemeClr val="bg1"/>
                          </a:solidFill>
                          <a:effectLst/>
                          <a:latin typeface="Times New Roman" pitchFamily="18" charset="0"/>
                          <a:cs typeface="Times New Roman" pitchFamily="18" charset="0"/>
                        </a:rPr>
                        <a:t>Students choosing to include learning and acceptable behaviours in their Quality World.</a:t>
                      </a:r>
                      <a:endParaRPr kumimoji="1" lang="en-AU" sz="4000" b="0" i="0" u="none" strike="noStrike" cap="none" normalizeH="0" baseline="0" dirty="0">
                        <a:ln>
                          <a:noFill/>
                        </a:ln>
                        <a:solidFill>
                          <a:schemeClr val="bg1"/>
                        </a:solidFill>
                        <a:effectLst/>
                        <a:latin typeface="Times New Roman" pitchFamily="18" charset="0"/>
                      </a:endParaRPr>
                    </a:p>
                  </a:txBody>
                  <a:tcPr marL="93600" marR="36000" marT="36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99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AU" sz="1100" b="0" i="0" u="none" strike="noStrike" cap="none" normalizeH="0" baseline="0" dirty="0">
                          <a:ln>
                            <a:noFill/>
                          </a:ln>
                          <a:solidFill>
                            <a:schemeClr val="tx1"/>
                          </a:solidFill>
                          <a:effectLst/>
                          <a:latin typeface="Times New Roman" pitchFamily="18" charset="0"/>
                          <a:cs typeface="Times New Roman" pitchFamily="18" charset="0"/>
                        </a:rPr>
                        <a:t>Blooms Taxonomy – </a:t>
                      </a:r>
                      <a:r>
                        <a:rPr kumimoji="1" lang="en-AU" sz="1100" b="0" i="1" u="none" strike="noStrike" cap="none" normalizeH="0" baseline="0" dirty="0">
                          <a:ln>
                            <a:noFill/>
                          </a:ln>
                          <a:solidFill>
                            <a:schemeClr val="tx1"/>
                          </a:solidFill>
                          <a:effectLst/>
                          <a:latin typeface="Times New Roman" pitchFamily="18" charset="0"/>
                          <a:cs typeface="Times New Roman" pitchFamily="18" charset="0"/>
                        </a:rPr>
                        <a:t>hierarchy of cognitive tasks</a:t>
                      </a:r>
                      <a:r>
                        <a:rPr kumimoji="1" lang="en-AU" sz="1100" b="0" i="0" u="none" strike="noStrike" cap="none" normalizeH="0" baseline="0" dirty="0">
                          <a:ln>
                            <a:noFill/>
                          </a:ln>
                          <a:solidFill>
                            <a:schemeClr val="tx1"/>
                          </a:solidFill>
                          <a:effectLst/>
                          <a:latin typeface="Times New Roman" pitchFamily="18" charset="0"/>
                          <a:cs typeface="Times New Roman" pitchFamily="18" charset="0"/>
                        </a:rPr>
                        <a:t> Gaining the equivalent of a basic High School education</a:t>
                      </a:r>
                      <a:endParaRPr kumimoji="1" lang="en-AU" sz="4000" b="0" i="0" u="none" strike="noStrike" cap="none" normalizeH="0" baseline="0" dirty="0">
                        <a:ln>
                          <a:noFill/>
                        </a:ln>
                        <a:solidFill>
                          <a:schemeClr val="tx1"/>
                        </a:solidFill>
                        <a:effectLst/>
                        <a:latin typeface="Times New Roman" pitchFamily="18" charset="0"/>
                      </a:endParaRPr>
                    </a:p>
                  </a:txBody>
                  <a:tcPr marL="93600" marR="36000" marT="36000" marB="18000"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0FAFE"/>
                    </a:solidFill>
                  </a:tcPr>
                </a:tc>
                <a:extLst>
                  <a:ext uri="{0D108BD9-81ED-4DB2-BD59-A6C34878D82A}">
                    <a16:rowId xmlns:a16="http://schemas.microsoft.com/office/drawing/2014/main" val="10003"/>
                  </a:ext>
                </a:extLst>
              </a:tr>
              <a:tr h="9875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AU" sz="1400" b="0" i="0" u="none" strike="noStrike" cap="none" normalizeH="0" baseline="0" dirty="0">
                          <a:ln>
                            <a:noFill/>
                          </a:ln>
                          <a:solidFill>
                            <a:schemeClr val="bg2"/>
                          </a:solidFill>
                          <a:effectLst/>
                          <a:latin typeface="Arial Black" pitchFamily="34" charset="0"/>
                          <a:cs typeface="Times New Roman" pitchFamily="18" charset="0"/>
                        </a:rPr>
                        <a:t>Program’s Literacy </a:t>
                      </a:r>
                      <a:r>
                        <a:rPr kumimoji="1" lang="en-AU" sz="1400" b="1" i="0" u="none" strike="noStrike" cap="none" normalizeH="0" baseline="0" dirty="0">
                          <a:ln>
                            <a:noFill/>
                          </a:ln>
                          <a:solidFill>
                            <a:schemeClr val="bg2"/>
                          </a:solidFill>
                          <a:effectLst/>
                          <a:latin typeface="Arial Black" pitchFamily="34" charset="0"/>
                          <a:cs typeface="Times New Roman" pitchFamily="18" charset="0"/>
                        </a:rPr>
                        <a:t>Outcome</a:t>
                      </a:r>
                      <a:endParaRPr kumimoji="1" lang="en-AU" sz="1400" b="0" i="0" u="none" strike="noStrike" cap="none" normalizeH="0" baseline="0" dirty="0">
                        <a:ln>
                          <a:noFill/>
                        </a:ln>
                        <a:solidFill>
                          <a:schemeClr val="bg2"/>
                        </a:solidFill>
                        <a:effectLst/>
                        <a:latin typeface="Times New Roman" pitchFamily="18" charset="0"/>
                      </a:endParaRPr>
                    </a:p>
                  </a:txBody>
                  <a:tcPr marL="92075" marR="92075" marT="46038" marB="46038"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907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AU" sz="1100" b="0" i="0" u="none" strike="noStrike" cap="none" normalizeH="0" baseline="0" dirty="0">
                          <a:ln>
                            <a:noFill/>
                          </a:ln>
                          <a:solidFill>
                            <a:schemeClr val="tx1"/>
                          </a:solidFill>
                          <a:effectLst/>
                          <a:latin typeface="Times New Roman" pitchFamily="18" charset="0"/>
                          <a:cs typeface="Times New Roman" pitchFamily="18" charset="0"/>
                        </a:rPr>
                        <a:t>Achieve NRS LEVEL 3 literacy </a:t>
                      </a:r>
                      <a:endParaRPr kumimoji="1" lang="en-AU" sz="1100" b="0" i="0" u="none" strike="noStrike" cap="none" normalizeH="0" baseline="0" dirty="0">
                        <a:ln>
                          <a:noFill/>
                        </a:ln>
                        <a:solidFill>
                          <a:schemeClr val="tx1"/>
                        </a:solidFill>
                        <a:effectLst/>
                        <a:latin typeface="Times New Roman" pitchFamily="18" charset="0"/>
                      </a:endParaRPr>
                    </a:p>
                  </a:txBody>
                  <a:tcPr marL="93600" marR="36000" marT="36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0FAF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AU" sz="1100" b="0" i="0" u="none" strike="noStrike" cap="none" normalizeH="0" baseline="0" dirty="0">
                          <a:ln>
                            <a:noFill/>
                          </a:ln>
                          <a:solidFill>
                            <a:schemeClr val="bg1"/>
                          </a:solidFill>
                          <a:effectLst/>
                          <a:latin typeface="Times New Roman" pitchFamily="18" charset="0"/>
                          <a:cs typeface="Times New Roman" pitchFamily="18" charset="0"/>
                        </a:rPr>
                        <a:t>Gain Year 10 statement of attainment </a:t>
                      </a:r>
                      <a:r>
                        <a:rPr kumimoji="1" lang="en-AU" sz="1050" b="0" i="0" u="none" strike="noStrike" cap="none" normalizeH="0" baseline="0" dirty="0">
                          <a:ln>
                            <a:noFill/>
                          </a:ln>
                          <a:solidFill>
                            <a:schemeClr val="bg1"/>
                          </a:solidFill>
                          <a:effectLst/>
                          <a:latin typeface="Times New Roman" pitchFamily="18" charset="0"/>
                          <a:cs typeface="Times New Roman" pitchFamily="18" charset="0"/>
                        </a:rPr>
                        <a:t>(NRS 4)</a:t>
                      </a:r>
                      <a:endParaRPr kumimoji="1" lang="en-AU" sz="4000" b="0" i="0" u="none" strike="noStrike" cap="none" normalizeH="0" baseline="0" dirty="0">
                        <a:ln>
                          <a:noFill/>
                        </a:ln>
                        <a:solidFill>
                          <a:schemeClr val="bg1"/>
                        </a:solidFill>
                        <a:effectLst/>
                        <a:latin typeface="Times New Roman" pitchFamily="18" charset="0"/>
                      </a:endParaRPr>
                    </a:p>
                  </a:txBody>
                  <a:tcPr marL="93600" marR="36000" marT="36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99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AU" sz="1100" b="0" i="0" u="none" strike="noStrike" cap="none" normalizeH="0" baseline="0" dirty="0">
                          <a:ln>
                            <a:noFill/>
                          </a:ln>
                          <a:solidFill>
                            <a:schemeClr val="bg1"/>
                          </a:solidFill>
                          <a:effectLst/>
                          <a:latin typeface="Times New Roman" pitchFamily="18" charset="0"/>
                          <a:cs typeface="Times New Roman" pitchFamily="18" charset="0"/>
                        </a:rPr>
                        <a:t>Achieve NRS LEVEL 3 literacy</a:t>
                      </a:r>
                      <a:endParaRPr kumimoji="1" lang="en-AU" sz="4000" b="0" i="0" u="none" strike="noStrike" cap="none" normalizeH="0" baseline="0" dirty="0">
                        <a:ln>
                          <a:noFill/>
                        </a:ln>
                        <a:solidFill>
                          <a:schemeClr val="bg1"/>
                        </a:solidFill>
                        <a:effectLst/>
                        <a:latin typeface="Times New Roman" pitchFamily="18" charset="0"/>
                      </a:endParaRPr>
                    </a:p>
                  </a:txBody>
                  <a:tcPr marL="93600" marR="36000" marT="36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99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AU" sz="1100" b="0" i="0" u="none" strike="noStrike" cap="none" normalizeH="0" baseline="0" dirty="0">
                          <a:ln>
                            <a:noFill/>
                          </a:ln>
                          <a:solidFill>
                            <a:schemeClr val="bg1"/>
                          </a:solidFill>
                          <a:effectLst/>
                          <a:latin typeface="Times New Roman" pitchFamily="18" charset="0"/>
                          <a:cs typeface="Times New Roman" pitchFamily="18" charset="0"/>
                        </a:rPr>
                        <a:t>a) Skills to participate in a mainstream class</a:t>
                      </a:r>
                      <a:endParaRPr kumimoji="1" lang="en-AU" sz="1400" b="0" i="0" u="none" strike="noStrike" cap="none" normalizeH="0" baseline="0" dirty="0">
                        <a:ln>
                          <a:noFill/>
                        </a:ln>
                        <a:solidFill>
                          <a:schemeClr val="bg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AU" sz="1100" b="0" i="0" u="none" strike="noStrike" cap="none" normalizeH="0" baseline="0" dirty="0">
                          <a:ln>
                            <a:noFill/>
                          </a:ln>
                          <a:solidFill>
                            <a:schemeClr val="bg1"/>
                          </a:solidFill>
                          <a:effectLst/>
                          <a:latin typeface="Times New Roman" pitchFamily="18" charset="0"/>
                          <a:cs typeface="Times New Roman" pitchFamily="18" charset="0"/>
                        </a:rPr>
                        <a:t>AND/OR</a:t>
                      </a:r>
                      <a:endParaRPr kumimoji="1" lang="en-AU" sz="1400" b="0" i="0" u="none" strike="noStrike" cap="none" normalizeH="0" baseline="0" dirty="0">
                        <a:ln>
                          <a:noFill/>
                        </a:ln>
                        <a:solidFill>
                          <a:schemeClr val="bg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AU" sz="1100" b="0" i="0" u="none" strike="noStrike" cap="none" normalizeH="0" baseline="0" dirty="0">
                          <a:ln>
                            <a:noFill/>
                          </a:ln>
                          <a:solidFill>
                            <a:schemeClr val="bg1"/>
                          </a:solidFill>
                          <a:effectLst/>
                          <a:latin typeface="Times New Roman" pitchFamily="18" charset="0"/>
                          <a:cs typeface="Times New Roman" pitchFamily="18" charset="0"/>
                        </a:rPr>
                        <a:t>b) Able to fill out forms, read &amp; understand basic printed material  </a:t>
                      </a:r>
                      <a:r>
                        <a:rPr kumimoji="1" lang="en-AU" sz="1050" b="0" i="0" u="none" strike="noStrike" cap="none" normalizeH="0" baseline="0" dirty="0">
                          <a:ln>
                            <a:noFill/>
                          </a:ln>
                          <a:solidFill>
                            <a:schemeClr val="bg1"/>
                          </a:solidFill>
                          <a:effectLst/>
                          <a:latin typeface="Times New Roman" pitchFamily="18" charset="0"/>
                          <a:cs typeface="Times New Roman" pitchFamily="18" charset="0"/>
                        </a:rPr>
                        <a:t>(NRS 1)</a:t>
                      </a:r>
                      <a:endParaRPr kumimoji="1" lang="en-AU" sz="4000" b="0" i="0" u="none" strike="noStrike" cap="none" normalizeH="0" baseline="0" dirty="0">
                        <a:ln>
                          <a:noFill/>
                        </a:ln>
                        <a:solidFill>
                          <a:schemeClr val="bg1"/>
                        </a:solidFill>
                        <a:effectLst/>
                        <a:latin typeface="Times New Roman" pitchFamily="18" charset="0"/>
                      </a:endParaRPr>
                    </a:p>
                  </a:txBody>
                  <a:tcPr marL="93600" marR="36000" marT="36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99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AU" sz="1100" b="0" i="0" u="none" strike="noStrike" cap="none" normalizeH="0" baseline="0" dirty="0">
                          <a:ln>
                            <a:noFill/>
                          </a:ln>
                          <a:solidFill>
                            <a:schemeClr val="tx1"/>
                          </a:solidFill>
                          <a:effectLst/>
                          <a:latin typeface="Times New Roman" pitchFamily="18" charset="0"/>
                          <a:cs typeface="Times New Roman" pitchFamily="18" charset="0"/>
                        </a:rPr>
                        <a:t>Literacy proficiency to Pass the Year 12 equivalent exam in 5 subject areas</a:t>
                      </a:r>
                      <a:endParaRPr kumimoji="1" lang="en-AU" sz="4000" b="0" i="0" u="none" strike="noStrike" cap="none" normalizeH="0" baseline="0" dirty="0">
                        <a:ln>
                          <a:noFill/>
                        </a:ln>
                        <a:solidFill>
                          <a:schemeClr val="tx1"/>
                        </a:solidFill>
                        <a:effectLst/>
                        <a:latin typeface="Times New Roman" pitchFamily="18" charset="0"/>
                      </a:endParaRPr>
                    </a:p>
                  </a:txBody>
                  <a:tcPr marL="93600" marR="36000" marT="36000" marB="18000"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0FAFE"/>
                    </a:solidFill>
                  </a:tcPr>
                </a:tc>
                <a:extLst>
                  <a:ext uri="{0D108BD9-81ED-4DB2-BD59-A6C34878D82A}">
                    <a16:rowId xmlns:a16="http://schemas.microsoft.com/office/drawing/2014/main" val="10004"/>
                  </a:ext>
                </a:extLst>
              </a:tr>
              <a:tr h="12992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AU" sz="1400" b="0" i="0" u="none" strike="noStrike" cap="none" normalizeH="0" baseline="0" dirty="0">
                          <a:ln>
                            <a:noFill/>
                          </a:ln>
                          <a:solidFill>
                            <a:schemeClr val="bg2"/>
                          </a:solidFill>
                          <a:effectLst/>
                          <a:latin typeface="Arial Black" pitchFamily="34" charset="0"/>
                          <a:cs typeface="Times New Roman" pitchFamily="18" charset="0"/>
                        </a:rPr>
                        <a:t>Main </a:t>
                      </a:r>
                      <a:r>
                        <a:rPr kumimoji="1" lang="en-AU" sz="1400" b="1" i="0" u="none" strike="noStrike" cap="none" normalizeH="0" baseline="0" dirty="0">
                          <a:ln>
                            <a:noFill/>
                          </a:ln>
                          <a:solidFill>
                            <a:schemeClr val="bg2"/>
                          </a:solidFill>
                          <a:effectLst/>
                          <a:latin typeface="Arial Black" pitchFamily="34" charset="0"/>
                          <a:cs typeface="Times New Roman" pitchFamily="18" charset="0"/>
                        </a:rPr>
                        <a:t>Literacy Focus</a:t>
                      </a:r>
                      <a:endParaRPr kumimoji="1" lang="en-AU" sz="1400" b="0" i="0" u="none" strike="noStrike" cap="none" normalizeH="0" baseline="0" dirty="0">
                        <a:ln>
                          <a:noFill/>
                        </a:ln>
                        <a:solidFill>
                          <a:schemeClr val="bg2"/>
                        </a:solidFill>
                        <a:effectLst/>
                        <a:latin typeface="Times New Roman" pitchFamily="18" charset="0"/>
                      </a:endParaRPr>
                    </a:p>
                  </a:txBody>
                  <a:tcPr marL="92075" marR="92075" marT="46038" marB="46038"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907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AU" sz="1100" b="0" i="0" u="none" strike="noStrike" cap="none" normalizeH="0" baseline="0" dirty="0">
                          <a:ln>
                            <a:noFill/>
                          </a:ln>
                          <a:solidFill>
                            <a:schemeClr val="tx1"/>
                          </a:solidFill>
                          <a:effectLst/>
                          <a:latin typeface="Times New Roman" pitchFamily="18" charset="0"/>
                          <a:cs typeface="Times New Roman" pitchFamily="18" charset="0"/>
                        </a:rPr>
                        <a:t>Oral and written literacy associated with gaining employment and the workplace</a:t>
                      </a:r>
                      <a:endParaRPr kumimoji="1" lang="en-AU" sz="1100" b="0" i="0" u="none" strike="noStrike" cap="none" normalizeH="0" baseline="0" dirty="0">
                        <a:ln>
                          <a:noFill/>
                        </a:ln>
                        <a:solidFill>
                          <a:schemeClr val="tx1"/>
                        </a:solidFill>
                        <a:effectLst/>
                        <a:latin typeface="Times New Roman" pitchFamily="18" charset="0"/>
                      </a:endParaRPr>
                    </a:p>
                  </a:txBody>
                  <a:tcPr marL="93600" marR="36000" marT="36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0FAF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AU" sz="1100" b="0" i="0" u="none" strike="noStrike" cap="none" normalizeH="0" baseline="0">
                          <a:ln>
                            <a:noFill/>
                          </a:ln>
                          <a:solidFill>
                            <a:schemeClr val="bg1"/>
                          </a:solidFill>
                          <a:effectLst/>
                          <a:latin typeface="Times New Roman" pitchFamily="18" charset="0"/>
                          <a:cs typeface="Times New Roman" pitchFamily="18" charset="0"/>
                        </a:rPr>
                        <a:t>Year level Queensland English curriculum, OR</a:t>
                      </a:r>
                      <a:endParaRPr kumimoji="1" lang="en-AU" sz="1400" b="0" i="0" u="none" strike="noStrike" cap="none" normalizeH="0" baseline="0">
                        <a:ln>
                          <a:noFill/>
                        </a:ln>
                        <a:solidFill>
                          <a:schemeClr val="bg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AU" sz="1100" b="0" i="0" u="none" strike="noStrike" cap="none" normalizeH="0" baseline="0">
                          <a:ln>
                            <a:noFill/>
                          </a:ln>
                          <a:solidFill>
                            <a:schemeClr val="bg1"/>
                          </a:solidFill>
                          <a:effectLst/>
                          <a:latin typeface="Times New Roman" pitchFamily="18" charset="0"/>
                          <a:cs typeface="Times New Roman" pitchFamily="18" charset="0"/>
                        </a:rPr>
                        <a:t>Vocational /Daily Life focussed literacy booklets</a:t>
                      </a:r>
                      <a:endParaRPr kumimoji="1" lang="en-AU" sz="4000" b="0" i="0" u="none" strike="noStrike" cap="none" normalizeH="0" baseline="0">
                        <a:ln>
                          <a:noFill/>
                        </a:ln>
                        <a:solidFill>
                          <a:schemeClr val="bg1"/>
                        </a:solidFill>
                        <a:effectLst/>
                        <a:latin typeface="Times New Roman" pitchFamily="18" charset="0"/>
                      </a:endParaRPr>
                    </a:p>
                  </a:txBody>
                  <a:tcPr marL="93600" marR="36000" marT="36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99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AU" sz="1100" b="0" i="0" u="none" strike="noStrike" cap="none" normalizeH="0" baseline="0" dirty="0">
                          <a:ln>
                            <a:noFill/>
                          </a:ln>
                          <a:solidFill>
                            <a:schemeClr val="bg1"/>
                          </a:solidFill>
                          <a:effectLst/>
                          <a:latin typeface="Times New Roman" pitchFamily="18" charset="0"/>
                          <a:cs typeface="Times New Roman" pitchFamily="18" charset="0"/>
                        </a:rPr>
                        <a:t>Oral and written assessment tasks based on real life tasks, chosen democratically  by students</a:t>
                      </a:r>
                      <a:endParaRPr kumimoji="1" lang="en-AU" sz="4000" b="0" i="0" u="none" strike="noStrike" cap="none" normalizeH="0" baseline="0" dirty="0">
                        <a:ln>
                          <a:noFill/>
                        </a:ln>
                        <a:solidFill>
                          <a:schemeClr val="bg1"/>
                        </a:solidFill>
                        <a:effectLst/>
                        <a:latin typeface="Times New Roman" pitchFamily="18" charset="0"/>
                      </a:endParaRPr>
                    </a:p>
                  </a:txBody>
                  <a:tcPr marL="93600" marR="36000" marT="36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99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AU" sz="1100" b="0" i="0" u="none" strike="noStrike" cap="none" normalizeH="0" baseline="0" dirty="0">
                          <a:ln>
                            <a:noFill/>
                          </a:ln>
                          <a:solidFill>
                            <a:schemeClr val="bg1"/>
                          </a:solidFill>
                          <a:effectLst/>
                          <a:latin typeface="Times New Roman" pitchFamily="18" charset="0"/>
                          <a:cs typeface="Times New Roman" pitchFamily="18" charset="0"/>
                        </a:rPr>
                        <a:t>1) Reading daily </a:t>
                      </a:r>
                      <a:r>
                        <a:rPr kumimoji="1" lang="en-AU" sz="1100" b="0" i="1" u="none" strike="noStrike" cap="none" normalizeH="0" baseline="0" dirty="0">
                          <a:ln>
                            <a:noFill/>
                          </a:ln>
                          <a:solidFill>
                            <a:schemeClr val="bg1"/>
                          </a:solidFill>
                          <a:effectLst/>
                          <a:latin typeface="Times New Roman" pitchFamily="18" charset="0"/>
                          <a:cs typeface="Times New Roman" pitchFamily="18" charset="0"/>
                        </a:rPr>
                        <a:t>to</a:t>
                      </a:r>
                      <a:r>
                        <a:rPr kumimoji="1" lang="en-AU" sz="1100" b="0" i="0" u="none" strike="noStrike" cap="none" normalizeH="0" baseline="0" dirty="0">
                          <a:ln>
                            <a:noFill/>
                          </a:ln>
                          <a:solidFill>
                            <a:schemeClr val="bg1"/>
                          </a:solidFill>
                          <a:effectLst/>
                          <a:latin typeface="Times New Roman" pitchFamily="18" charset="0"/>
                          <a:cs typeface="Times New Roman" pitchFamily="18" charset="0"/>
                        </a:rPr>
                        <a:t> students</a:t>
                      </a:r>
                      <a:endParaRPr kumimoji="1" lang="en-AU" sz="1400" b="0" i="0" u="none" strike="noStrike" cap="none" normalizeH="0" baseline="0" dirty="0">
                        <a:ln>
                          <a:noFill/>
                        </a:ln>
                        <a:solidFill>
                          <a:schemeClr val="bg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AU" sz="1100" b="0" i="0" u="none" strike="noStrike" cap="none" normalizeH="0" baseline="0" dirty="0">
                          <a:ln>
                            <a:noFill/>
                          </a:ln>
                          <a:solidFill>
                            <a:schemeClr val="bg1"/>
                          </a:solidFill>
                          <a:effectLst/>
                          <a:latin typeface="Times New Roman" pitchFamily="18" charset="0"/>
                          <a:cs typeface="Times New Roman" pitchFamily="18" charset="0"/>
                        </a:rPr>
                        <a:t>2) Activities based on students’ interests, “seizing the moment”</a:t>
                      </a:r>
                      <a:endParaRPr kumimoji="1" lang="en-AU" sz="4000" b="0" i="0" u="none" strike="noStrike" cap="none" normalizeH="0" baseline="0" dirty="0">
                        <a:ln>
                          <a:noFill/>
                        </a:ln>
                        <a:solidFill>
                          <a:schemeClr val="bg1"/>
                        </a:solidFill>
                        <a:effectLst/>
                        <a:latin typeface="Times New Roman" pitchFamily="18" charset="0"/>
                      </a:endParaRPr>
                    </a:p>
                  </a:txBody>
                  <a:tcPr marL="93600" marR="36000" marT="36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99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AU" sz="1100" b="0" i="0" u="none" strike="noStrike" cap="none" normalizeH="0" baseline="0" dirty="0">
                          <a:ln>
                            <a:noFill/>
                          </a:ln>
                          <a:solidFill>
                            <a:schemeClr val="tx1"/>
                          </a:solidFill>
                          <a:effectLst/>
                          <a:latin typeface="Times New Roman" pitchFamily="18" charset="0"/>
                          <a:cs typeface="Times New Roman" pitchFamily="18" charset="0"/>
                        </a:rPr>
                        <a:t>Reading &amp; Written literacy tasks associated with business and traditional literature [GED]</a:t>
                      </a:r>
                      <a:endParaRPr kumimoji="1" lang="en-AU" sz="1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AU" sz="1100" b="0" i="0" u="none" strike="noStrike" cap="none" normalizeH="0" baseline="0" dirty="0">
                          <a:ln>
                            <a:noFill/>
                          </a:ln>
                          <a:solidFill>
                            <a:schemeClr val="tx1"/>
                          </a:solidFill>
                          <a:effectLst/>
                          <a:latin typeface="Times New Roman" pitchFamily="18" charset="0"/>
                          <a:cs typeface="Times New Roman" pitchFamily="18" charset="0"/>
                        </a:rPr>
                        <a:t>Oral/</a:t>
                      </a:r>
                      <a:r>
                        <a:rPr kumimoji="1" lang="en-AU" sz="1100" b="0" i="0" u="none" strike="noStrike" cap="none" normalizeH="0" baseline="0" dirty="0" err="1">
                          <a:ln>
                            <a:noFill/>
                          </a:ln>
                          <a:solidFill>
                            <a:schemeClr val="tx1"/>
                          </a:solidFill>
                          <a:effectLst/>
                          <a:latin typeface="Times New Roman" pitchFamily="18" charset="0"/>
                          <a:cs typeface="Times New Roman" pitchFamily="18" charset="0"/>
                        </a:rPr>
                        <a:t>powerpoint</a:t>
                      </a:r>
                      <a:r>
                        <a:rPr kumimoji="1" lang="en-AU" sz="1100" b="0" i="0" u="none" strike="noStrike" cap="none" normalizeH="0" baseline="0" dirty="0">
                          <a:ln>
                            <a:noFill/>
                          </a:ln>
                          <a:solidFill>
                            <a:schemeClr val="tx1"/>
                          </a:solidFill>
                          <a:effectLst/>
                          <a:latin typeface="Times New Roman" pitchFamily="18" charset="0"/>
                          <a:cs typeface="Times New Roman" pitchFamily="18" charset="0"/>
                        </a:rPr>
                        <a:t> presentations [CENTRE BASED]</a:t>
                      </a:r>
                      <a:endParaRPr kumimoji="1" lang="en-AU" sz="4000" b="0" i="0" u="none" strike="noStrike" cap="none" normalizeH="0" baseline="0" dirty="0">
                        <a:ln>
                          <a:noFill/>
                        </a:ln>
                        <a:solidFill>
                          <a:schemeClr val="tx1"/>
                        </a:solidFill>
                        <a:effectLst/>
                        <a:latin typeface="Times New Roman" pitchFamily="18" charset="0"/>
                      </a:endParaRPr>
                    </a:p>
                  </a:txBody>
                  <a:tcPr marL="93600" marR="36000" marT="36000" marB="18000"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0FAFE"/>
                    </a:solidFill>
                  </a:tcPr>
                </a:tc>
                <a:extLst>
                  <a:ext uri="{0D108BD9-81ED-4DB2-BD59-A6C34878D82A}">
                    <a16:rowId xmlns:a16="http://schemas.microsoft.com/office/drawing/2014/main" val="10005"/>
                  </a:ext>
                </a:extLst>
              </a:tr>
              <a:tr h="132535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GB" sz="1400" b="1" i="0" u="none" strike="noStrike" cap="none" normalizeH="0" baseline="0" dirty="0">
                          <a:ln>
                            <a:noFill/>
                          </a:ln>
                          <a:solidFill>
                            <a:schemeClr val="bg2"/>
                          </a:solidFill>
                          <a:effectLst/>
                          <a:latin typeface="Arial Black" pitchFamily="34" charset="0"/>
                          <a:cs typeface="Times New Roman" pitchFamily="18" charset="0"/>
                        </a:rPr>
                        <a:t>Resources Used</a:t>
                      </a:r>
                      <a:endParaRPr kumimoji="1" lang="en-GB" sz="1400" b="0" i="0" u="none" strike="noStrike" cap="none" normalizeH="0" baseline="0" dirty="0">
                        <a:ln>
                          <a:noFill/>
                        </a:ln>
                        <a:solidFill>
                          <a:schemeClr val="bg2"/>
                        </a:solidFill>
                        <a:effectLst/>
                        <a:latin typeface="Times New Roman" pitchFamily="18" charset="0"/>
                      </a:endParaRPr>
                    </a:p>
                  </a:txBody>
                  <a:tcPr marL="92075" marR="92075" marT="46038" marB="46038"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A907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GB" sz="1100" b="0" i="0" u="none" strike="noStrike" cap="none" normalizeH="0" baseline="0" dirty="0">
                          <a:ln>
                            <a:noFill/>
                          </a:ln>
                          <a:solidFill>
                            <a:schemeClr val="tx1"/>
                          </a:solidFill>
                          <a:effectLst/>
                          <a:latin typeface="Times New Roman" pitchFamily="18" charset="0"/>
                          <a:cs typeface="Times New Roman" pitchFamily="18" charset="0"/>
                        </a:rPr>
                        <a:t>TAFE – teacher developed workbooks and worksheets, daily newspapers, computers, internet, note pads.</a:t>
                      </a:r>
                      <a:endParaRPr kumimoji="1" lang="en-GB" sz="1100" b="0" i="0" u="none" strike="noStrike" cap="none" normalizeH="0" baseline="0" dirty="0">
                        <a:ln>
                          <a:noFill/>
                        </a:ln>
                        <a:solidFill>
                          <a:schemeClr val="tx1"/>
                        </a:solidFill>
                        <a:effectLst/>
                        <a:latin typeface="Times New Roman" pitchFamily="18" charset="0"/>
                      </a:endParaRPr>
                    </a:p>
                  </a:txBody>
                  <a:tcPr marL="93600" marR="36000" marT="36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D0FAF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GB" sz="1100" b="0" i="0" u="none" strike="noStrike" cap="none" normalizeH="0" baseline="0" dirty="0">
                          <a:ln>
                            <a:noFill/>
                          </a:ln>
                          <a:solidFill>
                            <a:schemeClr val="bg1"/>
                          </a:solidFill>
                          <a:effectLst/>
                          <a:latin typeface="Times New Roman" pitchFamily="18" charset="0"/>
                          <a:cs typeface="Times New Roman" pitchFamily="18" charset="0"/>
                        </a:rPr>
                        <a:t>Brisbane School of Distance Education  - workbooks, note pads, online computer learning &amp; research.</a:t>
                      </a:r>
                      <a:endParaRPr kumimoji="1" lang="en-AU" sz="1400" b="0" i="0" u="none" strike="noStrike" cap="none" normalizeH="0" baseline="0" dirty="0">
                        <a:ln>
                          <a:noFill/>
                        </a:ln>
                        <a:solidFill>
                          <a:schemeClr val="bg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GB" sz="1100" b="0" i="0" u="none" strike="noStrike" cap="none" normalizeH="0" baseline="0" dirty="0">
                          <a:ln>
                            <a:noFill/>
                          </a:ln>
                          <a:solidFill>
                            <a:schemeClr val="bg1"/>
                          </a:solidFill>
                          <a:effectLst/>
                          <a:latin typeface="Times New Roman" pitchFamily="18" charset="0"/>
                          <a:cs typeface="Times New Roman" pitchFamily="18" charset="0"/>
                        </a:rPr>
                        <a:t>TAFE course materials.</a:t>
                      </a:r>
                      <a:endParaRPr kumimoji="1" lang="en-GB" sz="4000" b="0" i="0" u="none" strike="noStrike" cap="none" normalizeH="0" baseline="0" dirty="0">
                        <a:ln>
                          <a:noFill/>
                        </a:ln>
                        <a:solidFill>
                          <a:schemeClr val="bg1"/>
                        </a:solidFill>
                        <a:effectLst/>
                        <a:latin typeface="Times New Roman" pitchFamily="18" charset="0"/>
                      </a:endParaRPr>
                    </a:p>
                  </a:txBody>
                  <a:tcPr marL="93600" marR="36000" marT="36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0099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GB" sz="1100" b="0" i="0" u="none" strike="noStrike" cap="none" normalizeH="0" baseline="0" dirty="0">
                          <a:ln>
                            <a:noFill/>
                          </a:ln>
                          <a:solidFill>
                            <a:schemeClr val="bg1"/>
                          </a:solidFill>
                          <a:effectLst/>
                          <a:latin typeface="Times New Roman" pitchFamily="18" charset="0"/>
                          <a:cs typeface="Times New Roman" pitchFamily="18" charset="0"/>
                        </a:rPr>
                        <a:t>TAFE – Teacher developed materials.</a:t>
                      </a:r>
                      <a:endParaRPr kumimoji="1" lang="en-AU" sz="1400" b="0" i="0" u="none" strike="noStrike" cap="none" normalizeH="0" baseline="0" dirty="0">
                        <a:ln>
                          <a:noFill/>
                        </a:ln>
                        <a:solidFill>
                          <a:schemeClr val="bg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GB" sz="1100" b="0" i="0" u="none" strike="noStrike" cap="none" normalizeH="0" baseline="0" dirty="0">
                          <a:ln>
                            <a:noFill/>
                          </a:ln>
                          <a:solidFill>
                            <a:schemeClr val="bg1"/>
                          </a:solidFill>
                          <a:effectLst/>
                          <a:latin typeface="Times New Roman" pitchFamily="18" charset="0"/>
                          <a:cs typeface="Times New Roman" pitchFamily="18" charset="0"/>
                        </a:rPr>
                        <a:t>Student research in library, on internet, phonebooks, newspapers and community networks.</a:t>
                      </a:r>
                      <a:endParaRPr kumimoji="1" lang="en-GB" sz="4000" b="0" i="0" u="none" strike="noStrike" cap="none" normalizeH="0" baseline="0" dirty="0">
                        <a:ln>
                          <a:noFill/>
                        </a:ln>
                        <a:solidFill>
                          <a:schemeClr val="bg1"/>
                        </a:solidFill>
                        <a:effectLst/>
                        <a:latin typeface="Times New Roman" pitchFamily="18" charset="0"/>
                      </a:endParaRPr>
                    </a:p>
                  </a:txBody>
                  <a:tcPr marL="93600" marR="36000" marT="36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0099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GB" sz="1100" b="0" i="0" u="none" strike="noStrike" cap="none" normalizeH="0" baseline="0" dirty="0">
                          <a:ln>
                            <a:noFill/>
                          </a:ln>
                          <a:solidFill>
                            <a:schemeClr val="bg1"/>
                          </a:solidFill>
                          <a:effectLst/>
                          <a:latin typeface="Times New Roman" pitchFamily="18" charset="0"/>
                          <a:cs typeface="Times New Roman" pitchFamily="18" charset="0"/>
                        </a:rPr>
                        <a:t>Teacher developed material based on individual student needs.</a:t>
                      </a:r>
                      <a:endParaRPr kumimoji="1" lang="en-AU" sz="1400" b="0" i="0" u="none" strike="noStrike" cap="none" normalizeH="0" baseline="0" dirty="0">
                        <a:ln>
                          <a:noFill/>
                        </a:ln>
                        <a:solidFill>
                          <a:schemeClr val="bg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GB" sz="1100" b="0" i="0" u="none" strike="noStrike" cap="none" normalizeH="0" baseline="0" dirty="0">
                          <a:ln>
                            <a:noFill/>
                          </a:ln>
                          <a:solidFill>
                            <a:schemeClr val="bg1"/>
                          </a:solidFill>
                          <a:effectLst/>
                          <a:latin typeface="Times New Roman" pitchFamily="18" charset="0"/>
                          <a:cs typeface="Times New Roman" pitchFamily="18" charset="0"/>
                        </a:rPr>
                        <a:t>Computer programs – typing, maths and spelling</a:t>
                      </a:r>
                      <a:endParaRPr kumimoji="1" lang="en-GB" sz="4000" b="0" i="0" u="none" strike="noStrike" cap="none" normalizeH="0" baseline="0" dirty="0">
                        <a:ln>
                          <a:noFill/>
                        </a:ln>
                        <a:solidFill>
                          <a:schemeClr val="bg1"/>
                        </a:solidFill>
                        <a:effectLst/>
                        <a:latin typeface="Times New Roman" pitchFamily="18" charset="0"/>
                      </a:endParaRPr>
                    </a:p>
                  </a:txBody>
                  <a:tcPr marL="93600" marR="36000" marT="36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0099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GB" sz="1100" b="0" i="0" u="none" strike="noStrike" cap="none" normalizeH="0" baseline="0" dirty="0">
                          <a:ln>
                            <a:noFill/>
                          </a:ln>
                          <a:solidFill>
                            <a:schemeClr val="tx1"/>
                          </a:solidFill>
                          <a:effectLst/>
                          <a:latin typeface="Times New Roman" pitchFamily="18" charset="0"/>
                          <a:cs typeface="Times New Roman" pitchFamily="18" charset="0"/>
                        </a:rPr>
                        <a:t>Packets of worksheets photocopied from GED textbooks, computers, </a:t>
                      </a:r>
                      <a:r>
                        <a:rPr kumimoji="1" lang="en-GB" sz="1100" b="0" i="0" u="none" strike="noStrike" cap="none" normalizeH="0" baseline="0" dirty="0" err="1">
                          <a:ln>
                            <a:noFill/>
                          </a:ln>
                          <a:solidFill>
                            <a:schemeClr val="tx1"/>
                          </a:solidFill>
                          <a:effectLst/>
                          <a:latin typeface="Times New Roman" pitchFamily="18" charset="0"/>
                          <a:cs typeface="Times New Roman" pitchFamily="18" charset="0"/>
                        </a:rPr>
                        <a:t>powerpoint</a:t>
                      </a:r>
                      <a:r>
                        <a:rPr kumimoji="1" lang="en-GB" sz="1100" b="0" i="0" u="none" strike="noStrike" cap="none" normalizeH="0" baseline="0" dirty="0">
                          <a:ln>
                            <a:noFill/>
                          </a:ln>
                          <a:solidFill>
                            <a:schemeClr val="tx1"/>
                          </a:solidFill>
                          <a:effectLst/>
                          <a:latin typeface="Times New Roman" pitchFamily="18" charset="0"/>
                          <a:cs typeface="Times New Roman" pitchFamily="18" charset="0"/>
                        </a:rPr>
                        <a:t> &amp; graphics software, internet as a research tool.</a:t>
                      </a:r>
                      <a:endParaRPr kumimoji="1" lang="en-GB" sz="4000" b="0" i="0" u="none" strike="noStrike" cap="none" normalizeH="0" baseline="0" dirty="0">
                        <a:ln>
                          <a:noFill/>
                        </a:ln>
                        <a:solidFill>
                          <a:schemeClr val="tx1"/>
                        </a:solidFill>
                        <a:effectLst/>
                        <a:latin typeface="Times New Roman" pitchFamily="18" charset="0"/>
                      </a:endParaRPr>
                    </a:p>
                  </a:txBody>
                  <a:tcPr marL="93600" marR="36000" marT="36000" marB="18000"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D0FAFE"/>
                    </a:solid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Stage 2: Analytical Resolution</a:t>
            </a:r>
            <a:br>
              <a:rPr lang="en-US" b="1" dirty="0"/>
            </a:br>
            <a:r>
              <a:rPr lang="en-US" b="1" dirty="0"/>
              <a:t>Stage 4: Retroduction</a:t>
            </a:r>
            <a:endParaRPr lang="en-AU" dirty="0"/>
          </a:p>
        </p:txBody>
      </p:sp>
      <p:sp>
        <p:nvSpPr>
          <p:cNvPr id="3" name="Content Placeholder 2"/>
          <p:cNvSpPr>
            <a:spLocks noGrp="1"/>
          </p:cNvSpPr>
          <p:nvPr>
            <p:ph idx="1"/>
          </p:nvPr>
        </p:nvSpPr>
        <p:spPr/>
        <p:txBody>
          <a:bodyPr>
            <a:normAutofit fontScale="92500"/>
          </a:bodyPr>
          <a:lstStyle/>
          <a:p>
            <a:pPr>
              <a:lnSpc>
                <a:spcPts val="2600"/>
              </a:lnSpc>
            </a:pPr>
            <a:r>
              <a:rPr lang="en-US" sz="2600" dirty="0"/>
              <a:t>FIRST: the uncritical description of each alternative school divided into a </a:t>
            </a:r>
            <a:r>
              <a:rPr lang="en-US" sz="2600" i="1" dirty="0"/>
              <a:t>number of imaginable causal components</a:t>
            </a:r>
            <a:r>
              <a:rPr lang="en-US" sz="2600" dirty="0"/>
              <a:t> </a:t>
            </a:r>
            <a:r>
              <a:rPr lang="en-US" sz="1900" dirty="0"/>
              <a:t>[UNDERLYING STRUCTURAL MECHANISMS]: </a:t>
            </a:r>
          </a:p>
          <a:p>
            <a:pPr lvl="1"/>
            <a:r>
              <a:rPr lang="en-US" sz="2200" dirty="0"/>
              <a:t>Prior schooling structures;  </a:t>
            </a:r>
          </a:p>
          <a:p>
            <a:pPr lvl="1"/>
            <a:r>
              <a:rPr lang="en-US" sz="2200" dirty="0"/>
              <a:t>Generative events; </a:t>
            </a:r>
          </a:p>
          <a:p>
            <a:pPr lvl="1"/>
            <a:r>
              <a:rPr lang="en-US" sz="2200" dirty="0"/>
              <a:t>Model  of Alternative Schooling; </a:t>
            </a:r>
          </a:p>
          <a:p>
            <a:pPr lvl="1"/>
            <a:r>
              <a:rPr lang="en-US" sz="2200" dirty="0"/>
              <a:t>Purpose of each school; </a:t>
            </a:r>
          </a:p>
          <a:p>
            <a:pPr lvl="1"/>
            <a:r>
              <a:rPr lang="en-US" sz="2200" dirty="0"/>
              <a:t>Relations with linked community </a:t>
            </a:r>
            <a:r>
              <a:rPr lang="en-US" sz="2200" dirty="0" err="1"/>
              <a:t>organisations</a:t>
            </a:r>
            <a:r>
              <a:rPr lang="en-US" sz="2200" dirty="0"/>
              <a:t> and </a:t>
            </a:r>
          </a:p>
          <a:p>
            <a:pPr lvl="1">
              <a:spcAft>
                <a:spcPts val="1200"/>
              </a:spcAft>
            </a:pPr>
            <a:r>
              <a:rPr lang="en-US" sz="2200" dirty="0"/>
              <a:t>Individual agency.</a:t>
            </a:r>
          </a:p>
          <a:p>
            <a:pPr>
              <a:lnSpc>
                <a:spcPts val="2600"/>
              </a:lnSpc>
            </a:pPr>
            <a:r>
              <a:rPr lang="en-US" sz="2600" dirty="0"/>
              <a:t>SECOND: </a:t>
            </a:r>
            <a:r>
              <a:rPr lang="en-US" sz="2600" i="1" dirty="0"/>
              <a:t>critical “transcendental” questions </a:t>
            </a:r>
            <a:r>
              <a:rPr lang="en-US" sz="2600" dirty="0"/>
              <a:t>were posed about the social structures which were crucial or “necessary” for the emergence of each of the causal components.</a:t>
            </a:r>
          </a:p>
          <a:p>
            <a:pPr lvl="1"/>
            <a:endParaRPr lang="en-A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a:t>	Stage 4: Retroduction</a:t>
            </a:r>
            <a:endParaRPr lang="en-AU" dirty="0"/>
          </a:p>
        </p:txBody>
      </p:sp>
      <p:sp>
        <p:nvSpPr>
          <p:cNvPr id="3" name="Content Placeholder 2"/>
          <p:cNvSpPr>
            <a:spLocks noGrp="1"/>
          </p:cNvSpPr>
          <p:nvPr>
            <p:ph idx="1"/>
          </p:nvPr>
        </p:nvSpPr>
        <p:spPr>
          <a:xfrm>
            <a:off x="457200" y="1600200"/>
            <a:ext cx="8382000" cy="4525963"/>
          </a:xfrm>
        </p:spPr>
        <p:txBody>
          <a:bodyPr>
            <a:normAutofit/>
          </a:bodyPr>
          <a:lstStyle/>
          <a:p>
            <a:pPr>
              <a:buNone/>
            </a:pPr>
            <a:r>
              <a:rPr lang="en-AU" sz="2400" dirty="0"/>
              <a:t>TRANSCENDENTAL QUESTION</a:t>
            </a:r>
            <a:r>
              <a:rPr lang="en-AU" sz="2400" b="1" dirty="0"/>
              <a:t>:</a:t>
            </a:r>
          </a:p>
          <a:p>
            <a:pPr lvl="1">
              <a:buNone/>
            </a:pPr>
            <a:r>
              <a:rPr lang="en-AU" sz="2000" b="1" dirty="0"/>
              <a:t>	</a:t>
            </a:r>
            <a:r>
              <a:rPr lang="en-AU" sz="2000" i="1" dirty="0"/>
              <a:t>What are the </a:t>
            </a:r>
            <a:r>
              <a:rPr lang="en-AU" sz="2000" i="1" u="sng" dirty="0"/>
              <a:t>necessary</a:t>
            </a:r>
            <a:r>
              <a:rPr lang="en-AU" sz="2000" i="1" dirty="0"/>
              <a:t> conditions for X to occur</a:t>
            </a:r>
            <a:r>
              <a:rPr lang="en-AU" sz="2000" dirty="0"/>
              <a:t>?</a:t>
            </a:r>
          </a:p>
          <a:p>
            <a:pPr>
              <a:buNone/>
            </a:pPr>
            <a:r>
              <a:rPr lang="en-AU" sz="2400" b="1" dirty="0"/>
              <a:t>FOR STAGE 2</a:t>
            </a:r>
          </a:p>
          <a:p>
            <a:pPr>
              <a:buNone/>
            </a:pPr>
            <a:r>
              <a:rPr lang="en-AU" sz="2400" dirty="0"/>
              <a:t>UMBRELLA TRANSCENDENTAL QUESTION:</a:t>
            </a:r>
          </a:p>
          <a:p>
            <a:pPr lvl="1">
              <a:buNone/>
            </a:pPr>
            <a:r>
              <a:rPr lang="en-AU" sz="1700" i="1" dirty="0">
                <a:solidFill>
                  <a:prstClr val="black"/>
                </a:solidFill>
              </a:rPr>
              <a:t>	</a:t>
            </a:r>
            <a:r>
              <a:rPr lang="en-AU" sz="2100" i="1" dirty="0">
                <a:solidFill>
                  <a:prstClr val="black"/>
                </a:solidFill>
              </a:rPr>
              <a:t>What are the necessary conditions that brought each alternative schooling site into being, and made its continued existence possible?</a:t>
            </a:r>
            <a:endParaRPr lang="en-AU" sz="2000" dirty="0"/>
          </a:p>
          <a:p>
            <a:pPr>
              <a:buNone/>
            </a:pPr>
            <a:r>
              <a:rPr lang="en-US" sz="2400" dirty="0"/>
              <a:t>FURTHER TRANSCENDENTAL QUESTIONS about each component individually tailored for three main case study sites.</a:t>
            </a:r>
          </a:p>
          <a:p>
            <a:pPr>
              <a:buNone/>
            </a:pPr>
            <a:r>
              <a:rPr lang="en-AU" sz="2400" dirty="0"/>
              <a:t>For example re “Prior schooling structures” ...</a:t>
            </a:r>
          </a:p>
        </p:txBody>
      </p:sp>
      <p:sp>
        <p:nvSpPr>
          <p:cNvPr id="4" name="Rectangle 3"/>
          <p:cNvSpPr/>
          <p:nvPr/>
        </p:nvSpPr>
        <p:spPr>
          <a:xfrm rot="1195982">
            <a:off x="5762678" y="851926"/>
            <a:ext cx="3124200" cy="2057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73050" lvl="1" indent="-177800">
              <a:buFont typeface="Calibri" pitchFamily="34" charset="0"/>
              <a:buChar char="₋"/>
            </a:pPr>
            <a:r>
              <a:rPr lang="en-US" sz="1600" dirty="0"/>
              <a:t>Prior schooling structures;  </a:t>
            </a:r>
          </a:p>
          <a:p>
            <a:pPr marL="273050" lvl="1" indent="-177800">
              <a:buFont typeface="Calibri" pitchFamily="34" charset="0"/>
              <a:buChar char="₋"/>
            </a:pPr>
            <a:r>
              <a:rPr lang="en-US" sz="1600" dirty="0"/>
              <a:t>Generative events; </a:t>
            </a:r>
          </a:p>
          <a:p>
            <a:pPr marL="273050" lvl="1" indent="-177800">
              <a:buFont typeface="Calibri" pitchFamily="34" charset="0"/>
              <a:buChar char="₋"/>
            </a:pPr>
            <a:r>
              <a:rPr lang="en-US" sz="1600" dirty="0"/>
              <a:t>Model  of Alternative Schooling; </a:t>
            </a:r>
          </a:p>
          <a:p>
            <a:pPr marL="273050" lvl="1" indent="-177800">
              <a:buFont typeface="Calibri" pitchFamily="34" charset="0"/>
              <a:buChar char="₋"/>
            </a:pPr>
            <a:r>
              <a:rPr lang="en-US" sz="1600" dirty="0"/>
              <a:t>Purpose of each school; </a:t>
            </a:r>
          </a:p>
          <a:p>
            <a:pPr marL="273050" lvl="1" indent="-177800">
              <a:buFont typeface="Calibri" pitchFamily="34" charset="0"/>
              <a:buChar char="₋"/>
            </a:pPr>
            <a:r>
              <a:rPr lang="en-US" sz="1600" dirty="0"/>
              <a:t>Relations with linked community </a:t>
            </a:r>
            <a:r>
              <a:rPr lang="en-US" sz="1600" dirty="0" err="1"/>
              <a:t>organisations</a:t>
            </a:r>
            <a:r>
              <a:rPr lang="en-US" sz="1600" dirty="0"/>
              <a:t> and </a:t>
            </a:r>
          </a:p>
          <a:p>
            <a:pPr marL="273050" lvl="1" indent="-177800">
              <a:buFont typeface="Calibri" pitchFamily="34" charset="0"/>
              <a:buChar char="₋"/>
            </a:pPr>
            <a:r>
              <a:rPr lang="en-US" sz="1600" dirty="0"/>
              <a:t>Individual agency.</a:t>
            </a:r>
            <a:endParaRPr lang="en-AU" sz="1600" dirty="0"/>
          </a:p>
        </p:txBody>
      </p:sp>
      <p:sp>
        <p:nvSpPr>
          <p:cNvPr id="6" name="Rectangle 5"/>
          <p:cNvSpPr/>
          <p:nvPr/>
        </p:nvSpPr>
        <p:spPr>
          <a:xfrm>
            <a:off x="0" y="381000"/>
            <a:ext cx="9144000" cy="6324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tIns="7200" bIns="7200" rtlCol="0" anchor="ctr"/>
          <a:lstStyle/>
          <a:p>
            <a:pPr>
              <a:spcAft>
                <a:spcPts val="1200"/>
              </a:spcAft>
            </a:pPr>
            <a:r>
              <a:rPr lang="en-AU" sz="3200" b="1" dirty="0">
                <a:solidFill>
                  <a:schemeClr val="accent2">
                    <a:lumMod val="40000"/>
                    <a:lumOff val="60000"/>
                  </a:schemeClr>
                </a:solidFill>
              </a:rPr>
              <a:t>PRIOR SCHOOLING STRUCTURES </a:t>
            </a:r>
            <a:endParaRPr lang="en-AU" sz="2800" b="1" dirty="0">
              <a:solidFill>
                <a:schemeClr val="accent2">
                  <a:lumMod val="40000"/>
                  <a:lumOff val="60000"/>
                </a:schemeClr>
              </a:solidFill>
            </a:endParaRPr>
          </a:p>
          <a:p>
            <a:r>
              <a:rPr lang="en-AU" sz="2200" b="1" dirty="0"/>
              <a:t>FLEXI SCHOOL –</a:t>
            </a:r>
            <a:endParaRPr lang="en-AU" sz="2200" dirty="0"/>
          </a:p>
          <a:p>
            <a:r>
              <a:rPr lang="en-US" sz="2200" i="1" dirty="0"/>
              <a:t>What were the intrinsic [necessary] conditions of the mainstream high schooling structure that caused some students “not to be able to handle high school”? </a:t>
            </a:r>
            <a:endParaRPr lang="en-AU" sz="2200" dirty="0"/>
          </a:p>
          <a:p>
            <a:r>
              <a:rPr lang="en-AU" sz="2200" i="1" dirty="0"/>
              <a:t>What was the intrinsic [necessary] condition needed in an alternative model of schooling?</a:t>
            </a:r>
          </a:p>
          <a:p>
            <a:endParaRPr lang="en-AU" sz="2200" dirty="0"/>
          </a:p>
          <a:p>
            <a:r>
              <a:rPr lang="en-AU" sz="2200" b="1" dirty="0"/>
              <a:t>ALTERNATIVE EDUCATION CENTRE –</a:t>
            </a:r>
            <a:endParaRPr lang="en-AU" sz="2200" dirty="0"/>
          </a:p>
          <a:p>
            <a:r>
              <a:rPr lang="en-AU" sz="2200" i="1" dirty="0"/>
              <a:t>What were the intrinsic [necessary] conditions associated with mainstream public schooling that necessitated the establishment of trial alternative forms of public schooling?</a:t>
            </a:r>
            <a:endParaRPr lang="en-AU" sz="2200" dirty="0"/>
          </a:p>
          <a:p>
            <a:r>
              <a:rPr lang="en-AU" sz="2000" i="1" dirty="0"/>
              <a:t> </a:t>
            </a:r>
            <a:endParaRPr lang="en-AU" sz="2000" dirty="0"/>
          </a:p>
          <a:p>
            <a:r>
              <a:rPr lang="en-AU" sz="2000" b="1" dirty="0"/>
              <a:t>SUBURBAN TAFE YOUTH AT RISK PROGRAM –</a:t>
            </a:r>
            <a:endParaRPr lang="en-AU" sz="2000" dirty="0"/>
          </a:p>
          <a:p>
            <a:r>
              <a:rPr lang="en-AU" sz="2200" i="1" dirty="0"/>
              <a:t>What were the intrinsic [necessary] conditions of the Community College structure that necessitated and allowed for an alternative program to be established within this schooling site?</a:t>
            </a:r>
            <a:endParaRPr lang="en-AU" sz="2200" dirty="0"/>
          </a:p>
          <a:p>
            <a:pPr algn="ct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nodeType="after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childTnLst>
                                </p:cTn>
                              </p:par>
                            </p:childTnLst>
                          </p:cTn>
                        </p:par>
                        <p:par>
                          <p:cTn id="22" fill="hold">
                            <p:stCondLst>
                              <p:cond delay="0"/>
                            </p:stCondLst>
                            <p:childTnLst>
                              <p:par>
                                <p:cTn id="23" presetID="22" presetClass="entr" presetSubtype="4" fill="hold" grpId="0" nodeType="after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down)">
                                      <p:cBhvr>
                                        <p:cTn id="25" dur="500"/>
                                        <p:tgtEl>
                                          <p:spTgt spid="4"/>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wipe(down)">
                                      <p:cBhvr>
                                        <p:cTn id="3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b="1" dirty="0"/>
              <a:t>FINDINGS related to Stage 2 &amp; Stage 4</a:t>
            </a:r>
            <a:endParaRPr lang="en-AU" dirty="0"/>
          </a:p>
        </p:txBody>
      </p:sp>
      <p:sp>
        <p:nvSpPr>
          <p:cNvPr id="3" name="Content Placeholder 2"/>
          <p:cNvSpPr>
            <a:spLocks noGrp="1"/>
          </p:cNvSpPr>
          <p:nvPr>
            <p:ph idx="1"/>
          </p:nvPr>
        </p:nvSpPr>
        <p:spPr>
          <a:xfrm>
            <a:off x="457200" y="1066800"/>
            <a:ext cx="8229600" cy="5181600"/>
          </a:xfrm>
        </p:spPr>
        <p:txBody>
          <a:bodyPr>
            <a:noAutofit/>
          </a:bodyPr>
          <a:lstStyle/>
          <a:p>
            <a:r>
              <a:rPr lang="en-AU" sz="1800" b="1" dirty="0"/>
              <a:t>Variable first causes or generative events </a:t>
            </a:r>
            <a:r>
              <a:rPr lang="en-AU" sz="1800" dirty="0"/>
              <a:t>initiated each alternative school </a:t>
            </a:r>
          </a:p>
          <a:p>
            <a:r>
              <a:rPr lang="en-AU" sz="1800" b="1" dirty="0"/>
              <a:t>At the centre of concern </a:t>
            </a:r>
            <a:r>
              <a:rPr lang="en-AU" sz="1800" dirty="0"/>
              <a:t>for each centre was the at risk student cohort </a:t>
            </a:r>
          </a:p>
          <a:p>
            <a:r>
              <a:rPr lang="en-AU" sz="1800" b="1" dirty="0"/>
              <a:t>Staff or parents at all three centres perceived this cohort needed a “different” teaching and administrative approach:</a:t>
            </a:r>
            <a:r>
              <a:rPr lang="en-AU" sz="1800" dirty="0"/>
              <a:t> </a:t>
            </a:r>
          </a:p>
          <a:p>
            <a:pPr lvl="1"/>
            <a:r>
              <a:rPr lang="en-AU" sz="1600" dirty="0"/>
              <a:t>a different approach to mainstream schooling’s </a:t>
            </a:r>
            <a:r>
              <a:rPr lang="en-AU" sz="1600" i="1" dirty="0"/>
              <a:t>teacher directed pedagogic </a:t>
            </a:r>
            <a:r>
              <a:rPr lang="en-AU" sz="1600" dirty="0"/>
              <a:t>practices, </a:t>
            </a:r>
          </a:p>
          <a:p>
            <a:pPr lvl="1"/>
            <a:r>
              <a:rPr lang="en-AU" sz="1600" dirty="0"/>
              <a:t>a different approach to TAFE’s </a:t>
            </a:r>
            <a:r>
              <a:rPr lang="en-AU" sz="1600" i="1" dirty="0"/>
              <a:t>adult based </a:t>
            </a:r>
            <a:r>
              <a:rPr lang="en-AU" sz="1600" i="1" dirty="0" err="1"/>
              <a:t>andragogic</a:t>
            </a:r>
            <a:r>
              <a:rPr lang="en-AU" sz="1600" i="1" dirty="0"/>
              <a:t> practices </a:t>
            </a:r>
            <a:r>
              <a:rPr lang="en-AU" sz="1600" dirty="0"/>
              <a:t>with assumptions learners should be :</a:t>
            </a:r>
          </a:p>
          <a:p>
            <a:pPr lvl="2">
              <a:buFont typeface="Courier New" pitchFamily="49" charset="0"/>
              <a:buChar char="o"/>
            </a:pPr>
            <a:r>
              <a:rPr lang="en-AU" sz="1400" dirty="0"/>
              <a:t>independent, </a:t>
            </a:r>
          </a:p>
          <a:p>
            <a:pPr lvl="2">
              <a:buFont typeface="Courier New" pitchFamily="49" charset="0"/>
              <a:buChar char="o"/>
            </a:pPr>
            <a:r>
              <a:rPr lang="en-AU" sz="1400" dirty="0"/>
              <a:t>totally self-directed</a:t>
            </a:r>
          </a:p>
          <a:p>
            <a:pPr lvl="2">
              <a:buFont typeface="Courier New" pitchFamily="49" charset="0"/>
              <a:buChar char="o"/>
            </a:pPr>
            <a:r>
              <a:rPr lang="en-AU" sz="1400" dirty="0"/>
              <a:t>self-motivated. </a:t>
            </a:r>
          </a:p>
          <a:p>
            <a:r>
              <a:rPr lang="en-AU" sz="1800" b="1" dirty="0"/>
              <a:t>Educational structures that enabled involved personnel’s agency </a:t>
            </a:r>
            <a:r>
              <a:rPr lang="en-AU" sz="1800" dirty="0"/>
              <a:t>were vital to the successful continuance of each program </a:t>
            </a:r>
          </a:p>
          <a:p>
            <a:r>
              <a:rPr lang="en-AU" sz="1800" b="1" dirty="0"/>
              <a:t>Staff or involved parents needed to have:</a:t>
            </a:r>
          </a:p>
          <a:p>
            <a:pPr lvl="1"/>
            <a:r>
              <a:rPr lang="en-AU" sz="1800" dirty="0"/>
              <a:t> sufficient community networks, </a:t>
            </a:r>
          </a:p>
          <a:p>
            <a:pPr lvl="1"/>
            <a:r>
              <a:rPr lang="en-AU" sz="1800" dirty="0"/>
              <a:t>dispositional characteristics to afford them agency, </a:t>
            </a:r>
          </a:p>
          <a:p>
            <a:pPr lvl="1"/>
            <a:r>
              <a:rPr lang="en-AU" sz="1800" dirty="0"/>
              <a:t>commitment to “different” teaching</a:t>
            </a:r>
            <a:r>
              <a:rPr lang="en-AU" sz="1800" i="1" dirty="0"/>
              <a:t> </a:t>
            </a:r>
            <a:r>
              <a:rPr lang="en-AU" sz="1800" dirty="0"/>
              <a:t>approaches needed</a:t>
            </a:r>
            <a:r>
              <a:rPr lang="en-AU" sz="1800" i="1" dirty="0"/>
              <a:t> </a:t>
            </a:r>
            <a:r>
              <a:rPr lang="en-AU" sz="1800" dirty="0"/>
              <a:t>for youth at risk. </a:t>
            </a:r>
          </a:p>
          <a:p>
            <a:pPr lvl="1"/>
            <a:r>
              <a:rPr lang="en-AU" sz="1800" b="1" dirty="0">
                <a:solidFill>
                  <a:srgbClr val="B10750"/>
                </a:solidFill>
              </a:rPr>
              <a:t>The word “different” was used by all interviewed staff members.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457200" marR="0" lvl="1" indent="0" algn="ctr" defTabSz="914400" rtl="0" eaLnBrk="1" fontAlgn="auto" latinLnBrk="0" hangingPunct="1">
              <a:lnSpc>
                <a:spcPct val="100000"/>
              </a:lnSpc>
              <a:spcBef>
                <a:spcPct val="20000"/>
              </a:spcBef>
              <a:spcAft>
                <a:spcPts val="0"/>
              </a:spcAft>
              <a:tabLst/>
              <a:defRPr/>
            </a:pPr>
            <a:r>
              <a:rPr kumimoji="0" lang="en-US" sz="3600" b="0" i="0" u="none" strike="noStrike" kern="1200" cap="none" spc="0" normalizeH="0" baseline="0" noProof="0" dirty="0">
                <a:ln>
                  <a:noFill/>
                </a:ln>
                <a:solidFill>
                  <a:prstClr val="black">
                    <a:tint val="75000"/>
                  </a:prstClr>
                </a:solidFill>
                <a:effectLst/>
                <a:uLnTx/>
                <a:uFillTx/>
                <a:latin typeface="Cambria" pitchFamily="18" charset="0"/>
                <a:ea typeface="+mn-ea"/>
                <a:cs typeface="+mn-cs"/>
              </a:rPr>
              <a:t>IMPLICATIONS FOR VET</a:t>
            </a:r>
            <a:br>
              <a:rPr kumimoji="0" lang="en-US" sz="3600" b="0" i="0" u="none" strike="noStrike" kern="1200" cap="none" spc="0" normalizeH="0" baseline="0" noProof="0" dirty="0">
                <a:ln>
                  <a:noFill/>
                </a:ln>
                <a:solidFill>
                  <a:prstClr val="black">
                    <a:tint val="75000"/>
                  </a:prstClr>
                </a:solidFill>
                <a:effectLst/>
                <a:uLnTx/>
                <a:uFillTx/>
                <a:latin typeface="Cambria" pitchFamily="18" charset="0"/>
                <a:ea typeface="+mn-ea"/>
                <a:cs typeface="+mn-cs"/>
              </a:rPr>
            </a:br>
            <a:endParaRPr lang="en-AU" dirty="0"/>
          </a:p>
        </p:txBody>
      </p:sp>
      <p:sp>
        <p:nvSpPr>
          <p:cNvPr id="3" name="Content Placeholder 2"/>
          <p:cNvSpPr>
            <a:spLocks noGrp="1"/>
          </p:cNvSpPr>
          <p:nvPr>
            <p:ph idx="1"/>
          </p:nvPr>
        </p:nvSpPr>
        <p:spPr>
          <a:xfrm>
            <a:off x="457200" y="1219200"/>
            <a:ext cx="8382000" cy="4906963"/>
          </a:xfrm>
        </p:spPr>
        <p:txBody>
          <a:bodyPr>
            <a:noAutofit/>
          </a:bodyPr>
          <a:lstStyle/>
          <a:p>
            <a:pPr>
              <a:spcBef>
                <a:spcPts val="0"/>
              </a:spcBef>
              <a:spcAft>
                <a:spcPts val="600"/>
              </a:spcAft>
              <a:buNone/>
            </a:pPr>
            <a:r>
              <a:rPr lang="en-AU" sz="2400" b="1" dirty="0">
                <a:solidFill>
                  <a:srgbClr val="B10750"/>
                </a:solidFill>
              </a:rPr>
              <a:t>Implications for Pedagogy &amp; Andragogy in VET</a:t>
            </a:r>
          </a:p>
          <a:p>
            <a:pPr marL="0" indent="0">
              <a:spcBef>
                <a:spcPts val="0"/>
              </a:spcBef>
              <a:spcAft>
                <a:spcPts val="600"/>
              </a:spcAft>
              <a:buNone/>
            </a:pPr>
            <a:r>
              <a:rPr lang="en-AU" sz="2000" dirty="0"/>
              <a:t>In VET principles of teaching and learning plus administrative approaches are overall focussed on the “adult learner” in “an adult learning environment”. </a:t>
            </a:r>
            <a:endParaRPr lang="en-AU" sz="1600" dirty="0"/>
          </a:p>
          <a:p>
            <a:pPr>
              <a:buNone/>
            </a:pPr>
            <a:r>
              <a:rPr lang="en-AU" sz="1800" dirty="0"/>
              <a:t>KNOWLES’ ASSUMPTIONS re ANDRAGOGY: </a:t>
            </a:r>
          </a:p>
          <a:p>
            <a:pPr>
              <a:buNone/>
            </a:pPr>
            <a:r>
              <a:rPr lang="en-AU" sz="1700" i="1" dirty="0">
                <a:solidFill>
                  <a:srgbClr val="B10750"/>
                </a:solidFill>
              </a:rPr>
              <a:t> [A]s individuals mature: </a:t>
            </a:r>
          </a:p>
          <a:p>
            <a:pPr marL="273050" indent="-273050">
              <a:buFont typeface="+mj-lt"/>
              <a:buAutoNum type="arabicParenR"/>
            </a:pPr>
            <a:r>
              <a:rPr lang="en-AU" sz="1700" i="1" dirty="0"/>
              <a:t> their self-concept moves from one of being a dependent personality </a:t>
            </a:r>
            <a:r>
              <a:rPr lang="en-AU" sz="1700" i="1" dirty="0">
                <a:solidFill>
                  <a:srgbClr val="B10750"/>
                </a:solidFill>
              </a:rPr>
              <a:t>towards being a self-directed human being; </a:t>
            </a:r>
          </a:p>
          <a:p>
            <a:pPr marL="273050" indent="-273050">
              <a:buFont typeface="+mj-lt"/>
              <a:buAutoNum type="arabicParenR"/>
            </a:pPr>
            <a:r>
              <a:rPr lang="en-AU" sz="1700" i="1" dirty="0">
                <a:solidFill>
                  <a:srgbClr val="B10750"/>
                </a:solidFill>
              </a:rPr>
              <a:t>they accumulate a growing reservoir of experience </a:t>
            </a:r>
            <a:r>
              <a:rPr lang="en-AU" sz="1700" i="1" dirty="0"/>
              <a:t>that becomes an increasingly rich resource for learning; </a:t>
            </a:r>
          </a:p>
          <a:p>
            <a:pPr marL="273050" indent="-273050">
              <a:buFont typeface="+mj-lt"/>
              <a:buAutoNum type="arabicParenR"/>
            </a:pPr>
            <a:r>
              <a:rPr lang="en-AU" sz="1700" i="1" dirty="0"/>
              <a:t>their readiness to learn becomes </a:t>
            </a:r>
            <a:r>
              <a:rPr lang="en-AU" sz="1700" i="1" dirty="0">
                <a:solidFill>
                  <a:srgbClr val="B10750"/>
                </a:solidFill>
              </a:rPr>
              <a:t>oriented increasingly to the developmental tasks </a:t>
            </a:r>
            <a:r>
              <a:rPr lang="en-AU" sz="1700" i="1" dirty="0"/>
              <a:t>of their social roles; and </a:t>
            </a:r>
          </a:p>
          <a:p>
            <a:pPr marL="273050" indent="-273050">
              <a:buFont typeface="+mj-lt"/>
              <a:buAutoNum type="arabicParenR"/>
            </a:pPr>
            <a:r>
              <a:rPr lang="en-AU" sz="1700" i="1" dirty="0"/>
              <a:t>their time perspective changes from one of postponed </a:t>
            </a:r>
            <a:r>
              <a:rPr lang="en-AU" sz="1700" i="1" dirty="0">
                <a:solidFill>
                  <a:srgbClr val="B10750"/>
                </a:solidFill>
              </a:rPr>
              <a:t>application of knowledge to immediacy of application</a:t>
            </a:r>
            <a:r>
              <a:rPr lang="en-AU" sz="1700" i="1" dirty="0"/>
              <a:t>, and accordingly, their orientation toward learning shifts from one of subject-centeredness </a:t>
            </a:r>
            <a:r>
              <a:rPr lang="en-AU" sz="1700" i="1" dirty="0">
                <a:solidFill>
                  <a:srgbClr val="B10750"/>
                </a:solidFill>
              </a:rPr>
              <a:t>to one of performance-centeredness </a:t>
            </a:r>
            <a:r>
              <a:rPr lang="en-AU" sz="1700" dirty="0"/>
              <a:t>(Knowles, 1980, pp.44-45).</a:t>
            </a:r>
          </a:p>
        </p:txBody>
      </p:sp>
      <p:sp>
        <p:nvSpPr>
          <p:cNvPr id="5" name="Rectangle 4"/>
          <p:cNvSpPr/>
          <p:nvPr/>
        </p:nvSpPr>
        <p:spPr>
          <a:xfrm>
            <a:off x="304800" y="1219200"/>
            <a:ext cx="8458200" cy="495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AU" sz="2400" b="1" dirty="0"/>
              <a:t> ANDRAGOGY: </a:t>
            </a:r>
            <a:r>
              <a:rPr lang="en-AU" sz="2400" i="1" dirty="0"/>
              <a:t>	</a:t>
            </a:r>
          </a:p>
          <a:p>
            <a:pPr>
              <a:defRPr/>
            </a:pPr>
            <a:r>
              <a:rPr lang="en-AU" sz="2400" i="1" dirty="0"/>
              <a:t>andro </a:t>
            </a:r>
            <a:r>
              <a:rPr lang="en-AU" sz="2400" dirty="0"/>
              <a:t>meaning ...  the adult male 	</a:t>
            </a:r>
            <a:r>
              <a:rPr lang="en-AU" sz="2400" i="1" dirty="0"/>
              <a:t>agogos </a:t>
            </a:r>
            <a:r>
              <a:rPr lang="en-AU" sz="2400" dirty="0"/>
              <a:t>to lead; </a:t>
            </a:r>
          </a:p>
          <a:p>
            <a:pPr>
              <a:defRPr/>
            </a:pPr>
            <a:endParaRPr lang="en-AU" sz="2400" b="1" dirty="0"/>
          </a:p>
          <a:p>
            <a:pPr>
              <a:defRPr/>
            </a:pPr>
            <a:r>
              <a:rPr lang="en-AU" sz="2400" b="1" dirty="0"/>
              <a:t>Is a prominent model for adult learning &amp; teaching </a:t>
            </a:r>
          </a:p>
          <a:p>
            <a:pPr>
              <a:defRPr/>
            </a:pPr>
            <a:r>
              <a:rPr lang="en-AU" sz="2400" b="1" dirty="0"/>
              <a:t>developed by </a:t>
            </a:r>
            <a:r>
              <a:rPr lang="en-AU" sz="2400" b="1" dirty="0">
                <a:solidFill>
                  <a:schemeClr val="accent4">
                    <a:lumMod val="20000"/>
                    <a:lumOff val="80000"/>
                  </a:schemeClr>
                </a:solidFill>
              </a:rPr>
              <a:t>Malcolm Knowles </a:t>
            </a:r>
            <a:r>
              <a:rPr lang="en-AU" sz="2400" b="1" dirty="0"/>
              <a:t>in 1967</a:t>
            </a:r>
          </a:p>
          <a:p>
            <a:pPr>
              <a:defRPr/>
            </a:pPr>
            <a:endParaRPr lang="en-AU" sz="2400" b="1" dirty="0"/>
          </a:p>
          <a:p>
            <a:pPr>
              <a:defRPr/>
            </a:pPr>
            <a:endParaRPr lang="en-AU" sz="2400" dirty="0"/>
          </a:p>
          <a:p>
            <a:pPr>
              <a:defRPr/>
            </a:pPr>
            <a:r>
              <a:rPr lang="en-AU" sz="2400" dirty="0"/>
              <a:t>Whereas ...</a:t>
            </a:r>
          </a:p>
          <a:p>
            <a:pPr>
              <a:defRPr/>
            </a:pPr>
            <a:r>
              <a:rPr lang="en-AU" sz="2400" b="1" dirty="0"/>
              <a:t>PEDAGOGY:</a:t>
            </a:r>
            <a:r>
              <a:rPr lang="en-AU" sz="2400" dirty="0"/>
              <a:t>	</a:t>
            </a:r>
          </a:p>
          <a:p>
            <a:pPr>
              <a:defRPr/>
            </a:pPr>
            <a:r>
              <a:rPr lang="en-AU" sz="2400" i="1" dirty="0"/>
              <a:t>paidos </a:t>
            </a:r>
            <a:r>
              <a:rPr lang="en-AU" sz="2400" dirty="0"/>
              <a:t>meaning ... child 		</a:t>
            </a:r>
            <a:r>
              <a:rPr lang="en-AU" sz="2400" i="1" dirty="0"/>
              <a:t>agogos </a:t>
            </a:r>
            <a:r>
              <a:rPr lang="en-AU" sz="2400" dirty="0"/>
              <a:t>to lead.</a:t>
            </a:r>
          </a:p>
          <a:p>
            <a:pPr>
              <a:defRPr/>
            </a:pPr>
            <a:endParaRPr lang="en-AU"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10" dur="1000" fill="hold"/>
                                        <p:tgtEl>
                                          <p:spTgt spid="5"/>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5"/>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strips(downRight)">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strips(downRight)">
                                      <p:cBhvr>
                                        <p:cTn id="32" dur="500"/>
                                        <p:tgtEl>
                                          <p:spTgt spid="3">
                                            <p:txEl>
                                              <p:pRg st="3" end="3"/>
                                            </p:txEl>
                                          </p:spTgt>
                                        </p:tgtEl>
                                      </p:cBhvr>
                                    </p:animEffect>
                                  </p:childTnLst>
                                </p:cTn>
                              </p:par>
                            </p:childTnLst>
                          </p:cTn>
                        </p:par>
                        <p:par>
                          <p:cTn id="33" fill="hold">
                            <p:stCondLst>
                              <p:cond delay="500"/>
                            </p:stCondLst>
                            <p:childTnLst>
                              <p:par>
                                <p:cTn id="34" presetID="18" presetClass="entr" presetSubtype="6" fill="hold" nodeType="after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Effect transition="in" filter="strips(downRight)">
                                      <p:cBhvr>
                                        <p:cTn id="36" dur="500"/>
                                        <p:tgtEl>
                                          <p:spTgt spid="3">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8" presetClass="entr" presetSubtype="6" fill="hold"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strips(downRight)">
                                      <p:cBhvr>
                                        <p:cTn id="41" dur="500"/>
                                        <p:tgtEl>
                                          <p:spTgt spid="3">
                                            <p:txEl>
                                              <p:pRg st="5" end="5"/>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8" presetClass="entr" presetSubtype="6" fill="hold" nodeType="clickEffect">
                                  <p:stCondLst>
                                    <p:cond delay="0"/>
                                  </p:stCondLst>
                                  <p:childTnLst>
                                    <p:set>
                                      <p:cBhvr>
                                        <p:cTn id="45" dur="1" fill="hold">
                                          <p:stCondLst>
                                            <p:cond delay="0"/>
                                          </p:stCondLst>
                                        </p:cTn>
                                        <p:tgtEl>
                                          <p:spTgt spid="3">
                                            <p:txEl>
                                              <p:pRg st="6" end="6"/>
                                            </p:txEl>
                                          </p:spTgt>
                                        </p:tgtEl>
                                        <p:attrNameLst>
                                          <p:attrName>style.visibility</p:attrName>
                                        </p:attrNameLst>
                                      </p:cBhvr>
                                      <p:to>
                                        <p:strVal val="visible"/>
                                      </p:to>
                                    </p:set>
                                    <p:animEffect transition="in" filter="strips(downRight)">
                                      <p:cBhvr>
                                        <p:cTn id="46" dur="500"/>
                                        <p:tgtEl>
                                          <p:spTgt spid="3">
                                            <p:txEl>
                                              <p:pRg st="6" end="6"/>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8" presetClass="entr" presetSubtype="6" fill="hold" nodeType="clickEffect">
                                  <p:stCondLst>
                                    <p:cond delay="0"/>
                                  </p:stCondLst>
                                  <p:childTnLst>
                                    <p:set>
                                      <p:cBhvr>
                                        <p:cTn id="50" dur="1" fill="hold">
                                          <p:stCondLst>
                                            <p:cond delay="0"/>
                                          </p:stCondLst>
                                        </p:cTn>
                                        <p:tgtEl>
                                          <p:spTgt spid="3">
                                            <p:txEl>
                                              <p:pRg st="7" end="7"/>
                                            </p:txEl>
                                          </p:spTgt>
                                        </p:tgtEl>
                                        <p:attrNameLst>
                                          <p:attrName>style.visibility</p:attrName>
                                        </p:attrNameLst>
                                      </p:cBhvr>
                                      <p:to>
                                        <p:strVal val="visible"/>
                                      </p:to>
                                    </p:set>
                                    <p:animEffect transition="in" filter="strips(downRight)">
                                      <p:cBhvr>
                                        <p:cTn id="5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457200" marR="0" lvl="1" indent="0" algn="ctr" defTabSz="914400" rtl="0" eaLnBrk="1" fontAlgn="auto" latinLnBrk="0" hangingPunct="1">
              <a:lnSpc>
                <a:spcPct val="100000"/>
              </a:lnSpc>
              <a:spcBef>
                <a:spcPct val="20000"/>
              </a:spcBef>
              <a:spcAft>
                <a:spcPts val="0"/>
              </a:spcAft>
              <a:tabLst/>
              <a:defRPr/>
            </a:pPr>
            <a:r>
              <a:rPr kumimoji="0" lang="en-US" sz="3600" b="0" i="0" u="none" strike="noStrike" kern="1200" cap="none" spc="0" normalizeH="0" baseline="0" noProof="0" dirty="0">
                <a:ln>
                  <a:noFill/>
                </a:ln>
                <a:solidFill>
                  <a:prstClr val="black">
                    <a:tint val="75000"/>
                  </a:prstClr>
                </a:solidFill>
                <a:effectLst/>
                <a:uLnTx/>
                <a:uFillTx/>
                <a:latin typeface="Cambria" pitchFamily="18" charset="0"/>
                <a:ea typeface="+mn-ea"/>
                <a:cs typeface="+mn-cs"/>
              </a:rPr>
              <a:t>IMPLICATIONS FOR VET</a:t>
            </a:r>
            <a:br>
              <a:rPr kumimoji="0" lang="en-US" sz="3600" b="0" i="0" u="none" strike="noStrike" kern="1200" cap="none" spc="0" normalizeH="0" baseline="0" noProof="0" dirty="0">
                <a:ln>
                  <a:noFill/>
                </a:ln>
                <a:solidFill>
                  <a:prstClr val="black">
                    <a:tint val="75000"/>
                  </a:prstClr>
                </a:solidFill>
                <a:effectLst/>
                <a:uLnTx/>
                <a:uFillTx/>
                <a:latin typeface="Cambria" pitchFamily="18" charset="0"/>
                <a:ea typeface="+mn-ea"/>
                <a:cs typeface="+mn-cs"/>
              </a:rPr>
            </a:br>
            <a:endParaRPr lang="en-AU" dirty="0"/>
          </a:p>
        </p:txBody>
      </p:sp>
      <p:sp>
        <p:nvSpPr>
          <p:cNvPr id="3" name="Content Placeholder 2"/>
          <p:cNvSpPr>
            <a:spLocks noGrp="1"/>
          </p:cNvSpPr>
          <p:nvPr>
            <p:ph idx="1"/>
          </p:nvPr>
        </p:nvSpPr>
        <p:spPr>
          <a:xfrm>
            <a:off x="457200" y="1143000"/>
            <a:ext cx="8229600" cy="5181600"/>
          </a:xfrm>
        </p:spPr>
        <p:txBody>
          <a:bodyPr>
            <a:normAutofit fontScale="40000" lnSpcReduction="20000"/>
          </a:bodyPr>
          <a:lstStyle/>
          <a:p>
            <a:pPr marL="0" indent="0">
              <a:spcAft>
                <a:spcPts val="600"/>
              </a:spcAft>
              <a:buNone/>
            </a:pPr>
            <a:r>
              <a:rPr lang="en-AU" sz="5500" dirty="0">
                <a:solidFill>
                  <a:srgbClr val="B10750"/>
                </a:solidFill>
              </a:rPr>
              <a:t>CENTRAL TENETS OF ANDRAGOGY - adults are self directed learners motivated by the immediate needs and responsibilities of their adult world</a:t>
            </a:r>
          </a:p>
          <a:p>
            <a:pPr>
              <a:buNone/>
            </a:pPr>
            <a:r>
              <a:rPr lang="en-AU" sz="4800" i="1" dirty="0"/>
              <a:t>Whereas the application of children’s learning is for a future time. </a:t>
            </a:r>
          </a:p>
          <a:p>
            <a:pPr>
              <a:buNone/>
            </a:pPr>
            <a:r>
              <a:rPr lang="en-AU" sz="4800" b="1" i="1" dirty="0"/>
              <a:t>Then schools began to use some of Knowles approaches to adult learning </a:t>
            </a:r>
          </a:p>
          <a:p>
            <a:r>
              <a:rPr lang="en-AU" sz="4800" b="1" dirty="0"/>
              <a:t>Knowles acknowledged both andragogy and pedagogy as sets of assumptions that could  be used alongside each other (1980). </a:t>
            </a:r>
          </a:p>
          <a:p>
            <a:r>
              <a:rPr lang="en-AU" sz="4800" dirty="0"/>
              <a:t>Nevertheless proponents of adult education still emphasise assumptions of an independent, self-directed, self-motivated, and employment focus of adult learners. </a:t>
            </a:r>
          </a:p>
          <a:p>
            <a:r>
              <a:rPr lang="en-AU" sz="4800" dirty="0">
                <a:solidFill>
                  <a:srgbClr val="B10750"/>
                </a:solidFill>
              </a:rPr>
              <a:t>As a result not only academic but also administrative EXPECTATIONS/ APPROACHES in VET are orientated to these assumptions about VET learners (</a:t>
            </a:r>
            <a:r>
              <a:rPr lang="en-AU" sz="4800" dirty="0" err="1">
                <a:solidFill>
                  <a:srgbClr val="B10750"/>
                </a:solidFill>
              </a:rPr>
              <a:t>Loyens</a:t>
            </a:r>
            <a:r>
              <a:rPr lang="en-AU" sz="4800" dirty="0">
                <a:solidFill>
                  <a:srgbClr val="B10750"/>
                </a:solidFill>
              </a:rPr>
              <a:t>, </a:t>
            </a:r>
            <a:r>
              <a:rPr lang="en-AU" sz="4800" dirty="0" err="1">
                <a:solidFill>
                  <a:srgbClr val="B10750"/>
                </a:solidFill>
              </a:rPr>
              <a:t>Magda</a:t>
            </a:r>
            <a:r>
              <a:rPr lang="en-AU" sz="4800" dirty="0">
                <a:solidFill>
                  <a:srgbClr val="B10750"/>
                </a:solidFill>
              </a:rPr>
              <a:t> &amp; </a:t>
            </a:r>
            <a:r>
              <a:rPr lang="en-AU" sz="4800" dirty="0" err="1">
                <a:solidFill>
                  <a:srgbClr val="B10750"/>
                </a:solidFill>
              </a:rPr>
              <a:t>Rikers</a:t>
            </a:r>
            <a:r>
              <a:rPr lang="en-AU" sz="4800" dirty="0">
                <a:solidFill>
                  <a:srgbClr val="B10750"/>
                </a:solidFill>
              </a:rPr>
              <a:t>, 2008). </a:t>
            </a:r>
          </a:p>
          <a:p>
            <a:pPr>
              <a:spcBef>
                <a:spcPts val="1800"/>
              </a:spcBef>
              <a:buNone/>
            </a:pPr>
            <a:r>
              <a:rPr lang="en-AU" sz="4800" b="1" dirty="0"/>
              <a:t>But as initial explanatory analysis above indicated neither a purely school based pedagogy nor a self-directed approach of andragogy was appropriate for at-risk school learners</a:t>
            </a:r>
            <a:r>
              <a:rPr lang="en-AU" sz="4800" dirty="0">
                <a:solidFill>
                  <a:srgbClr val="B10750"/>
                </a:solidFill>
              </a:rPr>
              <a:t>, </a:t>
            </a:r>
            <a:r>
              <a:rPr lang="en-AU" sz="4800" b="1" dirty="0">
                <a:solidFill>
                  <a:srgbClr val="B10750"/>
                </a:solidFill>
              </a:rPr>
              <a:t>could this also be the case for VET learners? Do VET learners also need the “different” approach named above?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left)">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left)">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914400"/>
          </a:xfrm>
        </p:spPr>
        <p:txBody>
          <a:bodyPr>
            <a:normAutofit fontScale="90000"/>
          </a:bodyPr>
          <a:lstStyle/>
          <a:p>
            <a:br>
              <a:rPr lang="en-AU" b="1" dirty="0"/>
            </a:br>
            <a:r>
              <a:rPr lang="en-AU" b="1" dirty="0"/>
              <a:t>Stage 3: Theoretical Redescription &amp; Abduction</a:t>
            </a:r>
            <a:br>
              <a:rPr lang="en-AU" b="1" dirty="0"/>
            </a:br>
            <a:r>
              <a:rPr lang="en-AU" b="1" dirty="0"/>
              <a:t>Stage 4:  Retroduction </a:t>
            </a:r>
            <a:br>
              <a:rPr lang="en-AU" dirty="0"/>
            </a:br>
            <a:endParaRPr lang="en-AU" dirty="0"/>
          </a:p>
        </p:txBody>
      </p:sp>
      <p:sp>
        <p:nvSpPr>
          <p:cNvPr id="3" name="Content Placeholder 2"/>
          <p:cNvSpPr>
            <a:spLocks noGrp="1"/>
          </p:cNvSpPr>
          <p:nvPr>
            <p:ph idx="1"/>
          </p:nvPr>
        </p:nvSpPr>
        <p:spPr>
          <a:xfrm>
            <a:off x="457200" y="1371600"/>
            <a:ext cx="8229600" cy="4754563"/>
          </a:xfrm>
        </p:spPr>
        <p:txBody>
          <a:bodyPr>
            <a:noAutofit/>
            <a:scene3d>
              <a:camera prst="orthographicFront"/>
              <a:lightRig rig="threePt" dir="t"/>
            </a:scene3d>
            <a:sp3d extrusionH="57150">
              <a:bevelT w="38100" h="38100"/>
            </a:sp3d>
          </a:bodyPr>
          <a:lstStyle/>
          <a:p>
            <a:pPr>
              <a:buNone/>
            </a:pPr>
            <a:r>
              <a:rPr lang="en-AU" sz="2000" b="1" dirty="0">
                <a:solidFill>
                  <a:srgbClr val="0070C0"/>
                </a:solidFill>
              </a:rPr>
              <a:t>Stage 4: Retroduction</a:t>
            </a:r>
          </a:p>
          <a:p>
            <a:pPr marL="0" indent="0">
              <a:buNone/>
            </a:pPr>
            <a:r>
              <a:rPr lang="en-AU" sz="1800" dirty="0"/>
              <a:t>The doctoral study’s next explanatory analysis, investigated the needed “different” approach with a further transcendental question: </a:t>
            </a:r>
          </a:p>
          <a:p>
            <a:pPr lvl="1">
              <a:buNone/>
            </a:pPr>
            <a:r>
              <a:rPr lang="en-AU" sz="1600" i="1" dirty="0"/>
              <a:t>	What were the </a:t>
            </a:r>
            <a:r>
              <a:rPr lang="en-AU" sz="1600" b="1" i="1" dirty="0"/>
              <a:t>necessary components of a “different” teaching and administrative</a:t>
            </a:r>
            <a:r>
              <a:rPr lang="en-AU" sz="1600" i="1" dirty="0"/>
              <a:t> approach utilized at the case study sites for youth at risk?</a:t>
            </a:r>
          </a:p>
          <a:p>
            <a:pPr>
              <a:spcBef>
                <a:spcPts val="900"/>
              </a:spcBef>
              <a:buNone/>
            </a:pPr>
            <a:r>
              <a:rPr lang="en-AU" sz="2000" b="1" dirty="0">
                <a:solidFill>
                  <a:srgbClr val="0070C0"/>
                </a:solidFill>
              </a:rPr>
              <a:t>Stage 3: Theoretical redescription &amp; abduction</a:t>
            </a:r>
            <a:endParaRPr lang="en-AU" sz="2000" dirty="0"/>
          </a:p>
          <a:p>
            <a:pPr>
              <a:buNone/>
            </a:pPr>
            <a:r>
              <a:rPr lang="en-AU" sz="1600" dirty="0">
                <a:solidFill>
                  <a:srgbClr val="B10750"/>
                </a:solidFill>
              </a:rPr>
              <a:t>1</a:t>
            </a:r>
            <a:r>
              <a:rPr lang="en-AU" sz="1600" baseline="30000" dirty="0">
                <a:solidFill>
                  <a:srgbClr val="B10750"/>
                </a:solidFill>
              </a:rPr>
              <a:t>st</a:t>
            </a:r>
            <a:r>
              <a:rPr lang="en-AU" sz="1600" dirty="0">
                <a:solidFill>
                  <a:srgbClr val="B10750"/>
                </a:solidFill>
              </a:rPr>
              <a:t> THEORY: MODIFIED GROUNDED THEOR</a:t>
            </a:r>
            <a:r>
              <a:rPr lang="en-AU" sz="1600" b="1" dirty="0">
                <a:solidFill>
                  <a:srgbClr val="B10750"/>
                </a:solidFill>
              </a:rPr>
              <a:t>Y  </a:t>
            </a:r>
            <a:endParaRPr lang="en-AU" sz="1600" dirty="0">
              <a:solidFill>
                <a:srgbClr val="B10750"/>
              </a:solidFill>
            </a:endParaRPr>
          </a:p>
          <a:p>
            <a:r>
              <a:rPr lang="en-AU" sz="1800" dirty="0"/>
              <a:t>This theory was used to answer above question</a:t>
            </a:r>
          </a:p>
          <a:p>
            <a:r>
              <a:rPr lang="en-AU" sz="1800" dirty="0"/>
              <a:t>By analysing the audio taping - of all student and staff interviews and classroom sessions</a:t>
            </a:r>
          </a:p>
          <a:p>
            <a:r>
              <a:rPr lang="en-AU" sz="1800" dirty="0"/>
              <a:t>Done by: </a:t>
            </a:r>
          </a:p>
          <a:p>
            <a:pPr marL="531813" lvl="1" indent="-176213"/>
            <a:r>
              <a:rPr lang="en-AU" sz="1600" dirty="0"/>
              <a:t>Grouping reoccurring words/ phrases / like concepts</a:t>
            </a:r>
          </a:p>
          <a:p>
            <a:pPr marL="531813" lvl="1" indent="-176213"/>
            <a:r>
              <a:rPr lang="en-AU" sz="1600" dirty="0"/>
              <a:t>LAY CATEGORIES: reviewing these groupings then using participants words to construct category headings</a:t>
            </a:r>
          </a:p>
          <a:p>
            <a:pPr marL="531813" lvl="1" indent="-176213"/>
            <a:r>
              <a:rPr lang="en-AU" sz="1600" dirty="0"/>
              <a:t>ACADEMIC CATEGORIES &amp; THEMES,  rephrase the above categories in academic terms then create subgroups/themes for each academic category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par>
                          <p:cTn id="15" fill="hold">
                            <p:stCondLst>
                              <p:cond delay="0"/>
                            </p:stCondLst>
                            <p:childTnLst>
                              <p:par>
                                <p:cTn id="16" presetID="1" presetClass="entr" presetSubtype="0" fill="hold" nodeType="after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childTnLst>
                                </p:cTn>
                              </p:par>
                            </p:childTnLst>
                          </p:cTn>
                        </p:par>
                        <p:par>
                          <p:cTn id="18" fill="hold">
                            <p:stCondLst>
                              <p:cond delay="0"/>
                            </p:stCondLst>
                            <p:childTnLst>
                              <p:par>
                                <p:cTn id="19" presetID="1" presetClass="entr" presetSubtype="0" fill="hold" nodeType="after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Picture Placeholder 4"/>
          <p:cNvGraphicFramePr>
            <a:graphicFrameLocks noGrp="1"/>
          </p:cNvGraphicFramePr>
          <p:nvPr>
            <p:ph type="pic" idx="1"/>
          </p:nvPr>
        </p:nvGraphicFramePr>
        <p:xfrm>
          <a:off x="1" y="228600"/>
          <a:ext cx="9144000" cy="5377181"/>
        </p:xfrm>
        <a:graphic>
          <a:graphicData uri="http://schemas.openxmlformats.org/drawingml/2006/table">
            <a:tbl>
              <a:tblPr/>
              <a:tblGrid>
                <a:gridCol w="3645743">
                  <a:extLst>
                    <a:ext uri="{9D8B030D-6E8A-4147-A177-3AD203B41FA5}">
                      <a16:colId xmlns:a16="http://schemas.microsoft.com/office/drawing/2014/main" val="20000"/>
                    </a:ext>
                  </a:extLst>
                </a:gridCol>
                <a:gridCol w="1954956">
                  <a:extLst>
                    <a:ext uri="{9D8B030D-6E8A-4147-A177-3AD203B41FA5}">
                      <a16:colId xmlns:a16="http://schemas.microsoft.com/office/drawing/2014/main" val="20001"/>
                    </a:ext>
                  </a:extLst>
                </a:gridCol>
                <a:gridCol w="3543301">
                  <a:extLst>
                    <a:ext uri="{9D8B030D-6E8A-4147-A177-3AD203B41FA5}">
                      <a16:colId xmlns:a16="http://schemas.microsoft.com/office/drawing/2014/main" val="20002"/>
                    </a:ext>
                  </a:extLst>
                </a:gridCol>
              </a:tblGrid>
              <a:tr h="932856">
                <a:tc>
                  <a:txBody>
                    <a:bodyPr/>
                    <a:lstStyle/>
                    <a:p>
                      <a:pPr marL="54610" algn="l">
                        <a:lnSpc>
                          <a:spcPct val="115000"/>
                        </a:lnSpc>
                        <a:spcAft>
                          <a:spcPts val="0"/>
                        </a:spcAft>
                      </a:pPr>
                      <a:r>
                        <a:rPr lang="en-AU" sz="1400" dirty="0">
                          <a:solidFill>
                            <a:srgbClr val="000000"/>
                          </a:solidFill>
                          <a:latin typeface="Berlin Sans FB Demi"/>
                          <a:ea typeface="Calibri"/>
                          <a:cs typeface="Times New Roman"/>
                        </a:rPr>
                        <a:t>CAUSAL CATEGORIES = </a:t>
                      </a:r>
                    </a:p>
                    <a:p>
                      <a:pPr marL="54610" algn="l">
                        <a:lnSpc>
                          <a:spcPct val="115000"/>
                        </a:lnSpc>
                        <a:spcAft>
                          <a:spcPts val="0"/>
                        </a:spcAft>
                      </a:pPr>
                      <a:r>
                        <a:rPr lang="en-AU" sz="1400" i="1" dirty="0">
                          <a:solidFill>
                            <a:srgbClr val="000000"/>
                          </a:solidFill>
                          <a:latin typeface="Berlin Sans FB Demi"/>
                          <a:ea typeface="Calibri"/>
                          <a:cs typeface="Times New Roman"/>
                        </a:rPr>
                        <a:t>CODING </a:t>
                      </a:r>
                      <a:endParaRPr lang="en-AU" sz="1600" dirty="0">
                        <a:latin typeface="Calibri"/>
                        <a:ea typeface="Calibri"/>
                        <a:cs typeface="Times New Roman"/>
                      </a:endParaRPr>
                    </a:p>
                    <a:p>
                      <a:pPr marL="54610" algn="l">
                        <a:lnSpc>
                          <a:spcPct val="115000"/>
                        </a:lnSpc>
                        <a:spcAft>
                          <a:spcPts val="0"/>
                        </a:spcAft>
                      </a:pPr>
                      <a:r>
                        <a:rPr lang="en-AU" sz="1400" i="1" dirty="0">
                          <a:solidFill>
                            <a:srgbClr val="000000"/>
                          </a:solidFill>
                          <a:latin typeface="Berlin Sans FB Demi"/>
                          <a:ea typeface="Calibri"/>
                          <a:cs typeface="Times New Roman"/>
                        </a:rPr>
                        <a:t>LAY NARRATIVES GROUPED</a:t>
                      </a:r>
                      <a:endParaRPr lang="en-AU" sz="1600" dirty="0">
                        <a:latin typeface="Calibri"/>
                        <a:ea typeface="Calibri"/>
                        <a:cs typeface="Times New Roman"/>
                      </a:endParaRPr>
                    </a:p>
                  </a:txBody>
                  <a:tcPr marL="59280" marR="59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45720" algn="l">
                        <a:lnSpc>
                          <a:spcPct val="115000"/>
                        </a:lnSpc>
                        <a:spcAft>
                          <a:spcPts val="0"/>
                        </a:spcAft>
                      </a:pPr>
                      <a:r>
                        <a:rPr lang="en-AU" sz="1400" dirty="0">
                          <a:solidFill>
                            <a:srgbClr val="000000"/>
                          </a:solidFill>
                          <a:latin typeface="Berlin Sans FB Demi"/>
                          <a:ea typeface="Calibri"/>
                          <a:cs typeface="Times New Roman"/>
                        </a:rPr>
                        <a:t>CATEGORIES REGROUPED </a:t>
                      </a:r>
                      <a:endParaRPr lang="en-AU" sz="1400" dirty="0">
                        <a:latin typeface="Calibri"/>
                        <a:ea typeface="Calibri"/>
                        <a:cs typeface="Times New Roman"/>
                      </a:endParaRPr>
                    </a:p>
                    <a:p>
                      <a:pPr marL="45720" algn="l">
                        <a:lnSpc>
                          <a:spcPct val="115000"/>
                        </a:lnSpc>
                        <a:spcAft>
                          <a:spcPts val="0"/>
                        </a:spcAft>
                      </a:pPr>
                      <a:r>
                        <a:rPr lang="en-AU" sz="1400" i="1" dirty="0">
                          <a:solidFill>
                            <a:srgbClr val="000000"/>
                          </a:solidFill>
                          <a:latin typeface="Berlin Sans FB Demi"/>
                          <a:ea typeface="Calibri"/>
                          <a:cs typeface="Times New Roman"/>
                        </a:rPr>
                        <a:t>IN  ACADEMIC TERMS</a:t>
                      </a:r>
                      <a:endParaRPr lang="en-AU" sz="1400" dirty="0">
                        <a:latin typeface="Calibri"/>
                        <a:ea typeface="Calibri"/>
                        <a:cs typeface="Times New Roman"/>
                      </a:endParaRPr>
                    </a:p>
                  </a:txBody>
                  <a:tcPr marL="59280" marR="59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marL="45720" algn="just">
                        <a:lnSpc>
                          <a:spcPct val="115000"/>
                        </a:lnSpc>
                        <a:spcAft>
                          <a:spcPts val="0"/>
                        </a:spcAft>
                      </a:pPr>
                      <a:r>
                        <a:rPr lang="en-AU" sz="1400" dirty="0">
                          <a:solidFill>
                            <a:srgbClr val="000000"/>
                          </a:solidFill>
                          <a:latin typeface="Berlin Sans FB Demi"/>
                          <a:ea typeface="Calibri"/>
                          <a:cs typeface="Times New Roman"/>
                        </a:rPr>
                        <a:t>THEMES ASSIGNED TO EACH </a:t>
                      </a:r>
                      <a:endParaRPr lang="en-AU" sz="1400" dirty="0">
                        <a:latin typeface="Calibri"/>
                        <a:ea typeface="Calibri"/>
                        <a:cs typeface="Times New Roman"/>
                      </a:endParaRPr>
                    </a:p>
                    <a:p>
                      <a:pPr marL="45720" algn="just">
                        <a:lnSpc>
                          <a:spcPct val="115000"/>
                        </a:lnSpc>
                        <a:spcAft>
                          <a:spcPts val="0"/>
                        </a:spcAft>
                      </a:pPr>
                      <a:r>
                        <a:rPr lang="en-AU" sz="1400" dirty="0">
                          <a:solidFill>
                            <a:srgbClr val="000000"/>
                          </a:solidFill>
                          <a:latin typeface="Berlin Sans FB Demi"/>
                          <a:ea typeface="Calibri"/>
                          <a:cs typeface="Times New Roman"/>
                        </a:rPr>
                        <a:t>ACADEMIC CATEGORY</a:t>
                      </a:r>
                      <a:endParaRPr lang="en-AU" sz="1400" dirty="0">
                        <a:latin typeface="Calibri"/>
                        <a:ea typeface="Calibri"/>
                        <a:cs typeface="Times New Roman"/>
                      </a:endParaRPr>
                    </a:p>
                  </a:txBody>
                  <a:tcPr marL="59280" marR="59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0"/>
                  </a:ext>
                </a:extLst>
              </a:tr>
              <a:tr h="664480">
                <a:tc>
                  <a:txBody>
                    <a:bodyPr/>
                    <a:lstStyle/>
                    <a:p>
                      <a:pPr marL="54610">
                        <a:lnSpc>
                          <a:spcPct val="115000"/>
                        </a:lnSpc>
                        <a:spcAft>
                          <a:spcPts val="0"/>
                        </a:spcAft>
                      </a:pPr>
                      <a:r>
                        <a:rPr lang="en-AU" sz="1400">
                          <a:solidFill>
                            <a:srgbClr val="000000"/>
                          </a:solidFill>
                          <a:latin typeface="Calibri"/>
                          <a:ea typeface="Calibri"/>
                          <a:cs typeface="Times New Roman"/>
                        </a:rPr>
                        <a:t>a) Alternative schooling </a:t>
                      </a:r>
                      <a:r>
                        <a:rPr lang="en-AU" sz="1400" i="1">
                          <a:solidFill>
                            <a:srgbClr val="000000"/>
                          </a:solidFill>
                          <a:latin typeface="Calibri"/>
                          <a:ea typeface="Calibri"/>
                          <a:cs typeface="Times New Roman"/>
                        </a:rPr>
                        <a:t>learning experience differs </a:t>
                      </a:r>
                      <a:r>
                        <a:rPr lang="en-AU" sz="1400">
                          <a:solidFill>
                            <a:srgbClr val="000000"/>
                          </a:solidFill>
                          <a:latin typeface="Calibri"/>
                          <a:ea typeface="Calibri"/>
                          <a:cs typeface="Times New Roman"/>
                        </a:rPr>
                        <a:t>from mainstream high school; </a:t>
                      </a:r>
                      <a:endParaRPr lang="en-AU" sz="1600">
                        <a:latin typeface="Calibri"/>
                        <a:ea typeface="Calibri"/>
                        <a:cs typeface="Times New Roman"/>
                      </a:endParaRPr>
                    </a:p>
                  </a:txBody>
                  <a:tcPr marL="59280" marR="59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6D9F1"/>
                    </a:solidFill>
                  </a:tcPr>
                </a:tc>
                <a:tc rowSpan="12">
                  <a:txBody>
                    <a:bodyPr/>
                    <a:lstStyle/>
                    <a:p>
                      <a:pPr marL="46990">
                        <a:lnSpc>
                          <a:spcPct val="100000"/>
                        </a:lnSpc>
                        <a:spcAft>
                          <a:spcPts val="1800"/>
                        </a:spcAft>
                      </a:pPr>
                      <a:r>
                        <a:rPr lang="en-AU" sz="1400" b="1" dirty="0">
                          <a:solidFill>
                            <a:srgbClr val="000000"/>
                          </a:solidFill>
                          <a:latin typeface="Calibri"/>
                          <a:ea typeface="Calibri"/>
                          <a:cs typeface="Times New Roman"/>
                        </a:rPr>
                        <a:t>Category 1 </a:t>
                      </a:r>
                      <a:r>
                        <a:rPr lang="en-AU" sz="1400" dirty="0">
                          <a:solidFill>
                            <a:srgbClr val="000000"/>
                          </a:solidFill>
                          <a:latin typeface="Calibri"/>
                          <a:ea typeface="Calibri"/>
                          <a:cs typeface="Times New Roman"/>
                        </a:rPr>
                        <a:t>– Pedagogic Differences </a:t>
                      </a:r>
                      <a:endParaRPr lang="en-AU" sz="1400" dirty="0">
                        <a:latin typeface="Calibri"/>
                        <a:ea typeface="Calibri"/>
                        <a:cs typeface="Times New Roman"/>
                      </a:endParaRPr>
                    </a:p>
                    <a:p>
                      <a:pPr marL="46990">
                        <a:lnSpc>
                          <a:spcPct val="100000"/>
                        </a:lnSpc>
                        <a:spcAft>
                          <a:spcPts val="0"/>
                        </a:spcAft>
                      </a:pPr>
                      <a:r>
                        <a:rPr lang="en-AU" sz="1400" b="1" dirty="0">
                          <a:solidFill>
                            <a:srgbClr val="000000"/>
                          </a:solidFill>
                          <a:latin typeface="Calibri"/>
                          <a:ea typeface="Calibri"/>
                          <a:cs typeface="Times New Roman"/>
                        </a:rPr>
                        <a:t>Category 2 </a:t>
                      </a:r>
                      <a:r>
                        <a:rPr lang="en-AU" sz="1400" dirty="0">
                          <a:solidFill>
                            <a:srgbClr val="000000"/>
                          </a:solidFill>
                          <a:latin typeface="Calibri"/>
                          <a:ea typeface="Calibri"/>
                          <a:cs typeface="Times New Roman"/>
                        </a:rPr>
                        <a:t>– Social Support </a:t>
                      </a:r>
                    </a:p>
                    <a:p>
                      <a:pPr marL="46990">
                        <a:lnSpc>
                          <a:spcPct val="100000"/>
                        </a:lnSpc>
                        <a:spcAft>
                          <a:spcPts val="0"/>
                        </a:spcAft>
                      </a:pPr>
                      <a:endParaRPr lang="en-AU" sz="2400" dirty="0">
                        <a:latin typeface="Calibri"/>
                        <a:ea typeface="Calibri"/>
                        <a:cs typeface="Times New Roman"/>
                      </a:endParaRPr>
                    </a:p>
                    <a:p>
                      <a:pPr marL="46990">
                        <a:lnSpc>
                          <a:spcPct val="100000"/>
                        </a:lnSpc>
                        <a:spcAft>
                          <a:spcPts val="600"/>
                        </a:spcAft>
                      </a:pPr>
                      <a:r>
                        <a:rPr lang="en-AU" sz="1400" b="1" dirty="0">
                          <a:solidFill>
                            <a:srgbClr val="000000"/>
                          </a:solidFill>
                          <a:latin typeface="Calibri"/>
                          <a:ea typeface="Calibri"/>
                          <a:cs typeface="Times New Roman"/>
                        </a:rPr>
                        <a:t>Category 3 </a:t>
                      </a:r>
                      <a:r>
                        <a:rPr lang="en-AU" sz="1400" dirty="0">
                          <a:solidFill>
                            <a:srgbClr val="000000"/>
                          </a:solidFill>
                          <a:latin typeface="Calibri"/>
                          <a:ea typeface="Calibri"/>
                          <a:cs typeface="Times New Roman"/>
                        </a:rPr>
                        <a:t>– Literacy Experience </a:t>
                      </a:r>
                      <a:endParaRPr lang="en-AU" sz="1400" dirty="0">
                        <a:latin typeface="Calibri"/>
                        <a:ea typeface="Calibri"/>
                        <a:cs typeface="Times New Roman"/>
                      </a:endParaRPr>
                    </a:p>
                    <a:p>
                      <a:pPr marL="46990">
                        <a:lnSpc>
                          <a:spcPct val="100000"/>
                        </a:lnSpc>
                        <a:spcAft>
                          <a:spcPts val="0"/>
                        </a:spcAft>
                      </a:pPr>
                      <a:r>
                        <a:rPr lang="en-AU" sz="1400" b="1" dirty="0">
                          <a:solidFill>
                            <a:srgbClr val="000000"/>
                          </a:solidFill>
                          <a:latin typeface="Calibri"/>
                          <a:ea typeface="Calibri"/>
                          <a:cs typeface="Times New Roman"/>
                        </a:rPr>
                        <a:t>Category 4 </a:t>
                      </a:r>
                      <a:r>
                        <a:rPr lang="en-AU" sz="1400" dirty="0">
                          <a:solidFill>
                            <a:srgbClr val="000000"/>
                          </a:solidFill>
                          <a:latin typeface="Calibri"/>
                          <a:ea typeface="Calibri"/>
                          <a:cs typeface="Times New Roman"/>
                        </a:rPr>
                        <a:t>– Positive Administrative Approaches </a:t>
                      </a:r>
                      <a:endParaRPr lang="en-AU" sz="1600" dirty="0">
                        <a:solidFill>
                          <a:srgbClr val="000000"/>
                        </a:solidFill>
                        <a:latin typeface="Calibri"/>
                        <a:ea typeface="Calibri"/>
                        <a:cs typeface="Times New Roman"/>
                      </a:endParaRPr>
                    </a:p>
                    <a:p>
                      <a:pPr marL="46990">
                        <a:lnSpc>
                          <a:spcPct val="100000"/>
                        </a:lnSpc>
                        <a:spcAft>
                          <a:spcPts val="0"/>
                        </a:spcAft>
                      </a:pPr>
                      <a:endParaRPr lang="en-AU" sz="1200" dirty="0">
                        <a:latin typeface="Calibri"/>
                        <a:ea typeface="Calibri"/>
                        <a:cs typeface="Times New Roman"/>
                      </a:endParaRPr>
                    </a:p>
                    <a:p>
                      <a:pPr marL="46990">
                        <a:lnSpc>
                          <a:spcPct val="100000"/>
                        </a:lnSpc>
                        <a:spcAft>
                          <a:spcPts val="0"/>
                        </a:spcAft>
                      </a:pPr>
                      <a:r>
                        <a:rPr lang="en-AU" sz="1400" b="1" dirty="0">
                          <a:solidFill>
                            <a:srgbClr val="000000"/>
                          </a:solidFill>
                          <a:latin typeface="Calibri"/>
                          <a:ea typeface="Calibri"/>
                          <a:cs typeface="Times New Roman"/>
                        </a:rPr>
                        <a:t>Category 5 </a:t>
                      </a:r>
                      <a:r>
                        <a:rPr lang="en-AU" sz="1400" dirty="0">
                          <a:solidFill>
                            <a:srgbClr val="000000"/>
                          </a:solidFill>
                          <a:latin typeface="Calibri"/>
                          <a:ea typeface="Calibri"/>
                          <a:cs typeface="Times New Roman"/>
                        </a:rPr>
                        <a:t>– Continued Disengagement </a:t>
                      </a:r>
                    </a:p>
                    <a:p>
                      <a:pPr marL="46990">
                        <a:lnSpc>
                          <a:spcPct val="100000"/>
                        </a:lnSpc>
                        <a:spcAft>
                          <a:spcPts val="0"/>
                        </a:spcAft>
                      </a:pPr>
                      <a:endParaRPr lang="en-AU" sz="1000" dirty="0">
                        <a:latin typeface="Calibri"/>
                        <a:ea typeface="Calibri"/>
                        <a:cs typeface="Times New Roman"/>
                      </a:endParaRPr>
                    </a:p>
                    <a:p>
                      <a:pPr marL="46990">
                        <a:lnSpc>
                          <a:spcPct val="100000"/>
                        </a:lnSpc>
                        <a:spcAft>
                          <a:spcPts val="0"/>
                        </a:spcAft>
                      </a:pPr>
                      <a:r>
                        <a:rPr lang="en-AU" sz="1400" b="1" dirty="0">
                          <a:solidFill>
                            <a:srgbClr val="000000"/>
                          </a:solidFill>
                          <a:latin typeface="Calibri"/>
                          <a:ea typeface="Calibri"/>
                          <a:cs typeface="Times New Roman"/>
                        </a:rPr>
                        <a:t>Category 6 </a:t>
                      </a:r>
                      <a:r>
                        <a:rPr lang="en-AU" sz="1400" dirty="0">
                          <a:solidFill>
                            <a:srgbClr val="000000"/>
                          </a:solidFill>
                          <a:latin typeface="Calibri"/>
                          <a:ea typeface="Calibri"/>
                          <a:cs typeface="Times New Roman"/>
                        </a:rPr>
                        <a:t>– Negative Administrative Approaches</a:t>
                      </a:r>
                      <a:endParaRPr lang="en-AU" sz="1400" dirty="0">
                        <a:latin typeface="Calibri"/>
                        <a:ea typeface="Calibri"/>
                        <a:cs typeface="Times New Roman"/>
                      </a:endParaRPr>
                    </a:p>
                  </a:txBody>
                  <a:tcPr marL="59280" marR="59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AU" sz="1200" b="1" dirty="0">
                          <a:latin typeface="Calibri"/>
                          <a:ea typeface="Calibri"/>
                          <a:cs typeface="Times New Roman"/>
                        </a:rPr>
                        <a:t>CATEGORY 1 – PEDAGOGIC DIFFERENCES </a:t>
                      </a:r>
                      <a:endParaRPr lang="en-AU" sz="1600" dirty="0">
                        <a:latin typeface="Calibri"/>
                        <a:ea typeface="Calibri"/>
                        <a:cs typeface="Times New Roman"/>
                      </a:endParaRPr>
                    </a:p>
                    <a:p>
                      <a:pPr>
                        <a:lnSpc>
                          <a:spcPct val="115000"/>
                        </a:lnSpc>
                        <a:spcAft>
                          <a:spcPts val="0"/>
                        </a:spcAft>
                      </a:pPr>
                      <a:r>
                        <a:rPr lang="en-AU" sz="1200" dirty="0">
                          <a:solidFill>
                            <a:srgbClr val="000000"/>
                          </a:solidFill>
                          <a:latin typeface="Calibri"/>
                          <a:ea typeface="Calibri"/>
                          <a:cs typeface="Arial"/>
                        </a:rPr>
                        <a:t>(Theme A) Alternative Schooling Learning Experience Differs from Mainstream High School</a:t>
                      </a:r>
                      <a:endParaRPr lang="en-AU" sz="1600" dirty="0">
                        <a:latin typeface="Calibri"/>
                        <a:ea typeface="Calibri"/>
                        <a:cs typeface="Times New Roman"/>
                      </a:endParaRPr>
                    </a:p>
                  </a:txBody>
                  <a:tcPr marL="59280" marR="59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1"/>
                  </a:ext>
                </a:extLst>
              </a:tr>
              <a:tr h="438563">
                <a:tc>
                  <a:txBody>
                    <a:bodyPr/>
                    <a:lstStyle/>
                    <a:p>
                      <a:pPr marL="54610">
                        <a:lnSpc>
                          <a:spcPct val="115000"/>
                        </a:lnSpc>
                        <a:spcAft>
                          <a:spcPts val="0"/>
                        </a:spcAft>
                      </a:pPr>
                      <a:r>
                        <a:rPr lang="en-AU" sz="1400">
                          <a:solidFill>
                            <a:srgbClr val="000000"/>
                          </a:solidFill>
                          <a:latin typeface="Calibri"/>
                          <a:ea typeface="Calibri"/>
                          <a:cs typeface="Times New Roman"/>
                        </a:rPr>
                        <a:t>b) </a:t>
                      </a:r>
                      <a:r>
                        <a:rPr lang="en-AU" sz="1400" i="1">
                          <a:solidFill>
                            <a:srgbClr val="000000"/>
                          </a:solidFill>
                          <a:latin typeface="Calibri"/>
                          <a:ea typeface="Calibri"/>
                          <a:cs typeface="Times New Roman"/>
                        </a:rPr>
                        <a:t>Support provided by students </a:t>
                      </a:r>
                      <a:r>
                        <a:rPr lang="en-AU" sz="1400">
                          <a:solidFill>
                            <a:srgbClr val="000000"/>
                          </a:solidFill>
                          <a:latin typeface="Calibri"/>
                          <a:ea typeface="Calibri"/>
                          <a:cs typeface="Times New Roman"/>
                        </a:rPr>
                        <a:t>for each other‘s learning; </a:t>
                      </a:r>
                      <a:endParaRPr lang="en-AU" sz="1600">
                        <a:latin typeface="Calibri"/>
                        <a:ea typeface="Calibri"/>
                        <a:cs typeface="Times New Roman"/>
                      </a:endParaRPr>
                    </a:p>
                  </a:txBody>
                  <a:tcPr marL="59280" marR="59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vMerge="1">
                  <a:txBody>
                    <a:bodyPr/>
                    <a:lstStyle/>
                    <a:p>
                      <a:endParaRPr lang="en-AU"/>
                    </a:p>
                  </a:txBody>
                  <a:tcPr/>
                </a:tc>
                <a:tc rowSpan="2">
                  <a:txBody>
                    <a:bodyPr/>
                    <a:lstStyle/>
                    <a:p>
                      <a:pPr>
                        <a:lnSpc>
                          <a:spcPct val="115000"/>
                        </a:lnSpc>
                        <a:spcAft>
                          <a:spcPts val="0"/>
                        </a:spcAft>
                      </a:pPr>
                      <a:r>
                        <a:rPr lang="en-AU" sz="1200" b="1">
                          <a:solidFill>
                            <a:srgbClr val="000000"/>
                          </a:solidFill>
                          <a:latin typeface="Calibri"/>
                          <a:ea typeface="Calibri"/>
                          <a:cs typeface="Arial"/>
                        </a:rPr>
                        <a:t>CATEGORY 2 – SOCIAL SUPPORT </a:t>
                      </a:r>
                      <a:endParaRPr lang="en-AU" sz="1600">
                        <a:latin typeface="Calibri"/>
                        <a:ea typeface="Calibri"/>
                        <a:cs typeface="Times New Roman"/>
                      </a:endParaRPr>
                    </a:p>
                    <a:p>
                      <a:pPr>
                        <a:lnSpc>
                          <a:spcPct val="115000"/>
                        </a:lnSpc>
                        <a:spcAft>
                          <a:spcPts val="0"/>
                        </a:spcAft>
                      </a:pPr>
                      <a:r>
                        <a:rPr lang="en-AU" sz="1200">
                          <a:solidFill>
                            <a:srgbClr val="000000"/>
                          </a:solidFill>
                          <a:latin typeface="Calibri"/>
                          <a:ea typeface="Calibri"/>
                          <a:cs typeface="Arial"/>
                        </a:rPr>
                        <a:t>(Theme B) Support Provided by Students for Each Other</a:t>
                      </a:r>
                      <a:r>
                        <a:rPr lang="en-AU" sz="1200">
                          <a:solidFill>
                            <a:srgbClr val="000000"/>
                          </a:solidFill>
                          <a:latin typeface="Calibri"/>
                          <a:ea typeface="MS Mincho"/>
                          <a:cs typeface="MS Mincho"/>
                        </a:rPr>
                        <a:t>'</a:t>
                      </a:r>
                      <a:r>
                        <a:rPr lang="en-AU" sz="1200">
                          <a:solidFill>
                            <a:srgbClr val="000000"/>
                          </a:solidFill>
                          <a:latin typeface="Calibri"/>
                          <a:ea typeface="Calibri"/>
                          <a:cs typeface="Arial"/>
                        </a:rPr>
                        <a:t>s Learning </a:t>
                      </a:r>
                      <a:endParaRPr lang="en-AU" sz="1600">
                        <a:latin typeface="Calibri"/>
                        <a:ea typeface="Calibri"/>
                        <a:cs typeface="Times New Roman"/>
                      </a:endParaRPr>
                    </a:p>
                    <a:p>
                      <a:pPr>
                        <a:lnSpc>
                          <a:spcPct val="115000"/>
                        </a:lnSpc>
                        <a:spcAft>
                          <a:spcPts val="0"/>
                        </a:spcAft>
                      </a:pPr>
                      <a:r>
                        <a:rPr lang="en-AU" sz="1200">
                          <a:solidFill>
                            <a:srgbClr val="000000"/>
                          </a:solidFill>
                          <a:latin typeface="Calibri"/>
                          <a:ea typeface="Calibri"/>
                          <a:cs typeface="Arial"/>
                        </a:rPr>
                        <a:t>(Theme C) Teaching/Modelling of Social Skills</a:t>
                      </a:r>
                      <a:endParaRPr lang="en-AU" sz="1600">
                        <a:latin typeface="Calibri"/>
                        <a:ea typeface="Calibri"/>
                        <a:cs typeface="Times New Roman"/>
                      </a:endParaRPr>
                    </a:p>
                  </a:txBody>
                  <a:tcPr marL="59280" marR="59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002"/>
                  </a:ext>
                </a:extLst>
              </a:tr>
              <a:tr h="292318">
                <a:tc>
                  <a:txBody>
                    <a:bodyPr/>
                    <a:lstStyle/>
                    <a:p>
                      <a:pPr marL="54610">
                        <a:lnSpc>
                          <a:spcPct val="115000"/>
                        </a:lnSpc>
                        <a:spcAft>
                          <a:spcPts val="0"/>
                        </a:spcAft>
                      </a:pPr>
                      <a:r>
                        <a:rPr lang="en-AU" sz="1400" dirty="0">
                          <a:solidFill>
                            <a:srgbClr val="000000"/>
                          </a:solidFill>
                          <a:latin typeface="Calibri"/>
                          <a:ea typeface="Calibri"/>
                          <a:cs typeface="Times New Roman"/>
                        </a:rPr>
                        <a:t>c) </a:t>
                      </a:r>
                      <a:r>
                        <a:rPr lang="en-AU" sz="1400" i="1" dirty="0">
                          <a:solidFill>
                            <a:srgbClr val="000000"/>
                          </a:solidFill>
                          <a:latin typeface="Calibri"/>
                          <a:ea typeface="Calibri"/>
                          <a:cs typeface="Times New Roman"/>
                        </a:rPr>
                        <a:t>Teaching/modelling of </a:t>
                      </a:r>
                      <a:r>
                        <a:rPr lang="en-AU" sz="1400" dirty="0">
                          <a:solidFill>
                            <a:srgbClr val="000000"/>
                          </a:solidFill>
                          <a:latin typeface="Calibri"/>
                          <a:ea typeface="Calibri"/>
                          <a:cs typeface="Times New Roman"/>
                        </a:rPr>
                        <a:t>social skills; </a:t>
                      </a:r>
                      <a:endParaRPr lang="en-AU" sz="1600" dirty="0">
                        <a:latin typeface="Calibri"/>
                        <a:ea typeface="Calibri"/>
                        <a:cs typeface="Times New Roman"/>
                      </a:endParaRPr>
                    </a:p>
                  </a:txBody>
                  <a:tcPr marL="59280" marR="59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6D9F1"/>
                    </a:solidFill>
                  </a:tcPr>
                </a:tc>
                <a:tc vMerge="1">
                  <a:txBody>
                    <a:bodyPr/>
                    <a:lstStyle/>
                    <a:p>
                      <a:endParaRPr lang="en-AU"/>
                    </a:p>
                  </a:txBody>
                  <a:tcPr/>
                </a:tc>
                <a:tc vMerge="1">
                  <a:txBody>
                    <a:bodyPr/>
                    <a:lstStyle/>
                    <a:p>
                      <a:endParaRPr lang="en-AU"/>
                    </a:p>
                  </a:txBody>
                  <a:tcPr/>
                </a:tc>
                <a:extLst>
                  <a:ext uri="{0D108BD9-81ED-4DB2-BD59-A6C34878D82A}">
                    <a16:rowId xmlns:a16="http://schemas.microsoft.com/office/drawing/2014/main" val="10003"/>
                  </a:ext>
                </a:extLst>
              </a:tr>
              <a:tr h="304616">
                <a:tc>
                  <a:txBody>
                    <a:bodyPr/>
                    <a:lstStyle/>
                    <a:p>
                      <a:pPr marL="54610">
                        <a:lnSpc>
                          <a:spcPct val="115000"/>
                        </a:lnSpc>
                        <a:spcAft>
                          <a:spcPts val="0"/>
                        </a:spcAft>
                      </a:pPr>
                      <a:r>
                        <a:rPr lang="en-AU" sz="1400" dirty="0">
                          <a:solidFill>
                            <a:srgbClr val="000000"/>
                          </a:solidFill>
                          <a:latin typeface="Calibri"/>
                          <a:ea typeface="Calibri"/>
                          <a:cs typeface="Times New Roman"/>
                        </a:rPr>
                        <a:t>d) Real world nature of </a:t>
                      </a:r>
                      <a:r>
                        <a:rPr lang="en-AU" sz="1400" i="1" dirty="0">
                          <a:solidFill>
                            <a:srgbClr val="000000"/>
                          </a:solidFill>
                          <a:latin typeface="Calibri"/>
                          <a:ea typeface="Calibri"/>
                          <a:cs typeface="Times New Roman"/>
                        </a:rPr>
                        <a:t>literacy learning; </a:t>
                      </a:r>
                      <a:endParaRPr lang="en-AU" sz="1600" dirty="0">
                        <a:latin typeface="Calibri"/>
                        <a:ea typeface="Calibri"/>
                        <a:cs typeface="Times New Roman"/>
                      </a:endParaRPr>
                    </a:p>
                  </a:txBody>
                  <a:tcPr marL="59280" marR="59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vMerge="1">
                  <a:txBody>
                    <a:bodyPr/>
                    <a:lstStyle/>
                    <a:p>
                      <a:endParaRPr lang="en-AU"/>
                    </a:p>
                  </a:txBody>
                  <a:tcPr/>
                </a:tc>
                <a:tc rowSpan="2">
                  <a:txBody>
                    <a:bodyPr/>
                    <a:lstStyle/>
                    <a:p>
                      <a:pPr>
                        <a:lnSpc>
                          <a:spcPct val="115000"/>
                        </a:lnSpc>
                        <a:spcAft>
                          <a:spcPts val="0"/>
                        </a:spcAft>
                      </a:pPr>
                      <a:r>
                        <a:rPr lang="en-AU" sz="1200" b="1" dirty="0">
                          <a:solidFill>
                            <a:srgbClr val="000000"/>
                          </a:solidFill>
                          <a:latin typeface="Calibri"/>
                          <a:ea typeface="Calibri"/>
                          <a:cs typeface="Arial"/>
                        </a:rPr>
                        <a:t>CATEGORY 3 – LITERACY EXPERIENCE</a:t>
                      </a:r>
                    </a:p>
                    <a:p>
                      <a:pPr>
                        <a:lnSpc>
                          <a:spcPct val="115000"/>
                        </a:lnSpc>
                        <a:spcAft>
                          <a:spcPts val="0"/>
                        </a:spcAft>
                      </a:pPr>
                      <a:r>
                        <a:rPr lang="en-US" sz="1200" dirty="0">
                          <a:latin typeface="Calibri" pitchFamily="34" charset="0"/>
                          <a:ea typeface="Calibri"/>
                          <a:cs typeface="Times New Roman"/>
                        </a:rPr>
                        <a:t>(Theme D) Real World Nature of Literacy Learning </a:t>
                      </a:r>
                      <a:endParaRPr lang="en-AU" sz="1600" dirty="0">
                        <a:latin typeface="Calibri"/>
                        <a:ea typeface="Calibri"/>
                        <a:cs typeface="Times New Roman"/>
                      </a:endParaRPr>
                    </a:p>
                  </a:txBody>
                  <a:tcPr marL="59280" marR="59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4"/>
                  </a:ext>
                </a:extLst>
              </a:tr>
              <a:tr h="98946">
                <a:tc rowSpan="2">
                  <a:txBody>
                    <a:bodyPr/>
                    <a:lstStyle/>
                    <a:p>
                      <a:pPr marL="54610">
                        <a:lnSpc>
                          <a:spcPct val="115000"/>
                        </a:lnSpc>
                        <a:spcAft>
                          <a:spcPts val="0"/>
                        </a:spcAft>
                      </a:pPr>
                      <a:r>
                        <a:rPr lang="en-AU" sz="1400" dirty="0">
                          <a:solidFill>
                            <a:srgbClr val="000000"/>
                          </a:solidFill>
                          <a:latin typeface="Calibri"/>
                          <a:ea typeface="Calibri"/>
                          <a:cs typeface="Times New Roman"/>
                        </a:rPr>
                        <a:t>e) </a:t>
                      </a:r>
                      <a:r>
                        <a:rPr lang="en-AU" sz="1400" i="1" dirty="0">
                          <a:solidFill>
                            <a:srgbClr val="000000"/>
                          </a:solidFill>
                          <a:latin typeface="Calibri"/>
                          <a:ea typeface="Calibri"/>
                          <a:cs typeface="Times New Roman"/>
                        </a:rPr>
                        <a:t>Flexible timetabling </a:t>
                      </a:r>
                      <a:r>
                        <a:rPr lang="en-AU" sz="1400" dirty="0">
                          <a:solidFill>
                            <a:srgbClr val="000000"/>
                          </a:solidFill>
                          <a:latin typeface="Calibri"/>
                          <a:ea typeface="Calibri"/>
                          <a:cs typeface="Times New Roman"/>
                        </a:rPr>
                        <a:t>and flexible </a:t>
                      </a:r>
                      <a:r>
                        <a:rPr lang="en-AU" sz="1400" i="1" dirty="0">
                          <a:solidFill>
                            <a:srgbClr val="000000"/>
                          </a:solidFill>
                          <a:latin typeface="Calibri"/>
                          <a:ea typeface="Calibri"/>
                          <a:cs typeface="Times New Roman"/>
                        </a:rPr>
                        <a:t>patterns of attendance</a:t>
                      </a:r>
                      <a:r>
                        <a:rPr lang="en-AU" sz="1400" dirty="0">
                          <a:solidFill>
                            <a:srgbClr val="000000"/>
                          </a:solidFill>
                          <a:latin typeface="Calibri"/>
                          <a:ea typeface="Calibri"/>
                          <a:cs typeface="Times New Roman"/>
                        </a:rPr>
                        <a:t>; </a:t>
                      </a:r>
                      <a:endParaRPr lang="en-AU" sz="1600" dirty="0">
                        <a:latin typeface="Calibri"/>
                        <a:ea typeface="Calibri"/>
                        <a:cs typeface="Times New Roman"/>
                      </a:endParaRPr>
                    </a:p>
                  </a:txBody>
                  <a:tcPr marL="59280" marR="59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6D9F1"/>
                    </a:solidFill>
                  </a:tcPr>
                </a:tc>
                <a:tc vMerge="1">
                  <a:txBody>
                    <a:bodyPr/>
                    <a:lstStyle/>
                    <a:p>
                      <a:endParaRPr lang="en-AU"/>
                    </a:p>
                  </a:txBody>
                  <a:tcPr/>
                </a:tc>
                <a:tc vMerge="1">
                  <a:txBody>
                    <a:bodyPr/>
                    <a:lstStyle/>
                    <a:p>
                      <a:endParaRPr lang="en-AU"/>
                    </a:p>
                  </a:txBody>
                  <a:tcPr/>
                </a:tc>
                <a:extLst>
                  <a:ext uri="{0D108BD9-81ED-4DB2-BD59-A6C34878D82A}">
                    <a16:rowId xmlns:a16="http://schemas.microsoft.com/office/drawing/2014/main" val="10005"/>
                  </a:ext>
                </a:extLst>
              </a:tr>
              <a:tr h="391782">
                <a:tc vMerge="1">
                  <a:txBody>
                    <a:bodyPr/>
                    <a:lstStyle/>
                    <a:p>
                      <a:endParaRPr lang="en-AU"/>
                    </a:p>
                  </a:txBody>
                  <a:tcPr/>
                </a:tc>
                <a:tc vMerge="1">
                  <a:txBody>
                    <a:bodyPr/>
                    <a:lstStyle/>
                    <a:p>
                      <a:endParaRPr lang="en-AU"/>
                    </a:p>
                  </a:txBody>
                  <a:tcPr/>
                </a:tc>
                <a:tc rowSpan="3">
                  <a:txBody>
                    <a:bodyPr/>
                    <a:lstStyle/>
                    <a:p>
                      <a:pPr>
                        <a:lnSpc>
                          <a:spcPct val="100000"/>
                        </a:lnSpc>
                        <a:spcAft>
                          <a:spcPts val="0"/>
                        </a:spcAft>
                      </a:pPr>
                      <a:r>
                        <a:rPr lang="en-AU" sz="1200" b="1" dirty="0">
                          <a:solidFill>
                            <a:srgbClr val="000000"/>
                          </a:solidFill>
                          <a:latin typeface="Calibri" pitchFamily="34" charset="0"/>
                          <a:ea typeface="Calibri"/>
                          <a:cs typeface="Arial"/>
                        </a:rPr>
                        <a:t>CATEGORY 4 – POSITIVE ADMINISTRATIVE APPROACHES </a:t>
                      </a:r>
                      <a:endParaRPr lang="en-AU" sz="1200" dirty="0">
                        <a:latin typeface="Calibri" pitchFamily="34" charset="0"/>
                        <a:ea typeface="Calibri"/>
                        <a:cs typeface="Times New Roman"/>
                      </a:endParaRPr>
                    </a:p>
                    <a:p>
                      <a:pPr>
                        <a:lnSpc>
                          <a:spcPct val="115000"/>
                        </a:lnSpc>
                        <a:spcAft>
                          <a:spcPts val="0"/>
                        </a:spcAft>
                      </a:pPr>
                      <a:r>
                        <a:rPr lang="en-AU" sz="1200" dirty="0">
                          <a:solidFill>
                            <a:srgbClr val="000000"/>
                          </a:solidFill>
                          <a:latin typeface="Calibri" pitchFamily="34" charset="0"/>
                          <a:ea typeface="Calibri"/>
                          <a:cs typeface="Arial"/>
                        </a:rPr>
                        <a:t>(Theme E) Flexible Timetabling and Flexible Patterns of Attendance</a:t>
                      </a:r>
                      <a:endParaRPr lang="en-AU" sz="1200" dirty="0">
                        <a:latin typeface="Calibri" pitchFamily="34" charset="0"/>
                        <a:ea typeface="Calibri"/>
                        <a:cs typeface="Times New Roman"/>
                      </a:endParaRPr>
                    </a:p>
                  </a:txBody>
                  <a:tcPr marL="59280" marR="59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47472">
                <a:tc>
                  <a:txBody>
                    <a:bodyPr/>
                    <a:lstStyle/>
                    <a:p>
                      <a:pPr marL="54610">
                        <a:lnSpc>
                          <a:spcPct val="115000"/>
                        </a:lnSpc>
                        <a:spcAft>
                          <a:spcPts val="0"/>
                        </a:spcAft>
                      </a:pPr>
                      <a:r>
                        <a:rPr lang="en-AU" sz="1400" dirty="0">
                          <a:solidFill>
                            <a:srgbClr val="000000"/>
                          </a:solidFill>
                          <a:latin typeface="Calibri"/>
                          <a:ea typeface="Calibri"/>
                          <a:cs typeface="Times New Roman"/>
                        </a:rPr>
                        <a:t>f) Causes for </a:t>
                      </a:r>
                      <a:r>
                        <a:rPr lang="en-AU" sz="1400" i="1" dirty="0">
                          <a:solidFill>
                            <a:srgbClr val="000000"/>
                          </a:solidFill>
                          <a:latin typeface="Calibri"/>
                          <a:ea typeface="Calibri"/>
                          <a:cs typeface="Times New Roman"/>
                        </a:rPr>
                        <a:t>continued disengagement</a:t>
                      </a:r>
                      <a:r>
                        <a:rPr lang="en-AU" sz="1400" dirty="0">
                          <a:solidFill>
                            <a:srgbClr val="000000"/>
                          </a:solidFill>
                          <a:latin typeface="Calibri"/>
                          <a:ea typeface="Calibri"/>
                          <a:cs typeface="Times New Roman"/>
                        </a:rPr>
                        <a:t>; </a:t>
                      </a:r>
                      <a:endParaRPr lang="en-AU" sz="1600" dirty="0">
                        <a:latin typeface="Calibri"/>
                        <a:ea typeface="Calibri"/>
                        <a:cs typeface="Times New Roman"/>
                      </a:endParaRPr>
                    </a:p>
                  </a:txBody>
                  <a:tcPr marL="59280" marR="59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vMerge="1">
                  <a:txBody>
                    <a:bodyPr/>
                    <a:lstStyle/>
                    <a:p>
                      <a:endParaRPr lang="en-AU"/>
                    </a:p>
                  </a:txBody>
                  <a:tcPr/>
                </a:tc>
                <a:tc vMerge="1">
                  <a:txBody>
                    <a:bodyPr/>
                    <a:lstStyle/>
                    <a:p>
                      <a:endParaRPr lang="en-AU"/>
                    </a:p>
                  </a:txBody>
                  <a:tcPr/>
                </a:tc>
                <a:extLst>
                  <a:ext uri="{0D108BD9-81ED-4DB2-BD59-A6C34878D82A}">
                    <a16:rowId xmlns:a16="http://schemas.microsoft.com/office/drawing/2014/main" val="10007"/>
                  </a:ext>
                </a:extLst>
              </a:tr>
              <a:tr h="0">
                <a:tc rowSpan="2">
                  <a:txBody>
                    <a:bodyPr/>
                    <a:lstStyle/>
                    <a:p>
                      <a:pPr marL="54610">
                        <a:lnSpc>
                          <a:spcPct val="115000"/>
                        </a:lnSpc>
                        <a:spcAft>
                          <a:spcPts val="0"/>
                        </a:spcAft>
                      </a:pPr>
                      <a:r>
                        <a:rPr lang="en-AU" sz="1400" dirty="0">
                          <a:solidFill>
                            <a:srgbClr val="000000"/>
                          </a:solidFill>
                          <a:latin typeface="Calibri"/>
                          <a:ea typeface="Calibri"/>
                          <a:cs typeface="Times New Roman"/>
                        </a:rPr>
                        <a:t>g) Solutions for continued disengagement; </a:t>
                      </a:r>
                      <a:endParaRPr lang="en-AU" sz="1600" dirty="0">
                        <a:latin typeface="Calibri"/>
                        <a:ea typeface="Calibri"/>
                        <a:cs typeface="Times New Roman"/>
                      </a:endParaRPr>
                    </a:p>
                  </a:txBody>
                  <a:tcPr marL="59280" marR="59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6D9F1"/>
                    </a:solidFill>
                  </a:tcPr>
                </a:tc>
                <a:tc vMerge="1">
                  <a:txBody>
                    <a:bodyPr/>
                    <a:lstStyle/>
                    <a:p>
                      <a:endParaRPr lang="en-AU"/>
                    </a:p>
                  </a:txBody>
                  <a:tcPr/>
                </a:tc>
                <a:tc vMerge="1">
                  <a:txBody>
                    <a:bodyPr/>
                    <a:lstStyle/>
                    <a:p>
                      <a:pPr>
                        <a:lnSpc>
                          <a:spcPct val="115000"/>
                        </a:lnSpc>
                        <a:spcAft>
                          <a:spcPts val="0"/>
                        </a:spcAft>
                      </a:pPr>
                      <a:endParaRPr lang="en-AU" sz="1600" dirty="0">
                        <a:latin typeface="Calibri"/>
                        <a:ea typeface="Calibri"/>
                        <a:cs typeface="Times New Roman"/>
                      </a:endParaRPr>
                    </a:p>
                  </a:txBody>
                  <a:tcPr/>
                </a:tc>
                <a:extLst>
                  <a:ext uri="{0D108BD9-81ED-4DB2-BD59-A6C34878D82A}">
                    <a16:rowId xmlns:a16="http://schemas.microsoft.com/office/drawing/2014/main" val="10008"/>
                  </a:ext>
                </a:extLst>
              </a:tr>
              <a:tr h="185744">
                <a:tc vMerge="1">
                  <a:txBody>
                    <a:bodyPr/>
                    <a:lstStyle/>
                    <a:p>
                      <a:pPr marL="54610">
                        <a:lnSpc>
                          <a:spcPct val="115000"/>
                        </a:lnSpc>
                        <a:spcAft>
                          <a:spcPts val="0"/>
                        </a:spcAft>
                      </a:pPr>
                      <a:endParaRPr lang="en-AU" sz="1600" dirty="0">
                        <a:latin typeface="Calibri"/>
                        <a:ea typeface="Calibri"/>
                        <a:cs typeface="Times New Roman"/>
                      </a:endParaRPr>
                    </a:p>
                  </a:txBody>
                  <a:tcPr marL="59280" marR="59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6D9F1"/>
                    </a:solidFill>
                  </a:tcPr>
                </a:tc>
                <a:tc vMerge="1">
                  <a:txBody>
                    <a:bodyPr/>
                    <a:lstStyle/>
                    <a:p>
                      <a:endParaRPr lang="en-AU"/>
                    </a:p>
                  </a:txBody>
                  <a:tcPr/>
                </a:tc>
                <a:tc rowSpan="3">
                  <a:txBody>
                    <a:bodyPr/>
                    <a:lstStyle/>
                    <a:p>
                      <a:pPr>
                        <a:lnSpc>
                          <a:spcPct val="115000"/>
                        </a:lnSpc>
                        <a:spcAft>
                          <a:spcPts val="0"/>
                        </a:spcAft>
                      </a:pPr>
                      <a:r>
                        <a:rPr lang="en-AU" sz="1200" b="1" dirty="0">
                          <a:solidFill>
                            <a:srgbClr val="000000"/>
                          </a:solidFill>
                          <a:latin typeface="Calibri"/>
                          <a:ea typeface="Calibri"/>
                          <a:cs typeface="Arial"/>
                        </a:rPr>
                        <a:t>CATEGORY 5 – CONTINUED DISENGAGEMENT </a:t>
                      </a:r>
                      <a:endParaRPr lang="en-AU" sz="1600" dirty="0">
                        <a:latin typeface="Calibri"/>
                        <a:ea typeface="Calibri"/>
                        <a:cs typeface="Times New Roman"/>
                      </a:endParaRPr>
                    </a:p>
                    <a:p>
                      <a:pPr>
                        <a:lnSpc>
                          <a:spcPct val="115000"/>
                        </a:lnSpc>
                        <a:spcAft>
                          <a:spcPts val="0"/>
                        </a:spcAft>
                      </a:pPr>
                      <a:r>
                        <a:rPr lang="en-AU" sz="1200" dirty="0">
                          <a:solidFill>
                            <a:srgbClr val="000000"/>
                          </a:solidFill>
                          <a:latin typeface="Calibri"/>
                          <a:ea typeface="Calibri"/>
                          <a:cs typeface="Arial"/>
                        </a:rPr>
                        <a:t>(Theme F) Causes for Continued Disengagement </a:t>
                      </a:r>
                      <a:endParaRPr lang="en-AU" sz="1600" dirty="0">
                        <a:latin typeface="Calibri"/>
                        <a:ea typeface="Calibri"/>
                        <a:cs typeface="Times New Roman"/>
                      </a:endParaRPr>
                    </a:p>
                    <a:p>
                      <a:pPr>
                        <a:lnSpc>
                          <a:spcPct val="115000"/>
                        </a:lnSpc>
                        <a:spcAft>
                          <a:spcPts val="0"/>
                        </a:spcAft>
                      </a:pPr>
                      <a:r>
                        <a:rPr lang="en-AU" sz="1200" dirty="0">
                          <a:solidFill>
                            <a:srgbClr val="000000"/>
                          </a:solidFill>
                          <a:latin typeface="Calibri"/>
                          <a:ea typeface="Calibri"/>
                          <a:cs typeface="Arial"/>
                        </a:rPr>
                        <a:t>(Theme G) Solutions for Continued Disengagement</a:t>
                      </a:r>
                      <a:endParaRPr lang="en-AU" sz="1600" dirty="0">
                        <a:latin typeface="Calibri"/>
                        <a:ea typeface="Calibri"/>
                        <a:cs typeface="Times New Roman"/>
                      </a:endParaRPr>
                    </a:p>
                  </a:txBody>
                  <a:tcPr marL="59280" marR="59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9"/>
                  </a:ext>
                </a:extLst>
              </a:tr>
              <a:tr h="304800">
                <a:tc>
                  <a:txBody>
                    <a:bodyPr/>
                    <a:lstStyle/>
                    <a:p>
                      <a:pPr marL="54610">
                        <a:lnSpc>
                          <a:spcPct val="115000"/>
                        </a:lnSpc>
                        <a:spcAft>
                          <a:spcPts val="0"/>
                        </a:spcAft>
                      </a:pPr>
                      <a:r>
                        <a:rPr lang="en-AU" sz="1400" dirty="0">
                          <a:solidFill>
                            <a:srgbClr val="000000"/>
                          </a:solidFill>
                          <a:latin typeface="Calibri"/>
                          <a:ea typeface="Calibri"/>
                          <a:cs typeface="Times New Roman"/>
                        </a:rPr>
                        <a:t>h) </a:t>
                      </a:r>
                      <a:r>
                        <a:rPr lang="en-AU" sz="1400" i="1" dirty="0">
                          <a:solidFill>
                            <a:srgbClr val="000000"/>
                          </a:solidFill>
                          <a:latin typeface="Calibri"/>
                          <a:ea typeface="Calibri"/>
                          <a:cs typeface="Times New Roman"/>
                        </a:rPr>
                        <a:t>Detrimental administrative requirements</a:t>
                      </a:r>
                      <a:r>
                        <a:rPr lang="en-AU" sz="1400" dirty="0">
                          <a:solidFill>
                            <a:srgbClr val="000000"/>
                          </a:solidFill>
                          <a:latin typeface="Calibri"/>
                          <a:ea typeface="Calibri"/>
                          <a:cs typeface="Times New Roman"/>
                        </a:rPr>
                        <a:t>; </a:t>
                      </a:r>
                      <a:endParaRPr lang="en-AU" sz="1600" dirty="0">
                        <a:latin typeface="Calibri"/>
                        <a:ea typeface="Calibri"/>
                        <a:cs typeface="Times New Roman"/>
                      </a:endParaRPr>
                    </a:p>
                  </a:txBody>
                  <a:tcPr marL="59280" marR="59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vMerge="1">
                  <a:txBody>
                    <a:bodyPr/>
                    <a:lstStyle/>
                    <a:p>
                      <a:endParaRPr lang="en-AU"/>
                    </a:p>
                  </a:txBody>
                  <a:tcPr/>
                </a:tc>
                <a:tc vMerge="1">
                  <a:txBody>
                    <a:bodyPr/>
                    <a:lstStyle/>
                    <a:p>
                      <a:endParaRPr lang="en-AU"/>
                    </a:p>
                  </a:txBody>
                  <a:tcPr/>
                </a:tc>
                <a:extLst>
                  <a:ext uri="{0D108BD9-81ED-4DB2-BD59-A6C34878D82A}">
                    <a16:rowId xmlns:a16="http://schemas.microsoft.com/office/drawing/2014/main" val="10010"/>
                  </a:ext>
                </a:extLst>
              </a:tr>
              <a:tr h="128073">
                <a:tc rowSpan="2">
                  <a:txBody>
                    <a:bodyPr/>
                    <a:lstStyle/>
                    <a:p>
                      <a:pPr marL="54610">
                        <a:lnSpc>
                          <a:spcPct val="115000"/>
                        </a:lnSpc>
                        <a:spcAft>
                          <a:spcPts val="0"/>
                        </a:spcAft>
                      </a:pPr>
                      <a:r>
                        <a:rPr lang="en-AU" sz="1400" dirty="0" err="1">
                          <a:solidFill>
                            <a:srgbClr val="000000"/>
                          </a:solidFill>
                          <a:latin typeface="Calibri"/>
                          <a:ea typeface="Calibri"/>
                          <a:cs typeface="Times New Roman"/>
                        </a:rPr>
                        <a:t>i</a:t>
                      </a:r>
                      <a:r>
                        <a:rPr lang="en-AU" sz="1400" dirty="0">
                          <a:solidFill>
                            <a:srgbClr val="000000"/>
                          </a:solidFill>
                          <a:latin typeface="Calibri"/>
                          <a:ea typeface="Calibri"/>
                          <a:cs typeface="Times New Roman"/>
                        </a:rPr>
                        <a:t>) Solutions to detrimental administrative requirements.</a:t>
                      </a:r>
                      <a:endParaRPr lang="en-AU" sz="1600" dirty="0">
                        <a:latin typeface="Calibri"/>
                        <a:ea typeface="Calibri"/>
                        <a:cs typeface="Times New Roman"/>
                      </a:endParaRPr>
                    </a:p>
                  </a:txBody>
                  <a:tcPr marL="59280" marR="59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vMerge="1">
                  <a:txBody>
                    <a:bodyPr/>
                    <a:lstStyle/>
                    <a:p>
                      <a:endParaRPr lang="en-AU"/>
                    </a:p>
                  </a:txBody>
                  <a:tcPr/>
                </a:tc>
                <a:tc vMerge="1">
                  <a:txBody>
                    <a:bodyPr/>
                    <a:lstStyle/>
                    <a:p>
                      <a:endParaRPr lang="en-AU"/>
                    </a:p>
                  </a:txBody>
                  <a:tcPr/>
                </a:tc>
                <a:extLst>
                  <a:ext uri="{0D108BD9-81ED-4DB2-BD59-A6C34878D82A}">
                    <a16:rowId xmlns:a16="http://schemas.microsoft.com/office/drawing/2014/main" val="10011"/>
                  </a:ext>
                </a:extLst>
              </a:tr>
              <a:tr h="1100482">
                <a:tc vMerge="1">
                  <a:txBody>
                    <a:bodyPr/>
                    <a:lstStyle/>
                    <a:p>
                      <a:endParaRPr lang="en-AU"/>
                    </a:p>
                  </a:txBody>
                  <a:tcPr/>
                </a:tc>
                <a:tc vMerge="1">
                  <a:txBody>
                    <a:bodyPr/>
                    <a:lstStyle/>
                    <a:p>
                      <a:endParaRPr lang="en-AU"/>
                    </a:p>
                  </a:txBody>
                  <a:tcPr/>
                </a:tc>
                <a:tc>
                  <a:txBody>
                    <a:bodyPr/>
                    <a:lstStyle/>
                    <a:p>
                      <a:pPr>
                        <a:lnSpc>
                          <a:spcPct val="115000"/>
                        </a:lnSpc>
                        <a:spcAft>
                          <a:spcPts val="0"/>
                        </a:spcAft>
                      </a:pPr>
                      <a:r>
                        <a:rPr lang="en-AU" sz="1200" b="1" dirty="0">
                          <a:solidFill>
                            <a:srgbClr val="000000"/>
                          </a:solidFill>
                          <a:latin typeface="Calibri"/>
                          <a:ea typeface="Calibri"/>
                          <a:cs typeface="Arial"/>
                        </a:rPr>
                        <a:t>CATEGORY 6 – NEGATIVE ADMINISTRATIVE APPROACHES </a:t>
                      </a:r>
                      <a:endParaRPr lang="en-AU" sz="1600" dirty="0">
                        <a:latin typeface="Calibri"/>
                        <a:ea typeface="Calibri"/>
                        <a:cs typeface="Times New Roman"/>
                      </a:endParaRPr>
                    </a:p>
                    <a:p>
                      <a:pPr>
                        <a:lnSpc>
                          <a:spcPct val="115000"/>
                        </a:lnSpc>
                        <a:spcAft>
                          <a:spcPts val="0"/>
                        </a:spcAft>
                      </a:pPr>
                      <a:r>
                        <a:rPr lang="en-AU" sz="1200" dirty="0">
                          <a:solidFill>
                            <a:srgbClr val="000000"/>
                          </a:solidFill>
                          <a:latin typeface="Calibri"/>
                          <a:ea typeface="Calibri"/>
                          <a:cs typeface="Arial"/>
                        </a:rPr>
                        <a:t>(Theme H) Detrimental Administrative Requirements </a:t>
                      </a:r>
                      <a:endParaRPr lang="en-AU" sz="1600" dirty="0">
                        <a:latin typeface="Calibri"/>
                        <a:ea typeface="Calibri"/>
                        <a:cs typeface="Times New Roman"/>
                      </a:endParaRPr>
                    </a:p>
                    <a:p>
                      <a:pPr>
                        <a:lnSpc>
                          <a:spcPct val="115000"/>
                        </a:lnSpc>
                        <a:spcAft>
                          <a:spcPts val="1000"/>
                        </a:spcAft>
                      </a:pPr>
                      <a:r>
                        <a:rPr lang="en-AU" sz="1200" dirty="0">
                          <a:solidFill>
                            <a:srgbClr val="000000"/>
                          </a:solidFill>
                          <a:latin typeface="Calibri"/>
                          <a:ea typeface="Calibri"/>
                          <a:cs typeface="Arial"/>
                        </a:rPr>
                        <a:t>(Theme I) Solutions to Detrimental Administrative requirements</a:t>
                      </a:r>
                      <a:endParaRPr lang="en-AU" sz="1600" dirty="0">
                        <a:latin typeface="Calibri"/>
                        <a:ea typeface="Calibri"/>
                        <a:cs typeface="Times New Roman"/>
                      </a:endParaRPr>
                    </a:p>
                  </a:txBody>
                  <a:tcPr marL="59280" marR="59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bl>
          </a:graphicData>
        </a:graphic>
      </p:graphicFrame>
      <p:sp>
        <p:nvSpPr>
          <p:cNvPr id="2" name="Title 1"/>
          <p:cNvSpPr>
            <a:spLocks noGrp="1"/>
          </p:cNvSpPr>
          <p:nvPr>
            <p:ph type="title"/>
          </p:nvPr>
        </p:nvSpPr>
        <p:spPr>
          <a:xfrm>
            <a:off x="0" y="5715000"/>
            <a:ext cx="6248400" cy="566738"/>
          </a:xfrm>
        </p:spPr>
        <p:txBody>
          <a:bodyPr>
            <a:normAutofit fontScale="90000"/>
          </a:bodyPr>
          <a:lstStyle/>
          <a:p>
            <a:r>
              <a:rPr lang="en-AU" dirty="0"/>
              <a:t>GROUNDED THEORY – </a:t>
            </a:r>
            <a:br>
              <a:rPr lang="en-AU" dirty="0"/>
            </a:br>
            <a:r>
              <a:rPr lang="en-AU" dirty="0"/>
              <a:t>ABDUCTED LAY and ACADEMIC CATEGORIES &amp; THEMES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b="1" dirty="0"/>
              <a:t>FINDINGS related to Grounded Theory</a:t>
            </a:r>
            <a:endParaRPr lang="en-AU" dirty="0"/>
          </a:p>
        </p:txBody>
      </p:sp>
      <p:sp>
        <p:nvSpPr>
          <p:cNvPr id="3" name="Content Placeholder 2"/>
          <p:cNvSpPr>
            <a:spLocks noGrp="1"/>
          </p:cNvSpPr>
          <p:nvPr>
            <p:ph sz="half" idx="1"/>
          </p:nvPr>
        </p:nvSpPr>
        <p:spPr>
          <a:xfrm>
            <a:off x="533400" y="1600200"/>
            <a:ext cx="4038600" cy="4572000"/>
          </a:xfrm>
          <a:ln>
            <a:solidFill>
              <a:schemeClr val="accent1"/>
            </a:solidFill>
          </a:ln>
        </p:spPr>
        <p:txBody>
          <a:bodyPr>
            <a:normAutofit fontScale="62500" lnSpcReduction="20000"/>
            <a:scene3d>
              <a:camera prst="orthographicFront"/>
              <a:lightRig rig="threePt" dir="t"/>
            </a:scene3d>
            <a:sp3d extrusionH="57150">
              <a:bevelT w="38100" h="38100"/>
            </a:sp3d>
          </a:bodyPr>
          <a:lstStyle/>
          <a:p>
            <a:pPr marL="0" indent="0">
              <a:lnSpc>
                <a:spcPct val="120000"/>
              </a:lnSpc>
              <a:buNone/>
            </a:pPr>
            <a:r>
              <a:rPr lang="en-AU" sz="3200" b="1" dirty="0">
                <a:solidFill>
                  <a:srgbClr val="B10750"/>
                </a:solidFill>
              </a:rPr>
              <a:t>ACADEMICALLY </a:t>
            </a:r>
          </a:p>
          <a:p>
            <a:pPr marL="0" indent="0">
              <a:buNone/>
            </a:pPr>
            <a:r>
              <a:rPr lang="en-AU" sz="3200" b="1" dirty="0"/>
              <a:t>Engaging pedagogies ... </a:t>
            </a:r>
          </a:p>
          <a:p>
            <a:pPr>
              <a:lnSpc>
                <a:spcPct val="120000"/>
              </a:lnSpc>
              <a:spcBef>
                <a:spcPts val="0"/>
              </a:spcBef>
              <a:spcAft>
                <a:spcPts val="400"/>
              </a:spcAft>
              <a:buSzPct val="130000"/>
            </a:pPr>
            <a:r>
              <a:rPr lang="en-AU" sz="2700" dirty="0"/>
              <a:t>teacher sat down individually with students, explaining and clarifying tasks or information until the student gained an understanding; </a:t>
            </a:r>
          </a:p>
          <a:p>
            <a:pPr>
              <a:lnSpc>
                <a:spcPct val="120000"/>
              </a:lnSpc>
              <a:spcBef>
                <a:spcPts val="0"/>
              </a:spcBef>
              <a:spcAft>
                <a:spcPts val="400"/>
              </a:spcAft>
              <a:buSzPct val="130000"/>
            </a:pPr>
            <a:r>
              <a:rPr lang="en-AU" sz="2700" dirty="0"/>
              <a:t>teaching responded to students’ emotional frame of mind, </a:t>
            </a:r>
          </a:p>
          <a:p>
            <a:pPr>
              <a:lnSpc>
                <a:spcPct val="120000"/>
              </a:lnSpc>
              <a:spcBef>
                <a:spcPts val="0"/>
              </a:spcBef>
              <a:spcAft>
                <a:spcPts val="400"/>
              </a:spcAft>
              <a:buSzPct val="130000"/>
            </a:pPr>
            <a:r>
              <a:rPr lang="en-AU" sz="2700" dirty="0"/>
              <a:t>teachers seized the moment; </a:t>
            </a:r>
          </a:p>
          <a:p>
            <a:pPr>
              <a:lnSpc>
                <a:spcPct val="120000"/>
              </a:lnSpc>
              <a:spcBef>
                <a:spcPts val="0"/>
              </a:spcBef>
              <a:spcAft>
                <a:spcPts val="400"/>
              </a:spcAft>
              <a:buSzPct val="130000"/>
            </a:pPr>
            <a:r>
              <a:rPr lang="en-AU" sz="2700" dirty="0"/>
              <a:t>students were allowed and encouraged to assist each other in completing tasks. </a:t>
            </a:r>
          </a:p>
          <a:p>
            <a:pPr>
              <a:spcAft>
                <a:spcPts val="600"/>
              </a:spcAft>
              <a:buNone/>
            </a:pPr>
            <a:r>
              <a:rPr lang="en-AU" sz="3200" b="1" dirty="0"/>
              <a:t>Program formatting </a:t>
            </a:r>
            <a:r>
              <a:rPr lang="en-AU" b="1" dirty="0"/>
              <a:t>based on ... </a:t>
            </a:r>
          </a:p>
          <a:p>
            <a:pPr>
              <a:spcBef>
                <a:spcPts val="0"/>
              </a:spcBef>
              <a:spcAft>
                <a:spcPts val="300"/>
              </a:spcAft>
              <a:buSzPct val="130000"/>
            </a:pPr>
            <a:r>
              <a:rPr lang="en-AU" sz="2700" dirty="0"/>
              <a:t>real life contexts; </a:t>
            </a:r>
          </a:p>
          <a:p>
            <a:pPr>
              <a:spcBef>
                <a:spcPts val="0"/>
              </a:spcBef>
              <a:spcAft>
                <a:spcPts val="300"/>
              </a:spcAft>
              <a:buSzPct val="130000"/>
            </a:pPr>
            <a:r>
              <a:rPr lang="en-AU" sz="2700" dirty="0"/>
              <a:t>allowed for student input and choice; </a:t>
            </a:r>
          </a:p>
          <a:p>
            <a:pPr>
              <a:spcBef>
                <a:spcPts val="0"/>
              </a:spcBef>
              <a:spcAft>
                <a:spcPts val="300"/>
              </a:spcAft>
              <a:buSzPct val="130000"/>
            </a:pPr>
            <a:r>
              <a:rPr lang="en-AU" sz="2700" dirty="0"/>
              <a:t>allowed students second chances to achieve outcomes. </a:t>
            </a:r>
          </a:p>
        </p:txBody>
      </p:sp>
      <p:sp>
        <p:nvSpPr>
          <p:cNvPr id="4" name="Content Placeholder 3"/>
          <p:cNvSpPr>
            <a:spLocks noGrp="1"/>
          </p:cNvSpPr>
          <p:nvPr>
            <p:ph sz="half" idx="2"/>
          </p:nvPr>
        </p:nvSpPr>
        <p:spPr>
          <a:xfrm>
            <a:off x="4648200" y="1600200"/>
            <a:ext cx="4191000" cy="4525963"/>
          </a:xfrm>
          <a:ln>
            <a:solidFill>
              <a:schemeClr val="accent1"/>
            </a:solidFill>
          </a:ln>
        </p:spPr>
        <p:txBody>
          <a:bodyPr>
            <a:normAutofit fontScale="62500" lnSpcReduction="20000"/>
            <a:scene3d>
              <a:camera prst="orthographicFront"/>
              <a:lightRig rig="threePt" dir="t"/>
            </a:scene3d>
            <a:sp3d extrusionH="57150">
              <a:bevelT w="38100" h="38100"/>
            </a:sp3d>
          </a:bodyPr>
          <a:lstStyle/>
          <a:p>
            <a:pPr marL="0" indent="0">
              <a:lnSpc>
                <a:spcPct val="120000"/>
              </a:lnSpc>
              <a:buNone/>
            </a:pPr>
            <a:r>
              <a:rPr lang="en-AU" sz="3200" b="1" dirty="0">
                <a:solidFill>
                  <a:srgbClr val="B10750"/>
                </a:solidFill>
              </a:rPr>
              <a:t>SOCIALLY engaging practices were in the AFFECTIVE DOMAIN ... </a:t>
            </a:r>
          </a:p>
          <a:p>
            <a:pPr>
              <a:buNone/>
            </a:pPr>
            <a:r>
              <a:rPr lang="en-AU" sz="2900" b="1" dirty="0"/>
              <a:t>Student/teacher relationship was central</a:t>
            </a:r>
          </a:p>
          <a:p>
            <a:r>
              <a:rPr lang="en-AU" sz="2900" dirty="0"/>
              <a:t>a need for a stable supportive staff  ... personally committed to at risk students. </a:t>
            </a:r>
          </a:p>
          <a:p>
            <a:r>
              <a:rPr lang="en-AU" sz="2900" dirty="0"/>
              <a:t>relationships epitomized by:</a:t>
            </a:r>
          </a:p>
          <a:p>
            <a:pPr marL="627063" lvl="1" indent="-271463"/>
            <a:r>
              <a:rPr lang="en-AU" sz="2600" dirty="0"/>
              <a:t>trust, </a:t>
            </a:r>
          </a:p>
          <a:p>
            <a:pPr marL="627063" lvl="1" indent="-271463"/>
            <a:r>
              <a:rPr lang="en-AU" sz="2600" dirty="0"/>
              <a:t>not forcing or punishing students, </a:t>
            </a:r>
          </a:p>
          <a:p>
            <a:pPr marL="627063" lvl="1" indent="-271463"/>
            <a:r>
              <a:rPr lang="en-AU" sz="2600" dirty="0"/>
              <a:t>apologized to students, </a:t>
            </a:r>
          </a:p>
          <a:p>
            <a:pPr marL="627063" lvl="1" indent="-271463"/>
            <a:r>
              <a:rPr lang="en-AU" sz="2600" dirty="0"/>
              <a:t>by negotiating,</a:t>
            </a:r>
          </a:p>
          <a:p>
            <a:pPr marL="627063" lvl="1" indent="-271463"/>
            <a:r>
              <a:rPr lang="en-AU" sz="2600" dirty="0"/>
              <a:t>teachers made every effort to implement students’ ideas into programs, </a:t>
            </a:r>
          </a:p>
          <a:p>
            <a:pPr marL="627063" lvl="1" indent="-271463"/>
            <a:r>
              <a:rPr lang="en-AU" sz="2600" dirty="0"/>
              <a:t>explained reasons, when inculcating student ideas was not possible, and </a:t>
            </a:r>
          </a:p>
          <a:p>
            <a:pPr marL="627063" lvl="1" indent="-271463"/>
            <a:r>
              <a:rPr lang="en-AU" sz="2600" dirty="0"/>
              <a:t>renegotiated an agreeable alternative</a:t>
            </a:r>
            <a:r>
              <a:rPr lang="en-AU" sz="1200" dirty="0"/>
              <a:t>. </a:t>
            </a:r>
          </a:p>
        </p:txBody>
      </p:sp>
      <p:sp>
        <p:nvSpPr>
          <p:cNvPr id="5" name="TextBox 4"/>
          <p:cNvSpPr txBox="1"/>
          <p:nvPr/>
        </p:nvSpPr>
        <p:spPr>
          <a:xfrm>
            <a:off x="457200" y="838200"/>
            <a:ext cx="8229600" cy="923330"/>
          </a:xfrm>
          <a:prstGeom prst="rect">
            <a:avLst/>
          </a:prstGeom>
          <a:noFill/>
        </p:spPr>
        <p:txBody>
          <a:bodyPr wrap="square" rtlCol="0">
            <a:spAutoFit/>
          </a:bodyPr>
          <a:lstStyle/>
          <a:p>
            <a:r>
              <a:rPr lang="en-AU" i="1" dirty="0">
                <a:solidFill>
                  <a:srgbClr val="B10750"/>
                </a:solidFill>
              </a:rPr>
              <a:t>What were the </a:t>
            </a:r>
            <a:r>
              <a:rPr lang="en-AU" b="1" i="1" dirty="0">
                <a:solidFill>
                  <a:srgbClr val="B10750"/>
                </a:solidFill>
              </a:rPr>
              <a:t>necessary components of a “different” teaching and administrative</a:t>
            </a:r>
            <a:r>
              <a:rPr lang="en-AU" i="1" dirty="0">
                <a:solidFill>
                  <a:srgbClr val="B10750"/>
                </a:solidFill>
              </a:rPr>
              <a:t> approach utilized at the case study sites for youth at risk?</a:t>
            </a:r>
            <a:endParaRPr lang="en-AU" dirty="0">
              <a:solidFill>
                <a:srgbClr val="B10750"/>
              </a:solidFill>
            </a:endParaRPr>
          </a:p>
          <a:p>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up)">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up)">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up)">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up)">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up)">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up)">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ipe(up)">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wipe(up)">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wipe(up)">
                                      <p:cBhvr>
                                        <p:cTn id="47" dur="5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wipe(up)">
                                      <p:cBhvr>
                                        <p:cTn id="52" dur="500"/>
                                        <p:tgtEl>
                                          <p:spTgt spid="3">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grpId="0"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wipe(up)">
                                      <p:cBhvr>
                                        <p:cTn id="57" dur="500"/>
                                        <p:tgtEl>
                                          <p:spTgt spid="3">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1" fill="hold" grpId="0" nodeType="clickEffect">
                                  <p:stCondLst>
                                    <p:cond delay="0"/>
                                  </p:stCondLst>
                                  <p:childTnLst>
                                    <p:set>
                                      <p:cBhvr>
                                        <p:cTn id="61" dur="1" fill="hold">
                                          <p:stCondLst>
                                            <p:cond delay="0"/>
                                          </p:stCondLst>
                                        </p:cTn>
                                        <p:tgtEl>
                                          <p:spTgt spid="4">
                                            <p:bg/>
                                          </p:spTgt>
                                        </p:tgtEl>
                                        <p:attrNameLst>
                                          <p:attrName>style.visibility</p:attrName>
                                        </p:attrNameLst>
                                      </p:cBhvr>
                                      <p:to>
                                        <p:strVal val="visible"/>
                                      </p:to>
                                    </p:set>
                                    <p:animEffect transition="in" filter="wipe(up)">
                                      <p:cBhvr>
                                        <p:cTn id="62" dur="500"/>
                                        <p:tgtEl>
                                          <p:spTgt spid="4">
                                            <p:bg/>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1" fill="hold" grpId="0" nodeType="clickEffect">
                                  <p:stCondLst>
                                    <p:cond delay="0"/>
                                  </p:stCondLst>
                                  <p:childTnLst>
                                    <p:set>
                                      <p:cBhvr>
                                        <p:cTn id="66" dur="1" fill="hold">
                                          <p:stCondLst>
                                            <p:cond delay="0"/>
                                          </p:stCondLst>
                                        </p:cTn>
                                        <p:tgtEl>
                                          <p:spTgt spid="4">
                                            <p:txEl>
                                              <p:pRg st="0" end="0"/>
                                            </p:txEl>
                                          </p:spTgt>
                                        </p:tgtEl>
                                        <p:attrNameLst>
                                          <p:attrName>style.visibility</p:attrName>
                                        </p:attrNameLst>
                                      </p:cBhvr>
                                      <p:to>
                                        <p:strVal val="visible"/>
                                      </p:to>
                                    </p:set>
                                    <p:animEffect transition="in" filter="wipe(up)">
                                      <p:cBhvr>
                                        <p:cTn id="67" dur="500"/>
                                        <p:tgtEl>
                                          <p:spTgt spid="4">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1" fill="hold" grpId="0" nodeType="clickEffect">
                                  <p:stCondLst>
                                    <p:cond delay="0"/>
                                  </p:stCondLst>
                                  <p:childTnLst>
                                    <p:set>
                                      <p:cBhvr>
                                        <p:cTn id="71" dur="1" fill="hold">
                                          <p:stCondLst>
                                            <p:cond delay="0"/>
                                          </p:stCondLst>
                                        </p:cTn>
                                        <p:tgtEl>
                                          <p:spTgt spid="4">
                                            <p:txEl>
                                              <p:pRg st="1" end="1"/>
                                            </p:txEl>
                                          </p:spTgt>
                                        </p:tgtEl>
                                        <p:attrNameLst>
                                          <p:attrName>style.visibility</p:attrName>
                                        </p:attrNameLst>
                                      </p:cBhvr>
                                      <p:to>
                                        <p:strVal val="visible"/>
                                      </p:to>
                                    </p:set>
                                    <p:animEffect transition="in" filter="wipe(up)">
                                      <p:cBhvr>
                                        <p:cTn id="72" dur="500"/>
                                        <p:tgtEl>
                                          <p:spTgt spid="4">
                                            <p:txEl>
                                              <p:pRg st="1" end="1"/>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1" fill="hold" grpId="0" nodeType="clickEffect">
                                  <p:stCondLst>
                                    <p:cond delay="0"/>
                                  </p:stCondLst>
                                  <p:childTnLst>
                                    <p:set>
                                      <p:cBhvr>
                                        <p:cTn id="76" dur="1" fill="hold">
                                          <p:stCondLst>
                                            <p:cond delay="0"/>
                                          </p:stCondLst>
                                        </p:cTn>
                                        <p:tgtEl>
                                          <p:spTgt spid="4">
                                            <p:txEl>
                                              <p:pRg st="2" end="2"/>
                                            </p:txEl>
                                          </p:spTgt>
                                        </p:tgtEl>
                                        <p:attrNameLst>
                                          <p:attrName>style.visibility</p:attrName>
                                        </p:attrNameLst>
                                      </p:cBhvr>
                                      <p:to>
                                        <p:strVal val="visible"/>
                                      </p:to>
                                    </p:set>
                                    <p:animEffect transition="in" filter="wipe(up)">
                                      <p:cBhvr>
                                        <p:cTn id="77" dur="500"/>
                                        <p:tgtEl>
                                          <p:spTgt spid="4">
                                            <p:txEl>
                                              <p:pRg st="2" end="2"/>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1" fill="hold" grpId="0" nodeType="clickEffect">
                                  <p:stCondLst>
                                    <p:cond delay="0"/>
                                  </p:stCondLst>
                                  <p:childTnLst>
                                    <p:set>
                                      <p:cBhvr>
                                        <p:cTn id="81" dur="1" fill="hold">
                                          <p:stCondLst>
                                            <p:cond delay="0"/>
                                          </p:stCondLst>
                                        </p:cTn>
                                        <p:tgtEl>
                                          <p:spTgt spid="4">
                                            <p:txEl>
                                              <p:pRg st="3" end="3"/>
                                            </p:txEl>
                                          </p:spTgt>
                                        </p:tgtEl>
                                        <p:attrNameLst>
                                          <p:attrName>style.visibility</p:attrName>
                                        </p:attrNameLst>
                                      </p:cBhvr>
                                      <p:to>
                                        <p:strVal val="visible"/>
                                      </p:to>
                                    </p:set>
                                    <p:animEffect transition="in" filter="wipe(up)">
                                      <p:cBhvr>
                                        <p:cTn id="82" dur="500"/>
                                        <p:tgtEl>
                                          <p:spTgt spid="4">
                                            <p:txEl>
                                              <p:pRg st="3" end="3"/>
                                            </p:txEl>
                                          </p:spTgt>
                                        </p:tgtEl>
                                      </p:cBhvr>
                                    </p:animEffect>
                                  </p:childTnLst>
                                </p:cTn>
                              </p:par>
                              <p:par>
                                <p:cTn id="83" presetID="22" presetClass="entr" presetSubtype="1" fill="hold" grpId="0" nodeType="withEffect">
                                  <p:stCondLst>
                                    <p:cond delay="0"/>
                                  </p:stCondLst>
                                  <p:childTnLst>
                                    <p:set>
                                      <p:cBhvr>
                                        <p:cTn id="84" dur="1" fill="hold">
                                          <p:stCondLst>
                                            <p:cond delay="0"/>
                                          </p:stCondLst>
                                        </p:cTn>
                                        <p:tgtEl>
                                          <p:spTgt spid="4">
                                            <p:txEl>
                                              <p:pRg st="4" end="4"/>
                                            </p:txEl>
                                          </p:spTgt>
                                        </p:tgtEl>
                                        <p:attrNameLst>
                                          <p:attrName>style.visibility</p:attrName>
                                        </p:attrNameLst>
                                      </p:cBhvr>
                                      <p:to>
                                        <p:strVal val="visible"/>
                                      </p:to>
                                    </p:set>
                                    <p:animEffect transition="in" filter="wipe(up)">
                                      <p:cBhvr>
                                        <p:cTn id="85" dur="500"/>
                                        <p:tgtEl>
                                          <p:spTgt spid="4">
                                            <p:txEl>
                                              <p:pRg st="4" end="4"/>
                                            </p:txEl>
                                          </p:spTgt>
                                        </p:tgtEl>
                                      </p:cBhvr>
                                    </p:animEffect>
                                  </p:childTnLst>
                                </p:cTn>
                              </p:par>
                              <p:par>
                                <p:cTn id="86" presetID="22" presetClass="entr" presetSubtype="1" fill="hold" grpId="0" nodeType="withEffect">
                                  <p:stCondLst>
                                    <p:cond delay="0"/>
                                  </p:stCondLst>
                                  <p:childTnLst>
                                    <p:set>
                                      <p:cBhvr>
                                        <p:cTn id="87" dur="1" fill="hold">
                                          <p:stCondLst>
                                            <p:cond delay="0"/>
                                          </p:stCondLst>
                                        </p:cTn>
                                        <p:tgtEl>
                                          <p:spTgt spid="4">
                                            <p:txEl>
                                              <p:pRg st="5" end="5"/>
                                            </p:txEl>
                                          </p:spTgt>
                                        </p:tgtEl>
                                        <p:attrNameLst>
                                          <p:attrName>style.visibility</p:attrName>
                                        </p:attrNameLst>
                                      </p:cBhvr>
                                      <p:to>
                                        <p:strVal val="visible"/>
                                      </p:to>
                                    </p:set>
                                    <p:animEffect transition="in" filter="wipe(up)">
                                      <p:cBhvr>
                                        <p:cTn id="88" dur="500"/>
                                        <p:tgtEl>
                                          <p:spTgt spid="4">
                                            <p:txEl>
                                              <p:pRg st="5" end="5"/>
                                            </p:txEl>
                                          </p:spTgt>
                                        </p:tgtEl>
                                      </p:cBhvr>
                                    </p:animEffect>
                                  </p:childTnLst>
                                </p:cTn>
                              </p:par>
                              <p:par>
                                <p:cTn id="89" presetID="22" presetClass="entr" presetSubtype="1" fill="hold" grpId="0" nodeType="withEffect">
                                  <p:stCondLst>
                                    <p:cond delay="0"/>
                                  </p:stCondLst>
                                  <p:childTnLst>
                                    <p:set>
                                      <p:cBhvr>
                                        <p:cTn id="90" dur="1" fill="hold">
                                          <p:stCondLst>
                                            <p:cond delay="0"/>
                                          </p:stCondLst>
                                        </p:cTn>
                                        <p:tgtEl>
                                          <p:spTgt spid="4">
                                            <p:txEl>
                                              <p:pRg st="6" end="6"/>
                                            </p:txEl>
                                          </p:spTgt>
                                        </p:tgtEl>
                                        <p:attrNameLst>
                                          <p:attrName>style.visibility</p:attrName>
                                        </p:attrNameLst>
                                      </p:cBhvr>
                                      <p:to>
                                        <p:strVal val="visible"/>
                                      </p:to>
                                    </p:set>
                                    <p:animEffect transition="in" filter="wipe(up)">
                                      <p:cBhvr>
                                        <p:cTn id="91" dur="500"/>
                                        <p:tgtEl>
                                          <p:spTgt spid="4">
                                            <p:txEl>
                                              <p:pRg st="6" end="6"/>
                                            </p:txEl>
                                          </p:spTgt>
                                        </p:tgtEl>
                                      </p:cBhvr>
                                    </p:animEffect>
                                  </p:childTnLst>
                                </p:cTn>
                              </p:par>
                              <p:par>
                                <p:cTn id="92" presetID="22" presetClass="entr" presetSubtype="1" fill="hold" grpId="0" nodeType="withEffect">
                                  <p:stCondLst>
                                    <p:cond delay="0"/>
                                  </p:stCondLst>
                                  <p:childTnLst>
                                    <p:set>
                                      <p:cBhvr>
                                        <p:cTn id="93" dur="1" fill="hold">
                                          <p:stCondLst>
                                            <p:cond delay="0"/>
                                          </p:stCondLst>
                                        </p:cTn>
                                        <p:tgtEl>
                                          <p:spTgt spid="4">
                                            <p:txEl>
                                              <p:pRg st="7" end="7"/>
                                            </p:txEl>
                                          </p:spTgt>
                                        </p:tgtEl>
                                        <p:attrNameLst>
                                          <p:attrName>style.visibility</p:attrName>
                                        </p:attrNameLst>
                                      </p:cBhvr>
                                      <p:to>
                                        <p:strVal val="visible"/>
                                      </p:to>
                                    </p:set>
                                    <p:animEffect transition="in" filter="wipe(up)">
                                      <p:cBhvr>
                                        <p:cTn id="94" dur="500"/>
                                        <p:tgtEl>
                                          <p:spTgt spid="4">
                                            <p:txEl>
                                              <p:pRg st="7" end="7"/>
                                            </p:txEl>
                                          </p:spTgt>
                                        </p:tgtEl>
                                      </p:cBhvr>
                                    </p:animEffect>
                                  </p:childTnLst>
                                </p:cTn>
                              </p:par>
                              <p:par>
                                <p:cTn id="95" presetID="22" presetClass="entr" presetSubtype="1" fill="hold" grpId="0" nodeType="withEffect">
                                  <p:stCondLst>
                                    <p:cond delay="0"/>
                                  </p:stCondLst>
                                  <p:childTnLst>
                                    <p:set>
                                      <p:cBhvr>
                                        <p:cTn id="96" dur="1" fill="hold">
                                          <p:stCondLst>
                                            <p:cond delay="0"/>
                                          </p:stCondLst>
                                        </p:cTn>
                                        <p:tgtEl>
                                          <p:spTgt spid="4">
                                            <p:txEl>
                                              <p:pRg st="8" end="8"/>
                                            </p:txEl>
                                          </p:spTgt>
                                        </p:tgtEl>
                                        <p:attrNameLst>
                                          <p:attrName>style.visibility</p:attrName>
                                        </p:attrNameLst>
                                      </p:cBhvr>
                                      <p:to>
                                        <p:strVal val="visible"/>
                                      </p:to>
                                    </p:set>
                                    <p:animEffect transition="in" filter="wipe(up)">
                                      <p:cBhvr>
                                        <p:cTn id="97" dur="500"/>
                                        <p:tgtEl>
                                          <p:spTgt spid="4">
                                            <p:txEl>
                                              <p:pRg st="8" end="8"/>
                                            </p:txEl>
                                          </p:spTgt>
                                        </p:tgtEl>
                                      </p:cBhvr>
                                    </p:animEffect>
                                  </p:childTnLst>
                                </p:cTn>
                              </p:par>
                              <p:par>
                                <p:cTn id="98" presetID="22" presetClass="entr" presetSubtype="1" fill="hold" grpId="0" nodeType="withEffect">
                                  <p:stCondLst>
                                    <p:cond delay="0"/>
                                  </p:stCondLst>
                                  <p:childTnLst>
                                    <p:set>
                                      <p:cBhvr>
                                        <p:cTn id="99" dur="1" fill="hold">
                                          <p:stCondLst>
                                            <p:cond delay="0"/>
                                          </p:stCondLst>
                                        </p:cTn>
                                        <p:tgtEl>
                                          <p:spTgt spid="4">
                                            <p:txEl>
                                              <p:pRg st="9" end="9"/>
                                            </p:txEl>
                                          </p:spTgt>
                                        </p:tgtEl>
                                        <p:attrNameLst>
                                          <p:attrName>style.visibility</p:attrName>
                                        </p:attrNameLst>
                                      </p:cBhvr>
                                      <p:to>
                                        <p:strVal val="visible"/>
                                      </p:to>
                                    </p:set>
                                    <p:animEffect transition="in" filter="wipe(up)">
                                      <p:cBhvr>
                                        <p:cTn id="100" dur="500"/>
                                        <p:tgtEl>
                                          <p:spTgt spid="4">
                                            <p:txEl>
                                              <p:pRg st="9" end="9"/>
                                            </p:txEl>
                                          </p:spTgt>
                                        </p:tgtEl>
                                      </p:cBhvr>
                                    </p:animEffect>
                                  </p:childTnLst>
                                </p:cTn>
                              </p:par>
                              <p:par>
                                <p:cTn id="101" presetID="22" presetClass="entr" presetSubtype="1" fill="hold" grpId="0" nodeType="withEffect">
                                  <p:stCondLst>
                                    <p:cond delay="0"/>
                                  </p:stCondLst>
                                  <p:childTnLst>
                                    <p:set>
                                      <p:cBhvr>
                                        <p:cTn id="102" dur="1" fill="hold">
                                          <p:stCondLst>
                                            <p:cond delay="0"/>
                                          </p:stCondLst>
                                        </p:cTn>
                                        <p:tgtEl>
                                          <p:spTgt spid="4">
                                            <p:txEl>
                                              <p:pRg st="10" end="10"/>
                                            </p:txEl>
                                          </p:spTgt>
                                        </p:tgtEl>
                                        <p:attrNameLst>
                                          <p:attrName>style.visibility</p:attrName>
                                        </p:attrNameLst>
                                      </p:cBhvr>
                                      <p:to>
                                        <p:strVal val="visible"/>
                                      </p:to>
                                    </p:set>
                                    <p:animEffect transition="in" filter="wipe(up)">
                                      <p:cBhvr>
                                        <p:cTn id="103"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P spid="4" grpId="0" uiExpand="1"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0"/>
            <a:ext cx="8305800" cy="2057399"/>
          </a:xfrm>
        </p:spPr>
        <p:txBody>
          <a:bodyPr>
            <a:normAutofit fontScale="90000"/>
            <a:scene3d>
              <a:camera prst="orthographicFront"/>
              <a:lightRig rig="threePt" dir="t"/>
            </a:scene3d>
            <a:sp3d extrusionH="57150">
              <a:bevelT w="38100" h="38100"/>
            </a:sp3d>
          </a:bodyPr>
          <a:lstStyle/>
          <a:p>
            <a:pPr algn="ctr">
              <a:spcBef>
                <a:spcPts val="1200"/>
              </a:spcBef>
              <a:spcAft>
                <a:spcPts val="1800"/>
              </a:spcAft>
            </a:pPr>
            <a:r>
              <a:rPr lang="en-US" dirty="0"/>
              <a:t>Critical realist 6 stages of explanatory research</a:t>
            </a:r>
            <a:br>
              <a:rPr lang="en-US" dirty="0"/>
            </a:br>
            <a:r>
              <a:rPr lang="en-US" sz="3600" i="1" dirty="0">
                <a:solidFill>
                  <a:srgbClr val="0099CC"/>
                </a:solidFill>
              </a:rPr>
              <a:t>&amp;</a:t>
            </a:r>
            <a:br>
              <a:rPr lang="en-US" sz="3600" i="1" dirty="0">
                <a:solidFill>
                  <a:srgbClr val="0099CC"/>
                </a:solidFill>
              </a:rPr>
            </a:br>
            <a:r>
              <a:rPr lang="en-US" sz="3600" i="1" dirty="0">
                <a:solidFill>
                  <a:srgbClr val="0099CC"/>
                </a:solidFill>
              </a:rPr>
              <a:t>THREE</a:t>
            </a:r>
            <a:r>
              <a:rPr lang="en-US" sz="3100" i="1" dirty="0">
                <a:solidFill>
                  <a:srgbClr val="0099CC"/>
                </a:solidFill>
              </a:rPr>
              <a:t> </a:t>
            </a:r>
            <a:r>
              <a:rPr lang="en-US" sz="3600" i="1" dirty="0">
                <a:solidFill>
                  <a:srgbClr val="0099CC"/>
                </a:solidFill>
              </a:rPr>
              <a:t>Alternative education </a:t>
            </a:r>
            <a:r>
              <a:rPr lang="en-US" sz="3600" i="1" dirty="0" err="1">
                <a:solidFill>
                  <a:srgbClr val="0099CC"/>
                </a:solidFill>
              </a:rPr>
              <a:t>Centres</a:t>
            </a:r>
            <a:r>
              <a:rPr lang="en-US" sz="3600" i="1" dirty="0">
                <a:solidFill>
                  <a:srgbClr val="0099CC"/>
                </a:solidFill>
              </a:rPr>
              <a:t> </a:t>
            </a:r>
            <a:endParaRPr lang="en-AU" i="1" dirty="0">
              <a:solidFill>
                <a:srgbClr val="0099CC"/>
              </a:solidFill>
            </a:endParaRPr>
          </a:p>
        </p:txBody>
      </p:sp>
      <p:sp>
        <p:nvSpPr>
          <p:cNvPr id="3" name="Text Placeholder 2"/>
          <p:cNvSpPr>
            <a:spLocks noGrp="1"/>
          </p:cNvSpPr>
          <p:nvPr>
            <p:ph type="body" idx="1"/>
          </p:nvPr>
        </p:nvSpPr>
        <p:spPr>
          <a:xfrm>
            <a:off x="722313" y="1600200"/>
            <a:ext cx="7583487" cy="1676400"/>
          </a:xfrm>
        </p:spPr>
        <p:txBody>
          <a:bodyPr>
            <a:normAutofit fontScale="92500" lnSpcReduction="10000"/>
          </a:bodyPr>
          <a:lstStyle/>
          <a:p>
            <a:pPr lvl="1" algn="ctr"/>
            <a:r>
              <a:rPr lang="en-US" sz="3800" dirty="0"/>
              <a:t>IMPLICATIONS FOR VOCATIONAL  EDUCATION</a:t>
            </a:r>
          </a:p>
          <a:p>
            <a:pPr lvl="1" algn="ctr"/>
            <a:r>
              <a:rPr lang="en-AU" sz="3800" dirty="0">
                <a:latin typeface="Tw Cen MT Condensed Extra Bold"/>
              </a:rPr>
              <a:t>˜˜˜˜˜</a:t>
            </a:r>
            <a:endParaRPr lang="en-AU" sz="3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534400" cy="990600"/>
          </a:xfrm>
        </p:spPr>
        <p:txBody>
          <a:bodyPr>
            <a:normAutofit/>
          </a:bodyPr>
          <a:lstStyle/>
          <a:p>
            <a:r>
              <a:rPr lang="en-US" b="1" dirty="0"/>
              <a:t>FINDINGS related to Grounded Theory</a:t>
            </a:r>
            <a:endParaRPr lang="en-AU" dirty="0"/>
          </a:p>
        </p:txBody>
      </p:sp>
      <p:sp>
        <p:nvSpPr>
          <p:cNvPr id="3" name="Content Placeholder 2"/>
          <p:cNvSpPr>
            <a:spLocks noGrp="1"/>
          </p:cNvSpPr>
          <p:nvPr>
            <p:ph sz="half" idx="1"/>
          </p:nvPr>
        </p:nvSpPr>
        <p:spPr>
          <a:xfrm>
            <a:off x="152400" y="1600201"/>
            <a:ext cx="4495800" cy="4419600"/>
          </a:xfrm>
          <a:ln>
            <a:solidFill>
              <a:srgbClr val="0060A8"/>
            </a:solidFill>
          </a:ln>
        </p:spPr>
        <p:txBody>
          <a:bodyPr>
            <a:normAutofit fontScale="70000" lnSpcReduction="20000"/>
            <a:scene3d>
              <a:camera prst="orthographicFront"/>
              <a:lightRig rig="threePt" dir="t"/>
            </a:scene3d>
            <a:sp3d extrusionH="57150">
              <a:bevelT w="38100" h="38100"/>
            </a:sp3d>
          </a:bodyPr>
          <a:lstStyle/>
          <a:p>
            <a:pPr marL="0" indent="0">
              <a:lnSpc>
                <a:spcPct val="120000"/>
              </a:lnSpc>
              <a:buNone/>
            </a:pPr>
            <a:r>
              <a:rPr lang="en-AU" sz="2600" b="1" dirty="0">
                <a:solidFill>
                  <a:srgbClr val="B10750"/>
                </a:solidFill>
              </a:rPr>
              <a:t>SOCIALLY engaging practices were in the AFFECTIVE DOMAIN ... </a:t>
            </a:r>
          </a:p>
          <a:p>
            <a:pPr marL="0" indent="0">
              <a:buNone/>
            </a:pPr>
            <a:r>
              <a:rPr lang="en-AU" sz="2600" b="1" dirty="0"/>
              <a:t>Students Learnt Better Affective Responses: </a:t>
            </a:r>
          </a:p>
          <a:p>
            <a:pPr marL="450850" lvl="1" indent="-273050"/>
            <a:r>
              <a:rPr lang="en-AU" sz="2300" dirty="0"/>
              <a:t>not to be judgemental of others,  </a:t>
            </a:r>
          </a:p>
          <a:p>
            <a:pPr marL="450850" lvl="1" indent="-273050"/>
            <a:r>
              <a:rPr lang="en-AU" sz="2300" dirty="0"/>
              <a:t>to value others‘ opinions, </a:t>
            </a:r>
          </a:p>
          <a:p>
            <a:pPr marL="450850" lvl="1" indent="-273050"/>
            <a:r>
              <a:rPr lang="en-AU" sz="2300" dirty="0"/>
              <a:t>to be good to each other, </a:t>
            </a:r>
          </a:p>
          <a:p>
            <a:pPr marL="450850" lvl="1" indent="-273050"/>
            <a:r>
              <a:rPr lang="en-AU" sz="2300" dirty="0"/>
              <a:t>to manage their anger, </a:t>
            </a:r>
          </a:p>
          <a:p>
            <a:pPr marL="450850" lvl="1" indent="-273050"/>
            <a:r>
              <a:rPr lang="en-AU" sz="2300" dirty="0"/>
              <a:t>confidence to talk to and in front of others, </a:t>
            </a:r>
          </a:p>
          <a:p>
            <a:pPr marL="450850" lvl="1" indent="-273050"/>
            <a:r>
              <a:rPr lang="en-AU" sz="2300" dirty="0"/>
              <a:t>to motivate themselves to complete tasks and attend, </a:t>
            </a:r>
          </a:p>
          <a:p>
            <a:pPr marL="450850" lvl="1" indent="-273050">
              <a:spcAft>
                <a:spcPts val="1200"/>
              </a:spcAft>
            </a:pPr>
            <a:r>
              <a:rPr lang="en-AU" sz="2300" dirty="0"/>
              <a:t>to learn team work and negotiating skills.</a:t>
            </a:r>
          </a:p>
          <a:p>
            <a:pPr marL="0" lvl="1" indent="0">
              <a:buNone/>
            </a:pPr>
            <a:r>
              <a:rPr lang="en-AU" sz="2600" b="1" dirty="0"/>
              <a:t> Positive Relationships of parents or significant others with the teachers</a:t>
            </a:r>
          </a:p>
          <a:p>
            <a:pPr marL="450850" lvl="1" indent="-273050"/>
            <a:r>
              <a:rPr lang="en-AU" sz="2300" dirty="0"/>
              <a:t>more informal, friendly, and regular contact</a:t>
            </a:r>
          </a:p>
          <a:p>
            <a:pPr marL="450850" lvl="1" indent="-273050"/>
            <a:r>
              <a:rPr lang="en-AU" sz="2300" u="sng" dirty="0"/>
              <a:t>not just when the student was in trouble,</a:t>
            </a:r>
          </a:p>
          <a:p>
            <a:pPr marL="450850" lvl="1" indent="-273050"/>
            <a:r>
              <a:rPr lang="en-AU" sz="2300" dirty="0"/>
              <a:t>more cordial relationship was utilized to encourage students to remain engaged.</a:t>
            </a:r>
            <a:endParaRPr lang="en-AU" sz="2000" b="1" dirty="0"/>
          </a:p>
        </p:txBody>
      </p:sp>
      <p:sp>
        <p:nvSpPr>
          <p:cNvPr id="4" name="Content Placeholder 3"/>
          <p:cNvSpPr>
            <a:spLocks noGrp="1"/>
          </p:cNvSpPr>
          <p:nvPr>
            <p:ph sz="half" idx="2"/>
          </p:nvPr>
        </p:nvSpPr>
        <p:spPr>
          <a:xfrm>
            <a:off x="4724400" y="1600200"/>
            <a:ext cx="4267200" cy="4525963"/>
          </a:xfrm>
          <a:solidFill>
            <a:schemeClr val="bg1"/>
          </a:solidFill>
          <a:ln>
            <a:solidFill>
              <a:srgbClr val="0060A8"/>
            </a:solidFill>
          </a:ln>
        </p:spPr>
        <p:txBody>
          <a:bodyPr>
            <a:normAutofit fontScale="70000" lnSpcReduction="20000"/>
            <a:scene3d>
              <a:camera prst="orthographicFront"/>
              <a:lightRig rig="threePt" dir="t"/>
            </a:scene3d>
            <a:sp3d extrusionH="57150">
              <a:bevelT w="38100" h="38100"/>
            </a:sp3d>
          </a:bodyPr>
          <a:lstStyle/>
          <a:p>
            <a:pPr>
              <a:buNone/>
            </a:pPr>
            <a:r>
              <a:rPr lang="en-AU" sz="2600" b="1" dirty="0">
                <a:solidFill>
                  <a:srgbClr val="B10750"/>
                </a:solidFill>
              </a:rPr>
              <a:t>ADMINISTRATIVELY</a:t>
            </a:r>
            <a:r>
              <a:rPr lang="en-AU" dirty="0"/>
              <a:t> </a:t>
            </a:r>
          </a:p>
          <a:p>
            <a:pPr marL="0" indent="0">
              <a:buNone/>
            </a:pPr>
            <a:r>
              <a:rPr lang="en-AU" sz="2600" b="1" dirty="0"/>
              <a:t>The needed “different” administrative/ organisational approach ... </a:t>
            </a:r>
          </a:p>
          <a:p>
            <a:pPr marL="355600" lvl="1" indent="-260350"/>
            <a:r>
              <a:rPr lang="en-AU" sz="2300" i="1" dirty="0"/>
              <a:t>task and rules were </a:t>
            </a:r>
            <a:r>
              <a:rPr lang="en-AU" sz="2300" i="1" u="sng" dirty="0"/>
              <a:t>not central</a:t>
            </a:r>
            <a:r>
              <a:rPr lang="en-AU" sz="2300" i="1" dirty="0"/>
              <a:t> focus, </a:t>
            </a:r>
          </a:p>
          <a:p>
            <a:pPr marL="355600" lvl="1" indent="-260350"/>
            <a:r>
              <a:rPr lang="en-AU" sz="2300" dirty="0"/>
              <a:t>tasks and rules were student focussed, </a:t>
            </a:r>
          </a:p>
          <a:p>
            <a:pPr marL="355600" lvl="1" indent="-260350"/>
            <a:r>
              <a:rPr lang="en-AU" sz="2300" dirty="0"/>
              <a:t>directed at fulfilling students‘ academic and social needs.</a:t>
            </a:r>
          </a:p>
          <a:p>
            <a:pPr marL="355600" lvl="1" indent="-260350"/>
            <a:endParaRPr lang="en-AU" dirty="0"/>
          </a:p>
          <a:p>
            <a:pPr marL="95250" lvl="1" indent="-95250">
              <a:buNone/>
            </a:pPr>
            <a:r>
              <a:rPr lang="en-AU" dirty="0"/>
              <a:t> </a:t>
            </a:r>
            <a:r>
              <a:rPr lang="en-AU" b="1" dirty="0"/>
              <a:t>Components of this “different” administrative approach included: </a:t>
            </a:r>
          </a:p>
          <a:p>
            <a:pPr marL="355600" lvl="1" indent="-260350"/>
            <a:r>
              <a:rPr lang="en-AU" sz="2300" dirty="0"/>
              <a:t>flexible curriculum program formats,</a:t>
            </a:r>
          </a:p>
          <a:p>
            <a:pPr marL="355600" lvl="1" indent="-260350"/>
            <a:r>
              <a:rPr lang="en-AU" sz="2300" dirty="0"/>
              <a:t>flexible outcome end dates,</a:t>
            </a:r>
          </a:p>
          <a:p>
            <a:pPr marL="355600" lvl="1" indent="-260350"/>
            <a:r>
              <a:rPr lang="en-AU" sz="2300" dirty="0"/>
              <a:t>small class sizes, </a:t>
            </a:r>
          </a:p>
          <a:p>
            <a:pPr marL="355600" lvl="1" indent="-260350"/>
            <a:r>
              <a:rPr lang="en-AU" sz="2300" dirty="0"/>
              <a:t>malleable scheduling of subjects and break times,</a:t>
            </a:r>
          </a:p>
          <a:p>
            <a:pPr marL="355600" lvl="1" indent="-260350"/>
            <a:r>
              <a:rPr lang="en-AU" sz="2300" dirty="0"/>
              <a:t>individually tailored attendance patterns.</a:t>
            </a:r>
          </a:p>
        </p:txBody>
      </p:sp>
      <p:sp>
        <p:nvSpPr>
          <p:cNvPr id="46082" name="AutoShape 2"/>
          <p:cNvSpPr>
            <a:spLocks noChangeArrowheads="1"/>
          </p:cNvSpPr>
          <p:nvPr/>
        </p:nvSpPr>
        <p:spPr bwMode="auto">
          <a:xfrm>
            <a:off x="0" y="6019800"/>
            <a:ext cx="9144000" cy="685800"/>
          </a:xfrm>
          <a:prstGeom prst="flowChartProcess">
            <a:avLst/>
          </a:prstGeom>
          <a:gradFill flip="none" rotWithShape="1">
            <a:gsLst>
              <a:gs pos="0">
                <a:schemeClr val="tx2">
                  <a:lumMod val="40000"/>
                  <a:lumOff val="60000"/>
                  <a:shade val="30000"/>
                  <a:satMod val="115000"/>
                </a:schemeClr>
              </a:gs>
              <a:gs pos="0">
                <a:schemeClr val="accent5">
                  <a:lumMod val="20000"/>
                  <a:lumOff val="80000"/>
                </a:schemeClr>
              </a:gs>
              <a:gs pos="50000">
                <a:schemeClr val="tx2">
                  <a:lumMod val="40000"/>
                  <a:lumOff val="60000"/>
                  <a:shade val="67500"/>
                  <a:satMod val="115000"/>
                </a:schemeClr>
              </a:gs>
              <a:gs pos="100000">
                <a:schemeClr val="tx2">
                  <a:lumMod val="40000"/>
                  <a:lumOff val="60000"/>
                  <a:shade val="100000"/>
                  <a:satMod val="115000"/>
                </a:schemeClr>
              </a:gs>
            </a:gsLst>
            <a:lin ang="13500000" scaled="1"/>
            <a:tileRect/>
          </a:gra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AU" b="0" i="0" u="none" strike="noStrike" cap="none" normalizeH="0" baseline="0" dirty="0">
                <a:ln>
                  <a:noFill/>
                </a:ln>
                <a:solidFill>
                  <a:schemeClr val="tx1"/>
                </a:solidFill>
                <a:effectLst/>
                <a:latin typeface="Arial Narrow" pitchFamily="34" charset="0"/>
                <a:cs typeface="Arial" pitchFamily="34" charset="0"/>
              </a:rPr>
              <a:t>When a relationship of trust and negotiation broke down, or there was loss of a key supportive staff member, there was often an emotional reaction by at risk students resulting in disengagement</a:t>
            </a:r>
            <a:r>
              <a:rPr kumimoji="0" lang="en-AU" sz="1600" b="0" i="0" u="none" strike="noStrike" cap="none" normalizeH="0" baseline="0" dirty="0">
                <a:ln>
                  <a:noFill/>
                </a:ln>
                <a:solidFill>
                  <a:schemeClr val="tx1"/>
                </a:solidFill>
                <a:effectLst/>
                <a:latin typeface="Arial Narrow" pitchFamily="34"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46083" name="AutoShape 3"/>
          <p:cNvSpPr>
            <a:spLocks noChangeArrowheads="1"/>
          </p:cNvSpPr>
          <p:nvPr/>
        </p:nvSpPr>
        <p:spPr bwMode="auto">
          <a:xfrm>
            <a:off x="0" y="914400"/>
            <a:ext cx="9144000" cy="609600"/>
          </a:xfrm>
          <a:prstGeom prst="flowChartProcess">
            <a:avLst/>
          </a:prstGeom>
          <a:gradFill flip="none" rotWithShape="1">
            <a:gsLst>
              <a:gs pos="0">
                <a:schemeClr val="tx2">
                  <a:lumMod val="40000"/>
                  <a:lumOff val="60000"/>
                  <a:shade val="30000"/>
                  <a:satMod val="115000"/>
                </a:schemeClr>
              </a:gs>
              <a:gs pos="0">
                <a:schemeClr val="tx2">
                  <a:lumMod val="40000"/>
                  <a:lumOff val="60000"/>
                  <a:shade val="30000"/>
                  <a:satMod val="115000"/>
                </a:schemeClr>
              </a:gs>
              <a:gs pos="0">
                <a:schemeClr val="accent5">
                  <a:lumMod val="20000"/>
                  <a:lumOff val="80000"/>
                </a:schemeClr>
              </a:gs>
              <a:gs pos="50000">
                <a:schemeClr val="tx2">
                  <a:lumMod val="40000"/>
                  <a:lumOff val="60000"/>
                  <a:shade val="67500"/>
                  <a:satMod val="115000"/>
                </a:schemeClr>
              </a:gs>
              <a:gs pos="100000">
                <a:schemeClr val="tx2">
                  <a:lumMod val="40000"/>
                  <a:lumOff val="60000"/>
                  <a:shade val="100000"/>
                  <a:satMod val="115000"/>
                </a:schemeClr>
              </a:gs>
            </a:gsLst>
            <a:lin ang="8100000" scaled="1"/>
            <a:tileRect/>
          </a:gra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AU" sz="1700" b="0" i="0" u="none" strike="noStrike" cap="none" normalizeH="0" baseline="0" dirty="0">
                <a:ln>
                  <a:noFill/>
                </a:ln>
                <a:solidFill>
                  <a:schemeClr val="tx1"/>
                </a:solidFill>
                <a:effectLst/>
                <a:latin typeface="Arial Narrow" pitchFamily="34" charset="0"/>
                <a:cs typeface="Arial" pitchFamily="34" charset="0"/>
              </a:rPr>
              <a:t>Although at risk students learnt these affective skills, because of past histories they depended emotionally more than mainstream students on their teachers.</a:t>
            </a:r>
            <a:endParaRPr kumimoji="0" lang="en-US" sz="1700" b="0" i="0" u="none" strike="noStrike" cap="none" normalizeH="0" baseline="0" dirty="0">
              <a:ln>
                <a:noFill/>
              </a:ln>
              <a:solidFill>
                <a:schemeClr val="tx1"/>
              </a:solidFill>
              <a:effectLst/>
              <a:latin typeface="Arial" pitchFamily="34" charset="0"/>
              <a:cs typeface="Arial" pitchFamily="34" charset="0"/>
            </a:endParaRPr>
          </a:p>
        </p:txBody>
      </p:sp>
      <p:sp>
        <p:nvSpPr>
          <p:cNvPr id="7" name="Rectangle 6"/>
          <p:cNvSpPr/>
          <p:nvPr/>
        </p:nvSpPr>
        <p:spPr>
          <a:xfrm>
            <a:off x="152400" y="1600200"/>
            <a:ext cx="8839200" cy="43434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400" i="1" dirty="0">
                <a:solidFill>
                  <a:schemeClr val="tx1"/>
                </a:solidFill>
              </a:rPr>
              <a:t>TO ANSWER THE TRANSCENDENTAL QUESTION for this section  ...</a:t>
            </a:r>
            <a:endParaRPr lang="en-AU" sz="2400" i="1" dirty="0">
              <a:solidFill>
                <a:srgbClr val="B10750"/>
              </a:solidFill>
            </a:endParaRPr>
          </a:p>
          <a:p>
            <a:pPr algn="ctr"/>
            <a:endParaRPr lang="en-AU" sz="2400" i="1" dirty="0">
              <a:solidFill>
                <a:srgbClr val="B10750"/>
              </a:solidFill>
            </a:endParaRPr>
          </a:p>
          <a:p>
            <a:pPr algn="ctr"/>
            <a:r>
              <a:rPr lang="en-AU" sz="2400" i="1" dirty="0">
                <a:solidFill>
                  <a:srgbClr val="B10750"/>
                </a:solidFill>
              </a:rPr>
              <a:t>Necessary components of a “different” teaching and administrative approach were: </a:t>
            </a:r>
            <a:r>
              <a:rPr lang="en-AU" sz="2400" b="1" i="1" dirty="0">
                <a:solidFill>
                  <a:srgbClr val="B10750"/>
                </a:solidFill>
              </a:rPr>
              <a:t>academic, administrative and affective. </a:t>
            </a:r>
            <a:endParaRPr lang="en-AU" sz="2400" i="1" dirty="0">
              <a:solidFill>
                <a:srgbClr val="B10750"/>
              </a:solidFill>
            </a:endParaRPr>
          </a:p>
          <a:p>
            <a:pPr algn="ctr"/>
            <a:endParaRPr lang="en-AU" sz="1400" dirty="0">
              <a:solidFill>
                <a:schemeClr val="tx1"/>
              </a:solidFill>
            </a:endParaRPr>
          </a:p>
          <a:p>
            <a:pPr algn="ctr"/>
            <a:r>
              <a:rPr lang="en-AU" sz="2000" dirty="0">
                <a:solidFill>
                  <a:schemeClr val="tx1"/>
                </a:solidFill>
              </a:rPr>
              <a:t>AND</a:t>
            </a:r>
          </a:p>
          <a:p>
            <a:pPr algn="ctr"/>
            <a:endParaRPr lang="en-AU" sz="1400" dirty="0">
              <a:solidFill>
                <a:schemeClr val="tx1"/>
              </a:solidFill>
            </a:endParaRPr>
          </a:p>
          <a:p>
            <a:pPr algn="ctr"/>
            <a:r>
              <a:rPr lang="en-AU" sz="2000" i="1" dirty="0">
                <a:solidFill>
                  <a:schemeClr val="tx1"/>
                </a:solidFill>
              </a:rPr>
              <a:t>The </a:t>
            </a:r>
            <a:r>
              <a:rPr lang="en-AU" sz="2000" b="1" i="1" dirty="0">
                <a:solidFill>
                  <a:schemeClr val="tx1"/>
                </a:solidFill>
              </a:rPr>
              <a:t>common necessary components</a:t>
            </a:r>
            <a:r>
              <a:rPr lang="en-AU" sz="2000" i="1" dirty="0">
                <a:solidFill>
                  <a:schemeClr val="tx1"/>
                </a:solidFill>
              </a:rPr>
              <a:t> of the </a:t>
            </a:r>
            <a:r>
              <a:rPr lang="en-AU" sz="2000" b="1" i="1" dirty="0">
                <a:solidFill>
                  <a:schemeClr val="tx1"/>
                </a:solidFill>
              </a:rPr>
              <a:t>“different” academic, affective and administrative</a:t>
            </a:r>
            <a:r>
              <a:rPr lang="en-AU" sz="2000" i="1" dirty="0">
                <a:solidFill>
                  <a:schemeClr val="tx1"/>
                </a:solidFill>
              </a:rPr>
              <a:t> approaches </a:t>
            </a:r>
            <a:r>
              <a:rPr lang="en-AU" sz="2000" b="1" i="1" dirty="0">
                <a:solidFill>
                  <a:schemeClr val="tx1"/>
                </a:solidFill>
              </a:rPr>
              <a:t>were relational and individual</a:t>
            </a:r>
            <a:r>
              <a:rPr lang="en-AU" sz="2000" i="1" dirty="0">
                <a:solidFill>
                  <a:schemeClr val="tx1"/>
                </a:solidFill>
              </a:rPr>
              <a:t>, as opposed to a technicist and functional</a:t>
            </a:r>
            <a:r>
              <a:rPr lang="en-AU" sz="2000" dirty="0">
                <a:solidFill>
                  <a:schemeClr val="tx1"/>
                </a:solidFill>
              </a:rPr>
              <a:t> approach of mainstream schooling </a:t>
            </a:r>
          </a:p>
          <a:p>
            <a:pPr algn="ctr"/>
            <a:r>
              <a:rPr lang="en-AU" dirty="0">
                <a:solidFill>
                  <a:schemeClr val="tx1"/>
                </a:solidFill>
              </a:rPr>
              <a:t>(</a:t>
            </a:r>
            <a:r>
              <a:rPr lang="en-AU" dirty="0" err="1">
                <a:solidFill>
                  <a:schemeClr val="tx1"/>
                </a:solidFill>
              </a:rPr>
              <a:t>Lingard</a:t>
            </a:r>
            <a:r>
              <a:rPr lang="en-AU" dirty="0">
                <a:solidFill>
                  <a:schemeClr val="tx1"/>
                </a:solidFill>
              </a:rPr>
              <a:t>, Hayes, &amp; Mills, 2003).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up)">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up)">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22" presetClass="entr" presetSubtype="1" fill="hold" grpId="0" nodeType="clickEffect">
                                  <p:stCondLst>
                                    <p:cond delay="0"/>
                                  </p:stCondLst>
                                  <p:childTnLst>
                                    <p:set>
                                      <p:cBhvr>
                                        <p:cTn id="48" dur="1" fill="hold">
                                          <p:stCondLst>
                                            <p:cond delay="0"/>
                                          </p:stCondLst>
                                        </p:cTn>
                                        <p:tgtEl>
                                          <p:spTgt spid="4">
                                            <p:bg/>
                                          </p:spTgt>
                                        </p:tgtEl>
                                        <p:attrNameLst>
                                          <p:attrName>style.visibility</p:attrName>
                                        </p:attrNameLst>
                                      </p:cBhvr>
                                      <p:to>
                                        <p:strVal val="visible"/>
                                      </p:to>
                                    </p:set>
                                    <p:animEffect transition="in" filter="wipe(up)">
                                      <p:cBhvr>
                                        <p:cTn id="49" dur="500"/>
                                        <p:tgtEl>
                                          <p:spTgt spid="4">
                                            <p:bg/>
                                          </p:spTgt>
                                        </p:tgtEl>
                                      </p:cBhvr>
                                    </p:animEffect>
                                  </p:childTnLst>
                                </p:cTn>
                              </p:par>
                              <p:par>
                                <p:cTn id="50" presetID="22" presetClass="entr" presetSubtype="1" fill="hold" grpId="0" nodeType="withEffect">
                                  <p:stCondLst>
                                    <p:cond delay="0"/>
                                  </p:stCondLst>
                                  <p:childTnLst>
                                    <p:set>
                                      <p:cBhvr>
                                        <p:cTn id="51" dur="1" fill="hold">
                                          <p:stCondLst>
                                            <p:cond delay="0"/>
                                          </p:stCondLst>
                                        </p:cTn>
                                        <p:tgtEl>
                                          <p:spTgt spid="4">
                                            <p:txEl>
                                              <p:pRg st="0" end="0"/>
                                            </p:txEl>
                                          </p:spTgt>
                                        </p:tgtEl>
                                        <p:attrNameLst>
                                          <p:attrName>style.visibility</p:attrName>
                                        </p:attrNameLst>
                                      </p:cBhvr>
                                      <p:to>
                                        <p:strVal val="visible"/>
                                      </p:to>
                                    </p:set>
                                    <p:animEffect transition="in" filter="wipe(up)">
                                      <p:cBhvr>
                                        <p:cTn id="52" dur="500"/>
                                        <p:tgtEl>
                                          <p:spTgt spid="4">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4">
                                            <p:txEl>
                                              <p:pRg st="1" end="1"/>
                                            </p:txEl>
                                          </p:spTgt>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4">
                                            <p:txEl>
                                              <p:pRg st="2" end="2"/>
                                            </p:txEl>
                                          </p:spTgt>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4">
                                            <p:txEl>
                                              <p:pRg st="3" end="3"/>
                                            </p:txEl>
                                          </p:spTgt>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4">
                                            <p:txEl>
                                              <p:pRg st="6" end="6"/>
                                            </p:txEl>
                                          </p:spTgt>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4">
                                            <p:txEl>
                                              <p:pRg st="7" end="7"/>
                                            </p:txEl>
                                          </p:spTgt>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4">
                                            <p:txEl>
                                              <p:pRg st="8" end="8"/>
                                            </p:txEl>
                                          </p:spTgt>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4">
                                            <p:txEl>
                                              <p:pRg st="9" end="9"/>
                                            </p:txEl>
                                          </p:spTgt>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4">
                                            <p:txEl>
                                              <p:pRg st="10" end="10"/>
                                            </p:txEl>
                                          </p:spTgt>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55" presetClass="entr" presetSubtype="0" fill="hold" grpId="0" nodeType="clickEffect">
                                  <p:stCondLst>
                                    <p:cond delay="0"/>
                                  </p:stCondLst>
                                  <p:childTnLst>
                                    <p:set>
                                      <p:cBhvr>
                                        <p:cTn id="80" dur="1" fill="hold">
                                          <p:stCondLst>
                                            <p:cond delay="0"/>
                                          </p:stCondLst>
                                        </p:cTn>
                                        <p:tgtEl>
                                          <p:spTgt spid="46083"/>
                                        </p:tgtEl>
                                        <p:attrNameLst>
                                          <p:attrName>style.visibility</p:attrName>
                                        </p:attrNameLst>
                                      </p:cBhvr>
                                      <p:to>
                                        <p:strVal val="visible"/>
                                      </p:to>
                                    </p:set>
                                    <p:anim calcmode="lin" valueType="num">
                                      <p:cBhvr>
                                        <p:cTn id="81" dur="1000" fill="hold"/>
                                        <p:tgtEl>
                                          <p:spTgt spid="46083"/>
                                        </p:tgtEl>
                                        <p:attrNameLst>
                                          <p:attrName>ppt_w</p:attrName>
                                        </p:attrNameLst>
                                      </p:cBhvr>
                                      <p:tavLst>
                                        <p:tav tm="0">
                                          <p:val>
                                            <p:strVal val="#ppt_w*0.70"/>
                                          </p:val>
                                        </p:tav>
                                        <p:tav tm="100000">
                                          <p:val>
                                            <p:strVal val="#ppt_w"/>
                                          </p:val>
                                        </p:tav>
                                      </p:tavLst>
                                    </p:anim>
                                    <p:anim calcmode="lin" valueType="num">
                                      <p:cBhvr>
                                        <p:cTn id="82" dur="1000" fill="hold"/>
                                        <p:tgtEl>
                                          <p:spTgt spid="46083"/>
                                        </p:tgtEl>
                                        <p:attrNameLst>
                                          <p:attrName>ppt_h</p:attrName>
                                        </p:attrNameLst>
                                      </p:cBhvr>
                                      <p:tavLst>
                                        <p:tav tm="0">
                                          <p:val>
                                            <p:strVal val="#ppt_h"/>
                                          </p:val>
                                        </p:tav>
                                        <p:tav tm="100000">
                                          <p:val>
                                            <p:strVal val="#ppt_h"/>
                                          </p:val>
                                        </p:tav>
                                      </p:tavLst>
                                    </p:anim>
                                    <p:animEffect transition="in" filter="fade">
                                      <p:cBhvr>
                                        <p:cTn id="83" dur="1000"/>
                                        <p:tgtEl>
                                          <p:spTgt spid="46083"/>
                                        </p:tgtEl>
                                      </p:cBhvr>
                                    </p:animEffect>
                                  </p:childTnLst>
                                </p:cTn>
                              </p:par>
                            </p:childTnLst>
                          </p:cTn>
                        </p:par>
                      </p:childTnLst>
                    </p:cTn>
                  </p:par>
                  <p:par>
                    <p:cTn id="84" fill="hold">
                      <p:stCondLst>
                        <p:cond delay="indefinite"/>
                      </p:stCondLst>
                      <p:childTnLst>
                        <p:par>
                          <p:cTn id="85" fill="hold">
                            <p:stCondLst>
                              <p:cond delay="0"/>
                            </p:stCondLst>
                            <p:childTnLst>
                              <p:par>
                                <p:cTn id="86" presetID="55" presetClass="entr" presetSubtype="0" fill="hold" grpId="0" nodeType="clickEffect">
                                  <p:stCondLst>
                                    <p:cond delay="0"/>
                                  </p:stCondLst>
                                  <p:childTnLst>
                                    <p:set>
                                      <p:cBhvr>
                                        <p:cTn id="87" dur="1" fill="hold">
                                          <p:stCondLst>
                                            <p:cond delay="0"/>
                                          </p:stCondLst>
                                        </p:cTn>
                                        <p:tgtEl>
                                          <p:spTgt spid="46082"/>
                                        </p:tgtEl>
                                        <p:attrNameLst>
                                          <p:attrName>style.visibility</p:attrName>
                                        </p:attrNameLst>
                                      </p:cBhvr>
                                      <p:to>
                                        <p:strVal val="visible"/>
                                      </p:to>
                                    </p:set>
                                    <p:anim calcmode="lin" valueType="num">
                                      <p:cBhvr>
                                        <p:cTn id="88" dur="1000" fill="hold"/>
                                        <p:tgtEl>
                                          <p:spTgt spid="46082"/>
                                        </p:tgtEl>
                                        <p:attrNameLst>
                                          <p:attrName>ppt_w</p:attrName>
                                        </p:attrNameLst>
                                      </p:cBhvr>
                                      <p:tavLst>
                                        <p:tav tm="0">
                                          <p:val>
                                            <p:strVal val="#ppt_w*0.70"/>
                                          </p:val>
                                        </p:tav>
                                        <p:tav tm="100000">
                                          <p:val>
                                            <p:strVal val="#ppt_w"/>
                                          </p:val>
                                        </p:tav>
                                      </p:tavLst>
                                    </p:anim>
                                    <p:anim calcmode="lin" valueType="num">
                                      <p:cBhvr>
                                        <p:cTn id="89" dur="1000" fill="hold"/>
                                        <p:tgtEl>
                                          <p:spTgt spid="46082"/>
                                        </p:tgtEl>
                                        <p:attrNameLst>
                                          <p:attrName>ppt_h</p:attrName>
                                        </p:attrNameLst>
                                      </p:cBhvr>
                                      <p:tavLst>
                                        <p:tav tm="0">
                                          <p:val>
                                            <p:strVal val="#ppt_h"/>
                                          </p:val>
                                        </p:tav>
                                        <p:tav tm="100000">
                                          <p:val>
                                            <p:strVal val="#ppt_h"/>
                                          </p:val>
                                        </p:tav>
                                      </p:tavLst>
                                    </p:anim>
                                    <p:animEffect transition="in" filter="fade">
                                      <p:cBhvr>
                                        <p:cTn id="90" dur="1000"/>
                                        <p:tgtEl>
                                          <p:spTgt spid="46082"/>
                                        </p:tgtEl>
                                      </p:cBhvr>
                                    </p:animEffect>
                                  </p:childTnLst>
                                </p:cTn>
                              </p:par>
                            </p:childTnLst>
                          </p:cTn>
                        </p:par>
                      </p:childTnLst>
                    </p:cTn>
                  </p:par>
                  <p:par>
                    <p:cTn id="91" fill="hold">
                      <p:stCondLst>
                        <p:cond delay="indefinite"/>
                      </p:stCondLst>
                      <p:childTnLst>
                        <p:par>
                          <p:cTn id="92" fill="hold">
                            <p:stCondLst>
                              <p:cond delay="0"/>
                            </p:stCondLst>
                            <p:childTnLst>
                              <p:par>
                                <p:cTn id="93" presetID="29" presetClass="entr" presetSubtype="0" fill="hold" grpId="0" nodeType="clickEffect">
                                  <p:stCondLst>
                                    <p:cond delay="0"/>
                                  </p:stCondLst>
                                  <p:childTnLst>
                                    <p:set>
                                      <p:cBhvr>
                                        <p:cTn id="94" dur="1" fill="hold">
                                          <p:stCondLst>
                                            <p:cond delay="0"/>
                                          </p:stCondLst>
                                        </p:cTn>
                                        <p:tgtEl>
                                          <p:spTgt spid="7"/>
                                        </p:tgtEl>
                                        <p:attrNameLst>
                                          <p:attrName>style.visibility</p:attrName>
                                        </p:attrNameLst>
                                      </p:cBhvr>
                                      <p:to>
                                        <p:strVal val="visible"/>
                                      </p:to>
                                    </p:set>
                                    <p:anim calcmode="lin" valueType="num">
                                      <p:cBhvr>
                                        <p:cTn id="95" dur="500" fill="hold"/>
                                        <p:tgtEl>
                                          <p:spTgt spid="7"/>
                                        </p:tgtEl>
                                        <p:attrNameLst>
                                          <p:attrName>ppt_x</p:attrName>
                                        </p:attrNameLst>
                                      </p:cBhvr>
                                      <p:tavLst>
                                        <p:tav tm="0">
                                          <p:val>
                                            <p:strVal val="#ppt_x-.2"/>
                                          </p:val>
                                        </p:tav>
                                        <p:tav tm="100000">
                                          <p:val>
                                            <p:strVal val="#ppt_x"/>
                                          </p:val>
                                        </p:tav>
                                      </p:tavLst>
                                    </p:anim>
                                    <p:anim calcmode="lin" valueType="num">
                                      <p:cBhvr>
                                        <p:cTn id="96" dur="5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9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P spid="4" grpId="0" build="p" animBg="1"/>
      <p:bldP spid="46082" grpId="0" animBg="1"/>
      <p:bldP spid="46083" grpId="0" animBg="1"/>
      <p:bldP spid="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457200" marR="0" lvl="1" indent="0" algn="ctr" defTabSz="914400" rtl="0" eaLnBrk="1" fontAlgn="auto" latinLnBrk="0" hangingPunct="1">
              <a:lnSpc>
                <a:spcPct val="100000"/>
              </a:lnSpc>
              <a:spcBef>
                <a:spcPct val="20000"/>
              </a:spcBef>
              <a:spcAft>
                <a:spcPts val="0"/>
              </a:spcAft>
              <a:tabLst/>
              <a:defRPr/>
            </a:pPr>
            <a:r>
              <a:rPr kumimoji="0" lang="en-US" sz="3600" b="0" i="0" u="none" strike="noStrike" kern="1200" cap="none" spc="0" normalizeH="0" baseline="0" noProof="0" dirty="0">
                <a:ln>
                  <a:noFill/>
                </a:ln>
                <a:solidFill>
                  <a:prstClr val="black">
                    <a:tint val="75000"/>
                  </a:prstClr>
                </a:solidFill>
                <a:effectLst/>
                <a:uLnTx/>
                <a:uFillTx/>
                <a:latin typeface="Cambria" pitchFamily="18" charset="0"/>
                <a:ea typeface="+mn-ea"/>
                <a:cs typeface="+mn-cs"/>
              </a:rPr>
              <a:t>IMPLICATIONS FOR VET</a:t>
            </a:r>
            <a:br>
              <a:rPr kumimoji="0" lang="en-US" sz="3600" b="0" i="0" u="none" strike="noStrike" kern="1200" cap="none" spc="0" normalizeH="0" baseline="0" noProof="0" dirty="0">
                <a:ln>
                  <a:noFill/>
                </a:ln>
                <a:solidFill>
                  <a:prstClr val="black">
                    <a:tint val="75000"/>
                  </a:prstClr>
                </a:solidFill>
                <a:effectLst/>
                <a:uLnTx/>
                <a:uFillTx/>
                <a:latin typeface="Cambria" pitchFamily="18" charset="0"/>
                <a:ea typeface="+mn-ea"/>
                <a:cs typeface="+mn-cs"/>
              </a:rPr>
            </a:br>
            <a:endParaRPr lang="en-AU" dirty="0"/>
          </a:p>
        </p:txBody>
      </p:sp>
      <p:sp>
        <p:nvSpPr>
          <p:cNvPr id="3" name="Content Placeholder 2"/>
          <p:cNvSpPr>
            <a:spLocks noGrp="1"/>
          </p:cNvSpPr>
          <p:nvPr>
            <p:ph idx="1"/>
          </p:nvPr>
        </p:nvSpPr>
        <p:spPr>
          <a:xfrm>
            <a:off x="228600" y="1143000"/>
            <a:ext cx="8610600" cy="4983163"/>
          </a:xfrm>
        </p:spPr>
        <p:txBody>
          <a:bodyPr>
            <a:noAutofit/>
          </a:bodyPr>
          <a:lstStyle/>
          <a:p>
            <a:pPr>
              <a:buNone/>
            </a:pPr>
            <a:r>
              <a:rPr lang="en-AU" sz="2400" b="1" i="1" dirty="0">
                <a:solidFill>
                  <a:srgbClr val="B10750"/>
                </a:solidFill>
              </a:rPr>
              <a:t>Online versus Face-to-face delivery?</a:t>
            </a:r>
            <a:endParaRPr lang="en-AU" sz="2400" dirty="0">
              <a:solidFill>
                <a:srgbClr val="B10750"/>
              </a:solidFill>
            </a:endParaRPr>
          </a:p>
          <a:p>
            <a:pPr>
              <a:buNone/>
            </a:pPr>
            <a:r>
              <a:rPr lang="en-AU" sz="1800" b="1" dirty="0"/>
              <a:t>Is the growing emphasis in VET on technological assisted learning </a:t>
            </a:r>
            <a:r>
              <a:rPr lang="en-AU" sz="1800" dirty="0"/>
              <a:t>over face-to-face teaching diminishing this crucial area of the affective teacher/student relationship?</a:t>
            </a:r>
            <a:r>
              <a:rPr lang="en-AU" sz="1800" b="1" dirty="0"/>
              <a:t> </a:t>
            </a:r>
          </a:p>
          <a:p>
            <a:pPr>
              <a:buNone/>
            </a:pPr>
            <a:r>
              <a:rPr lang="en-AU" sz="1800" dirty="0">
                <a:solidFill>
                  <a:srgbClr val="B10750"/>
                </a:solidFill>
              </a:rPr>
              <a:t>Is this technological approach dehumanising VET education? </a:t>
            </a:r>
          </a:p>
          <a:p>
            <a:pPr>
              <a:buNone/>
            </a:pPr>
            <a:r>
              <a:rPr lang="en-AU" sz="1800" dirty="0"/>
              <a:t>Are self paced online programs ...</a:t>
            </a:r>
          </a:p>
          <a:p>
            <a:pPr lvl="1"/>
            <a:r>
              <a:rPr lang="en-AU" sz="1400" dirty="0"/>
              <a:t>dismissing the need for students to develop a trusting relationship with their teachers; </a:t>
            </a:r>
          </a:p>
          <a:p>
            <a:pPr lvl="1"/>
            <a:r>
              <a:rPr lang="en-AU" sz="1400" dirty="0"/>
              <a:t>dismissing the need for teachers to develop a responsive and mentoring relationship with their students, </a:t>
            </a:r>
          </a:p>
          <a:p>
            <a:pPr lvl="1"/>
            <a:r>
              <a:rPr lang="en-AU" sz="1400" dirty="0"/>
              <a:t>where teachers know their students individually, as in the apprentice/master model (Brentano, 1870; Brennan, 2003), and </a:t>
            </a:r>
          </a:p>
          <a:p>
            <a:pPr lvl="1"/>
            <a:r>
              <a:rPr lang="en-AU" sz="1400" dirty="0"/>
              <a:t>are able to quickly respond not only to students’ academic needs but also to their social situations. </a:t>
            </a:r>
          </a:p>
          <a:p>
            <a:pPr>
              <a:buNone/>
            </a:pPr>
            <a:r>
              <a:rPr lang="en-AU" sz="1800" dirty="0"/>
              <a:t>Teachers in the physical presence of their students can do this more readily by being able to read facial and body language, important for continued affective engagement. </a:t>
            </a:r>
          </a:p>
          <a:p>
            <a:pPr>
              <a:buNone/>
            </a:pPr>
            <a:r>
              <a:rPr lang="en-AU" sz="1800" b="1" dirty="0"/>
              <a:t>Those involved in online teaching ...</a:t>
            </a:r>
          </a:p>
          <a:p>
            <a:pPr lvl="1"/>
            <a:r>
              <a:rPr lang="en-AU" sz="1400" dirty="0"/>
              <a:t>do acknowledge that “the face-to-face environment can more easily provide socio-emotional support” (Garrison cited in Cleveland-Innes  &amp; Campbell, 2012) </a:t>
            </a:r>
          </a:p>
          <a:p>
            <a:pPr lvl="1"/>
            <a:r>
              <a:rPr lang="en-AU" sz="1400" dirty="0"/>
              <a:t>are now grappling with how to effectively inculcate emotional and affective responsive teaching into  online delivery</a:t>
            </a:r>
            <a:r>
              <a:rPr lang="en-AU" sz="1100" dirty="0"/>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914400"/>
          </a:xfrm>
        </p:spPr>
        <p:txBody>
          <a:bodyPr>
            <a:normAutofit fontScale="90000"/>
          </a:bodyPr>
          <a:lstStyle/>
          <a:p>
            <a:pPr>
              <a:lnSpc>
                <a:spcPts val="3300"/>
              </a:lnSpc>
            </a:pPr>
            <a:br>
              <a:rPr lang="en-AU" b="1" dirty="0"/>
            </a:br>
            <a:r>
              <a:rPr lang="en-AU" b="1" dirty="0"/>
              <a:t>Stage 3: Theoretical Redescription &amp; Abduction</a:t>
            </a:r>
            <a:br>
              <a:rPr lang="en-AU" b="1" dirty="0"/>
            </a:br>
            <a:r>
              <a:rPr lang="en-AU" b="1" dirty="0"/>
              <a:t>Stage 4:  Retroduction </a:t>
            </a:r>
            <a:br>
              <a:rPr lang="en-AU" dirty="0"/>
            </a:br>
            <a:endParaRPr lang="en-AU" dirty="0"/>
          </a:p>
        </p:txBody>
      </p:sp>
      <p:sp>
        <p:nvSpPr>
          <p:cNvPr id="3" name="Content Placeholder 2"/>
          <p:cNvSpPr>
            <a:spLocks noGrp="1"/>
          </p:cNvSpPr>
          <p:nvPr>
            <p:ph idx="1"/>
          </p:nvPr>
        </p:nvSpPr>
        <p:spPr>
          <a:xfrm>
            <a:off x="457200" y="1219200"/>
            <a:ext cx="8229600" cy="4906963"/>
          </a:xfrm>
        </p:spPr>
        <p:txBody>
          <a:bodyPr>
            <a:noAutofit/>
            <a:scene3d>
              <a:camera prst="orthographicFront"/>
              <a:lightRig rig="threePt" dir="t"/>
            </a:scene3d>
            <a:sp3d extrusionH="57150">
              <a:bevelT w="38100" h="38100"/>
            </a:sp3d>
          </a:bodyPr>
          <a:lstStyle/>
          <a:p>
            <a:pPr>
              <a:buNone/>
            </a:pPr>
            <a:r>
              <a:rPr lang="en-AU" sz="2000" b="1" dirty="0">
                <a:solidFill>
                  <a:srgbClr val="0070C0"/>
                </a:solidFill>
              </a:rPr>
              <a:t>Stage 4: Retroduction</a:t>
            </a:r>
          </a:p>
          <a:p>
            <a:pPr marL="0" indent="0">
              <a:buNone/>
            </a:pPr>
            <a:r>
              <a:rPr lang="en-AU" sz="1800" dirty="0"/>
              <a:t>Critical UMBRELLA question to interrogate data from this section:</a:t>
            </a:r>
          </a:p>
          <a:p>
            <a:pPr lvl="1">
              <a:buNone/>
            </a:pPr>
            <a:r>
              <a:rPr lang="en-AU" sz="1600" i="1" dirty="0"/>
              <a:t>	What are the necessary components of a </a:t>
            </a:r>
            <a:r>
              <a:rPr lang="en-AU" sz="1600" b="1" i="1" dirty="0"/>
              <a:t>relational and individual approach </a:t>
            </a:r>
            <a:r>
              <a:rPr lang="en-AU" sz="1600" i="1" dirty="0"/>
              <a:t>that have </a:t>
            </a:r>
            <a:r>
              <a:rPr lang="en-AU" sz="1600" b="1" i="1" dirty="0"/>
              <a:t>resulted in improved literacy outcomes both social and academic? </a:t>
            </a:r>
          </a:p>
          <a:p>
            <a:pPr>
              <a:spcBef>
                <a:spcPts val="900"/>
              </a:spcBef>
              <a:buNone/>
            </a:pPr>
            <a:r>
              <a:rPr lang="en-AU" sz="2000" b="1" dirty="0">
                <a:solidFill>
                  <a:srgbClr val="0070C0"/>
                </a:solidFill>
              </a:rPr>
              <a:t>Stage 3: Theoretical redescription &amp; abduction</a:t>
            </a:r>
            <a:endParaRPr lang="en-AU" sz="2000" dirty="0"/>
          </a:p>
          <a:p>
            <a:pPr>
              <a:buNone/>
            </a:pPr>
            <a:r>
              <a:rPr lang="en-AU" sz="1600" dirty="0">
                <a:solidFill>
                  <a:srgbClr val="B10750"/>
                </a:solidFill>
              </a:rPr>
              <a:t>3 THEORIES: LITERACY TEACHING &amp; LEARNING MODELS</a:t>
            </a:r>
          </a:p>
          <a:p>
            <a:pPr marL="1597025" indent="-395288">
              <a:buFont typeface="+mj-lt"/>
              <a:buAutoNum type="arabicParenR"/>
            </a:pPr>
            <a:r>
              <a:rPr lang="en-AU" sz="1600" dirty="0">
                <a:solidFill>
                  <a:srgbClr val="B10750"/>
                </a:solidFill>
              </a:rPr>
              <a:t>National Reporting System</a:t>
            </a:r>
          </a:p>
          <a:p>
            <a:pPr marL="1597025" indent="-395288">
              <a:buFont typeface="+mj-lt"/>
              <a:buAutoNum type="arabicParenR"/>
            </a:pPr>
            <a:r>
              <a:rPr lang="en-AU" sz="1600" dirty="0">
                <a:solidFill>
                  <a:srgbClr val="B10750"/>
                </a:solidFill>
              </a:rPr>
              <a:t>4 Resources model</a:t>
            </a:r>
          </a:p>
          <a:p>
            <a:pPr marL="1597025" indent="-395288">
              <a:buFont typeface="+mj-lt"/>
              <a:buAutoNum type="arabicParenR"/>
            </a:pPr>
            <a:r>
              <a:rPr lang="en-AU" sz="1600" dirty="0">
                <a:solidFill>
                  <a:srgbClr val="B10750"/>
                </a:solidFill>
              </a:rPr>
              <a:t>Productive Pedagogies</a:t>
            </a:r>
          </a:p>
          <a:p>
            <a:pPr lvl="0">
              <a:buNone/>
            </a:pPr>
            <a:r>
              <a:rPr lang="en-US" sz="1400" b="1" dirty="0"/>
              <a:t>ACADEMIC OUTCOMES:</a:t>
            </a:r>
            <a:endParaRPr lang="en-AU" sz="1400" b="1" dirty="0"/>
          </a:p>
          <a:p>
            <a:pPr lvl="0"/>
            <a:r>
              <a:rPr lang="en-AU" sz="1600" i="1" dirty="0"/>
              <a:t>National Reporting System </a:t>
            </a:r>
            <a:r>
              <a:rPr lang="en-AU" sz="1600" dirty="0"/>
              <a:t>- students’  individual </a:t>
            </a:r>
            <a:r>
              <a:rPr lang="en-AU" sz="1400" dirty="0"/>
              <a:t>LITERACY LEVELS</a:t>
            </a:r>
            <a:endParaRPr lang="en-AU" sz="1600" dirty="0"/>
          </a:p>
          <a:p>
            <a:pPr lvl="0"/>
            <a:r>
              <a:rPr lang="en-US" sz="1600" i="1" dirty="0"/>
              <a:t>4 Resources Model </a:t>
            </a:r>
            <a:r>
              <a:rPr lang="en-US" sz="1600" dirty="0"/>
              <a:t>– students’ attainment of </a:t>
            </a:r>
            <a:r>
              <a:rPr lang="en-US" sz="1400" dirty="0"/>
              <a:t>SOCIAL/ CRITICAL COMPONENTS OF LITERACY</a:t>
            </a:r>
            <a:endParaRPr lang="en-AU" sz="1600" dirty="0"/>
          </a:p>
          <a:p>
            <a:pPr lvl="0"/>
            <a:r>
              <a:rPr lang="en-US" sz="1600" i="1" dirty="0"/>
              <a:t>Productive Pedagogies </a:t>
            </a:r>
            <a:r>
              <a:rPr lang="en-US" sz="1600" dirty="0"/>
              <a:t>– 4 categories of  </a:t>
            </a:r>
            <a:r>
              <a:rPr lang="en-US" sz="1400" dirty="0"/>
              <a:t>POSITIVE TEACHING PRACTICES IMPLEMENTED</a:t>
            </a:r>
            <a:r>
              <a:rPr lang="en-US" sz="1600" dirty="0"/>
              <a:t> resulting in student engagement.</a:t>
            </a:r>
            <a:endParaRPr lang="en-AU" sz="1600" dirty="0"/>
          </a:p>
          <a:p>
            <a:pPr lvl="0">
              <a:buNone/>
            </a:pPr>
            <a:r>
              <a:rPr lang="en-US" sz="1400" b="1" dirty="0">
                <a:solidFill>
                  <a:prstClr val="black"/>
                </a:solidFill>
              </a:rPr>
              <a:t>SOCIAL OUTCOMES:</a:t>
            </a:r>
            <a:endParaRPr lang="en-AU" sz="1600" dirty="0"/>
          </a:p>
          <a:p>
            <a:pPr lvl="0"/>
            <a:r>
              <a:rPr lang="en-AU" sz="1400" dirty="0"/>
              <a:t>SOCIAL </a:t>
            </a:r>
            <a:r>
              <a:rPr lang="en-AU" sz="1600" dirty="0"/>
              <a:t>causal factors resulting in students’ continued or discontinued engagement                 in learning. </a:t>
            </a:r>
            <a:endParaRPr lang="en-AU" sz="1600" dirty="0">
              <a:solidFill>
                <a:srgbClr val="B10750"/>
              </a:solidFill>
            </a:endParaRPr>
          </a:p>
          <a:p>
            <a:pPr marL="2333625" indent="0">
              <a:buNone/>
            </a:pPr>
            <a:endParaRPr lang="en-AU" sz="1600" dirty="0">
              <a:solidFill>
                <a:srgbClr val="B10750"/>
              </a:solidFill>
            </a:endParaRPr>
          </a:p>
          <a:p>
            <a:pPr>
              <a:buNone/>
            </a:pPr>
            <a:endParaRPr lang="en-AU" sz="1600" dirty="0">
              <a:solidFill>
                <a:srgbClr val="B10750"/>
              </a:solidFill>
            </a:endParaRPr>
          </a:p>
          <a:p>
            <a:pPr>
              <a:buNone/>
            </a:pPr>
            <a:endParaRPr lang="en-AU" sz="1600" dirty="0">
              <a:solidFill>
                <a:srgbClr val="B10750"/>
              </a:solidFill>
            </a:endParaRPr>
          </a:p>
        </p:txBody>
      </p:sp>
      <p:sp>
        <p:nvSpPr>
          <p:cNvPr id="5" name="Rectangle 4"/>
          <p:cNvSpPr/>
          <p:nvPr/>
        </p:nvSpPr>
        <p:spPr>
          <a:xfrm>
            <a:off x="0" y="1295400"/>
            <a:ext cx="9144000" cy="5562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288000" rIns="288000" rtlCol="0" anchor="ctr"/>
          <a:lstStyle/>
          <a:p>
            <a:pPr marL="860425">
              <a:tabLst>
                <a:tab pos="8229600" algn="l"/>
              </a:tabLst>
            </a:pPr>
            <a:r>
              <a:rPr lang="en-AU" sz="2400" i="1" dirty="0">
                <a:solidFill>
                  <a:schemeClr val="accent2">
                    <a:lumMod val="40000"/>
                    <a:lumOff val="60000"/>
                  </a:schemeClr>
                </a:solidFill>
              </a:rPr>
              <a:t>TO ANSWER THE QUESTION: </a:t>
            </a:r>
            <a:r>
              <a:rPr lang="en-AU" sz="2400" i="1" dirty="0">
                <a:solidFill>
                  <a:schemeClr val="accent2">
                    <a:lumMod val="20000"/>
                    <a:lumOff val="80000"/>
                  </a:schemeClr>
                </a:solidFill>
              </a:rPr>
              <a:t>What are the necessary components that have </a:t>
            </a:r>
            <a:r>
              <a:rPr lang="en-AU" sz="2400" b="1" i="1" dirty="0">
                <a:solidFill>
                  <a:schemeClr val="accent2">
                    <a:lumMod val="40000"/>
                    <a:lumOff val="60000"/>
                  </a:schemeClr>
                </a:solidFill>
              </a:rPr>
              <a:t>resulted in and exemplify improved literacy outcomes,</a:t>
            </a:r>
            <a:r>
              <a:rPr lang="en-AU" sz="2400" i="1" dirty="0">
                <a:solidFill>
                  <a:schemeClr val="accent2">
                    <a:lumMod val="40000"/>
                    <a:lumOff val="60000"/>
                  </a:schemeClr>
                </a:solidFill>
              </a:rPr>
              <a:t> </a:t>
            </a:r>
            <a:r>
              <a:rPr lang="en-AU" sz="2400" i="1" dirty="0">
                <a:solidFill>
                  <a:schemeClr val="accent2">
                    <a:lumMod val="20000"/>
                    <a:lumOff val="80000"/>
                  </a:schemeClr>
                </a:solidFill>
              </a:rPr>
              <a:t>both social and academic?</a:t>
            </a:r>
          </a:p>
          <a:p>
            <a:pPr marL="860425">
              <a:tabLst>
                <a:tab pos="8229600" algn="l"/>
              </a:tabLst>
            </a:pPr>
            <a:endParaRPr lang="en-AU" sz="2400" dirty="0"/>
          </a:p>
          <a:p>
            <a:pPr marL="860425">
              <a:tabLst>
                <a:tab pos="8229600" algn="l"/>
              </a:tabLst>
            </a:pPr>
            <a:r>
              <a:rPr lang="en-AU" sz="2400" dirty="0"/>
              <a:t>This research suggests that the </a:t>
            </a:r>
            <a:r>
              <a:rPr lang="en-AU" sz="2400" b="1" dirty="0">
                <a:solidFill>
                  <a:schemeClr val="accent2">
                    <a:lumMod val="40000"/>
                    <a:lumOff val="60000"/>
                  </a:schemeClr>
                </a:solidFill>
              </a:rPr>
              <a:t>lack of explicitly </a:t>
            </a:r>
          </a:p>
          <a:p>
            <a:pPr marL="860425">
              <a:tabLst>
                <a:tab pos="8229600" algn="l"/>
              </a:tabLst>
            </a:pPr>
            <a:r>
              <a:rPr lang="en-AU" sz="2400" b="1" dirty="0">
                <a:solidFill>
                  <a:schemeClr val="accent2">
                    <a:lumMod val="40000"/>
                    <a:lumOff val="60000"/>
                  </a:schemeClr>
                </a:solidFill>
              </a:rPr>
              <a:t>taught critical discourse skills </a:t>
            </a:r>
            <a:r>
              <a:rPr lang="en-AU" sz="2400" dirty="0"/>
              <a:t>tied to student’s lived experience </a:t>
            </a:r>
            <a:r>
              <a:rPr lang="en-AU" sz="2400" dirty="0">
                <a:solidFill>
                  <a:schemeClr val="accent2">
                    <a:lumMod val="40000"/>
                    <a:lumOff val="60000"/>
                  </a:schemeClr>
                </a:solidFill>
              </a:rPr>
              <a:t>can impact to further disadvantage </a:t>
            </a:r>
            <a:r>
              <a:rPr lang="en-AU" sz="2400" dirty="0"/>
              <a:t>the most at risk students in their continued learning engagement and/or life chances. </a:t>
            </a:r>
          </a:p>
          <a:p>
            <a:pPr marL="860425">
              <a:tabLst>
                <a:tab pos="8229600" algn="l"/>
              </a:tabLst>
            </a:pPr>
            <a:endParaRPr lang="en-AU" sz="2400" dirty="0"/>
          </a:p>
          <a:p>
            <a:pPr marL="860425">
              <a:tabLst>
                <a:tab pos="8229600" algn="l"/>
              </a:tabLst>
            </a:pPr>
            <a:r>
              <a:rPr lang="en-AU" sz="2400" dirty="0">
                <a:solidFill>
                  <a:schemeClr val="accent2">
                    <a:lumMod val="40000"/>
                    <a:lumOff val="60000"/>
                  </a:schemeClr>
                </a:solidFill>
              </a:rPr>
              <a:t>This is what Gee describes as being cognizant of “discourses that give one access to power, social goods,</a:t>
            </a:r>
            <a:r>
              <a:rPr lang="en-AU" sz="2400" dirty="0"/>
              <a:t> and relative freedom from oppression” (Gee, 2000, p.16).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9" presetClass="entr" presetSubtype="0" fill="hold" grpId="0" nodeType="clickEffect">
                                  <p:stCondLst>
                                    <p:cond delay="0"/>
                                  </p:stCondLst>
                                  <p:childTnLst>
                                    <p:set>
                                      <p:cBhvr>
                                        <p:cTn id="38" dur="1" fill="hold">
                                          <p:stCondLst>
                                            <p:cond delay="0"/>
                                          </p:stCondLst>
                                        </p:cTn>
                                        <p:tgtEl>
                                          <p:spTgt spid="5"/>
                                        </p:tgtEl>
                                        <p:attrNameLst>
                                          <p:attrName>style.visibility</p:attrName>
                                        </p:attrNameLst>
                                      </p:cBhvr>
                                      <p:to>
                                        <p:strVal val="visible"/>
                                      </p:to>
                                    </p:set>
                                    <p:anim calcmode="lin" valueType="num">
                                      <p:cBhvr>
                                        <p:cTn id="39" dur="1000" fill="hold"/>
                                        <p:tgtEl>
                                          <p:spTgt spid="5"/>
                                        </p:tgtEl>
                                        <p:attrNameLst>
                                          <p:attrName>ppt_x</p:attrName>
                                        </p:attrNameLst>
                                      </p:cBhvr>
                                      <p:tavLst>
                                        <p:tav tm="0">
                                          <p:val>
                                            <p:strVal val="#ppt_x-.2"/>
                                          </p:val>
                                        </p:tav>
                                        <p:tav tm="100000">
                                          <p:val>
                                            <p:strVal val="#ppt_x"/>
                                          </p:val>
                                        </p:tav>
                                      </p:tavLst>
                                    </p:anim>
                                    <p:anim calcmode="lin" valueType="num">
                                      <p:cBhvr>
                                        <p:cTn id="40"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41"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prstClr val="black">
                    <a:tint val="75000"/>
                  </a:prstClr>
                </a:solidFill>
                <a:latin typeface="Cambria" pitchFamily="18" charset="0"/>
              </a:rPr>
              <a:t>IMPLICATIONS FOR VET</a:t>
            </a:r>
            <a:endParaRPr lang="en-AU" dirty="0"/>
          </a:p>
        </p:txBody>
      </p:sp>
      <p:sp>
        <p:nvSpPr>
          <p:cNvPr id="3" name="Content Placeholder 2"/>
          <p:cNvSpPr>
            <a:spLocks noGrp="1"/>
          </p:cNvSpPr>
          <p:nvPr>
            <p:ph idx="1"/>
          </p:nvPr>
        </p:nvSpPr>
        <p:spPr>
          <a:xfrm>
            <a:off x="304800" y="1371600"/>
            <a:ext cx="8382000" cy="4754563"/>
          </a:xfrm>
        </p:spPr>
        <p:txBody>
          <a:bodyPr>
            <a:noAutofit/>
          </a:bodyPr>
          <a:lstStyle/>
          <a:p>
            <a:pPr marL="0" indent="0">
              <a:buNone/>
            </a:pPr>
            <a:r>
              <a:rPr lang="en-AU" sz="2000" b="1" i="1" dirty="0">
                <a:solidFill>
                  <a:srgbClr val="B10750"/>
                </a:solidFill>
              </a:rPr>
              <a:t>Relevance of assessing not only students’ individual  ACSF LLN Levels but also SOCIO-CRITICAL  LEARNING &amp; TEACHING  PRACTICES</a:t>
            </a:r>
          </a:p>
          <a:p>
            <a:pPr marL="0" indent="0">
              <a:buNone/>
            </a:pPr>
            <a:r>
              <a:rPr lang="en-US" sz="1600" i="1" dirty="0">
                <a:solidFill>
                  <a:srgbClr val="B10750"/>
                </a:solidFill>
              </a:rPr>
              <a:t>RESEARCH FINDINGS (Simmons &amp; Smith, 2008; Smith, 2013; Ryan, Mallan, </a:t>
            </a:r>
            <a:r>
              <a:rPr lang="en-US" sz="1600" i="1" dirty="0" err="1">
                <a:solidFill>
                  <a:srgbClr val="B10750"/>
                </a:solidFill>
              </a:rPr>
              <a:t>Gwinner</a:t>
            </a:r>
            <a:r>
              <a:rPr lang="en-US" sz="1600" i="1" dirty="0">
                <a:solidFill>
                  <a:srgbClr val="B10750"/>
                </a:solidFill>
              </a:rPr>
              <a:t> &amp; Livock 2015; Livock, 2016)</a:t>
            </a:r>
          </a:p>
          <a:p>
            <a:pPr marL="0" indent="0">
              <a:buNone/>
            </a:pPr>
            <a:endParaRPr lang="en-AU" sz="1050" i="1" dirty="0">
              <a:solidFill>
                <a:srgbClr val="B10750"/>
              </a:solidFill>
            </a:endParaRPr>
          </a:p>
          <a:p>
            <a:pPr marL="457200" indent="-457200">
              <a:buFont typeface="+mj-lt"/>
              <a:buAutoNum type="arabicParenR"/>
            </a:pPr>
            <a:r>
              <a:rPr lang="en-US" sz="2000" dirty="0"/>
              <a:t>The importance of up-front LLN assessment using the ACSF framework [the updated NRS] </a:t>
            </a:r>
          </a:p>
          <a:p>
            <a:pPr marL="800100" lvl="1" indent="-227013"/>
            <a:r>
              <a:rPr lang="en-US" sz="1400" dirty="0"/>
              <a:t>acknowledged by academics, and policy makers, and more recently been written into legislation and the standards of the VET regulator ASQA.</a:t>
            </a:r>
          </a:p>
          <a:p>
            <a:pPr marL="457200" indent="-457200">
              <a:spcBef>
                <a:spcPts val="900"/>
              </a:spcBef>
              <a:buFont typeface="+mj-lt"/>
              <a:buAutoNum type="arabicParenR"/>
            </a:pPr>
            <a:r>
              <a:rPr lang="en-AU" sz="2000" dirty="0"/>
              <a:t>Inclusion of ACSF level to be written into training packages</a:t>
            </a:r>
          </a:p>
          <a:p>
            <a:pPr marL="457200" indent="-457200">
              <a:spcBef>
                <a:spcPts val="900"/>
              </a:spcBef>
              <a:buFont typeface="+mj-lt"/>
              <a:buAutoNum type="arabicParenR"/>
            </a:pPr>
            <a:r>
              <a:rPr lang="en-AU" sz="2000" dirty="0"/>
              <a:t>Dearth of critical literacy being taught and practiced in vocational courses </a:t>
            </a:r>
          </a:p>
          <a:p>
            <a:pPr marL="800100" lvl="1" indent="-227013"/>
            <a:r>
              <a:rPr lang="en-AU" sz="1400" dirty="0"/>
              <a:t>disadvantaging students in employment as well as those transitioning to university.  </a:t>
            </a:r>
            <a:endParaRPr lang="en-AU" sz="900" dirty="0"/>
          </a:p>
          <a:p>
            <a:pPr marL="457200" indent="-457200">
              <a:spcBef>
                <a:spcPts val="1200"/>
              </a:spcBef>
              <a:buFont typeface="+mj-lt"/>
              <a:buAutoNum type="arabicParenR"/>
            </a:pPr>
            <a:r>
              <a:rPr lang="en-AU" sz="2000" dirty="0"/>
              <a:t>Compounded by competency based approach to teaching focusing on skills </a:t>
            </a:r>
          </a:p>
          <a:p>
            <a:pPr marL="800100" lvl="1" indent="-227013"/>
            <a:r>
              <a:rPr lang="en-AU" sz="1400" dirty="0"/>
              <a:t>can be an obstacle to reflective and critical thinking/ learning.  </a:t>
            </a:r>
          </a:p>
          <a:p>
            <a:pPr marL="457200" indent="-457200">
              <a:spcBef>
                <a:spcPts val="1200"/>
              </a:spcBef>
              <a:buFont typeface="+mj-lt"/>
              <a:buAutoNum type="arabicParenR"/>
            </a:pPr>
            <a:r>
              <a:rPr lang="en-AU" sz="2000" dirty="0"/>
              <a:t>Competency based training packages are actually deskilling teachers.</a:t>
            </a:r>
          </a:p>
          <a:p>
            <a:pPr>
              <a:buNone/>
            </a:pPr>
            <a:endParaRPr lang="en-AU"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left)">
                                      <p:cBhvr>
                                        <p:cTn id="7" dur="500"/>
                                        <p:tgtEl>
                                          <p:spTgt spid="3">
                                            <p:txEl>
                                              <p:pRg st="3" end="3"/>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wipe(left)">
                                      <p:cBhvr>
                                        <p:cTn id="10" dur="500"/>
                                        <p:tgtEl>
                                          <p:spTgt spid="3">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wipe(left)">
                                      <p:cBhvr>
                                        <p:cTn id="15" dur="500"/>
                                        <p:tgtEl>
                                          <p:spTgt spid="3">
                                            <p:txEl>
                                              <p:pRg st="5" end="5"/>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wipe(left)">
                                      <p:cBhvr>
                                        <p:cTn id="20" dur="500"/>
                                        <p:tgtEl>
                                          <p:spTgt spid="3">
                                            <p:txEl>
                                              <p:pRg st="6" end="6"/>
                                            </p:txEl>
                                          </p:spTgt>
                                        </p:tgtEl>
                                      </p:cBhvr>
                                    </p:animEffect>
                                  </p:childTnLst>
                                </p:cTn>
                              </p:par>
                              <p:par>
                                <p:cTn id="21" presetID="22" presetClass="entr" presetSubtype="8"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Effect transition="in" filter="wipe(left)">
                                      <p:cBhvr>
                                        <p:cTn id="23" dur="500"/>
                                        <p:tgtEl>
                                          <p:spTgt spid="3">
                                            <p:txEl>
                                              <p:pRg st="7" end="7"/>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wipe(left)">
                                      <p:cBhvr>
                                        <p:cTn id="28" dur="500"/>
                                        <p:tgtEl>
                                          <p:spTgt spid="3">
                                            <p:txEl>
                                              <p:pRg st="8" end="8"/>
                                            </p:txEl>
                                          </p:spTgt>
                                        </p:tgtEl>
                                      </p:cBhvr>
                                    </p:animEffect>
                                  </p:childTnLst>
                                </p:cTn>
                              </p:par>
                              <p:par>
                                <p:cTn id="29" presetID="22" presetClass="entr" presetSubtype="8"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wipe(left)">
                                      <p:cBhvr>
                                        <p:cTn id="31" dur="500"/>
                                        <p:tgtEl>
                                          <p:spTgt spid="3">
                                            <p:txEl>
                                              <p:pRg st="9" end="9"/>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3">
                                            <p:txEl>
                                              <p:pRg st="10" end="10"/>
                                            </p:txEl>
                                          </p:spTgt>
                                        </p:tgtEl>
                                        <p:attrNameLst>
                                          <p:attrName>style.visibility</p:attrName>
                                        </p:attrNameLst>
                                      </p:cBhvr>
                                      <p:to>
                                        <p:strVal val="visible"/>
                                      </p:to>
                                    </p:set>
                                    <p:animEffect transition="in" filter="wipe(left)">
                                      <p:cBhvr>
                                        <p:cTn id="36"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prstClr val="black">
                    <a:tint val="75000"/>
                  </a:prstClr>
                </a:solidFill>
                <a:latin typeface="Cambria" pitchFamily="18" charset="0"/>
              </a:rPr>
              <a:t>IMPLICATIONS FOR VET</a:t>
            </a:r>
            <a:endParaRPr lang="en-AU" dirty="0"/>
          </a:p>
        </p:txBody>
      </p:sp>
      <p:sp>
        <p:nvSpPr>
          <p:cNvPr id="3" name="Content Placeholder 2"/>
          <p:cNvSpPr>
            <a:spLocks noGrp="1"/>
          </p:cNvSpPr>
          <p:nvPr>
            <p:ph idx="1"/>
          </p:nvPr>
        </p:nvSpPr>
        <p:spPr>
          <a:xfrm>
            <a:off x="304800" y="1600200"/>
            <a:ext cx="8382000" cy="4525963"/>
          </a:xfrm>
        </p:spPr>
        <p:txBody>
          <a:bodyPr>
            <a:noAutofit/>
          </a:bodyPr>
          <a:lstStyle/>
          <a:p>
            <a:pPr marL="0" indent="0">
              <a:buNone/>
            </a:pPr>
            <a:r>
              <a:rPr lang="en-AU" sz="2000" b="1" i="1" dirty="0">
                <a:solidFill>
                  <a:srgbClr val="B10750"/>
                </a:solidFill>
              </a:rPr>
              <a:t>Relevance of assessing not only students’ individual  ACSF LLN Levels but also SOCIO-CRITICAL LEARNING &amp; TEACHING PRACTICES</a:t>
            </a:r>
          </a:p>
          <a:p>
            <a:pPr marL="0" indent="0">
              <a:buNone/>
            </a:pPr>
            <a:r>
              <a:rPr lang="en-US" sz="1600" i="1" dirty="0">
                <a:solidFill>
                  <a:srgbClr val="B10750"/>
                </a:solidFill>
              </a:rPr>
              <a:t>RESEARCH FINDINGS (Simmons &amp; Smith, 2008; Smith, 2013; Ryan, Mallan, </a:t>
            </a:r>
            <a:r>
              <a:rPr lang="en-US" sz="1600" i="1" dirty="0" err="1">
                <a:solidFill>
                  <a:srgbClr val="B10750"/>
                </a:solidFill>
              </a:rPr>
              <a:t>Gwinner</a:t>
            </a:r>
            <a:r>
              <a:rPr lang="en-US" sz="1600" i="1" dirty="0">
                <a:solidFill>
                  <a:srgbClr val="B10750"/>
                </a:solidFill>
              </a:rPr>
              <a:t> &amp; Livock 2015; Livock, 2016)</a:t>
            </a:r>
          </a:p>
          <a:p>
            <a:pPr>
              <a:buNone/>
            </a:pPr>
            <a:endParaRPr lang="en-AU" sz="2000" dirty="0">
              <a:solidFill>
                <a:srgbClr val="B10750"/>
              </a:solidFill>
            </a:endParaRPr>
          </a:p>
          <a:p>
            <a:pPr>
              <a:buNone/>
            </a:pPr>
            <a:r>
              <a:rPr lang="en-AU" sz="1800" dirty="0"/>
              <a:t>Linking the above to the Productive Pedagogies and 4 Resources models ...</a:t>
            </a:r>
          </a:p>
          <a:p>
            <a:pPr>
              <a:buNone/>
            </a:pPr>
            <a:r>
              <a:rPr lang="en-AU" sz="1600" dirty="0"/>
              <a:t>	</a:t>
            </a:r>
            <a:r>
              <a:rPr lang="en-AU" sz="1600" dirty="0">
                <a:solidFill>
                  <a:srgbClr val="B10750"/>
                </a:solidFill>
              </a:rPr>
              <a:t>as in the alternative schools, elements of “Intellectual Quality” </a:t>
            </a:r>
            <a:r>
              <a:rPr lang="en-AU" sz="1600" i="1" dirty="0"/>
              <a:t>higher order thinking</a:t>
            </a:r>
            <a:r>
              <a:rPr lang="en-AU" sz="1600" dirty="0"/>
              <a:t> and </a:t>
            </a:r>
            <a:r>
              <a:rPr lang="en-AU" sz="1600" i="1" dirty="0"/>
              <a:t>knowledge as problematic</a:t>
            </a:r>
            <a:r>
              <a:rPr lang="en-AU" sz="1600" dirty="0"/>
              <a:t> </a:t>
            </a:r>
            <a:r>
              <a:rPr lang="en-AU" sz="1600" dirty="0">
                <a:solidFill>
                  <a:srgbClr val="B10750"/>
                </a:solidFill>
              </a:rPr>
              <a:t>are also missing in the VET sector. </a:t>
            </a:r>
          </a:p>
          <a:p>
            <a:pPr>
              <a:buNone/>
            </a:pPr>
            <a:endParaRPr lang="en-AU" sz="1600" dirty="0"/>
          </a:p>
          <a:p>
            <a:pPr>
              <a:buNone/>
            </a:pPr>
            <a:r>
              <a:rPr lang="en-AU" sz="1800" dirty="0"/>
              <a:t>However, unlike the alternative schools, VET classrooms do </a:t>
            </a:r>
            <a:r>
              <a:rPr lang="en-AU" sz="1800" u="sng" dirty="0"/>
              <a:t>not</a:t>
            </a:r>
            <a:r>
              <a:rPr lang="en-AU" sz="1800" dirty="0"/>
              <a:t> overly emphasis ...</a:t>
            </a:r>
          </a:p>
          <a:p>
            <a:pPr>
              <a:buNone/>
            </a:pPr>
            <a:r>
              <a:rPr lang="en-AU" sz="1600" dirty="0"/>
              <a:t>	</a:t>
            </a:r>
            <a:r>
              <a:rPr lang="en-AU" sz="1600" dirty="0">
                <a:solidFill>
                  <a:srgbClr val="B10750"/>
                </a:solidFill>
              </a:rPr>
              <a:t>the “Supportive classroom” elements </a:t>
            </a:r>
            <a:r>
              <a:rPr lang="en-AU" sz="1600" dirty="0"/>
              <a:t>of considerable </a:t>
            </a:r>
            <a:r>
              <a:rPr lang="en-AU" sz="1600" i="1" dirty="0"/>
              <a:t>narrative</a:t>
            </a:r>
            <a:r>
              <a:rPr lang="en-AU" sz="1600" dirty="0"/>
              <a:t>, </a:t>
            </a:r>
            <a:r>
              <a:rPr lang="en-AU" sz="1600" i="1" dirty="0"/>
              <a:t>substantial conversation</a:t>
            </a:r>
            <a:r>
              <a:rPr lang="en-AU" sz="1600" dirty="0"/>
              <a:t>, </a:t>
            </a:r>
            <a:r>
              <a:rPr lang="en-AU" sz="1600" i="1" dirty="0"/>
              <a:t>metalanguage, </a:t>
            </a:r>
            <a:r>
              <a:rPr lang="en-AU" sz="1600" dirty="0">
                <a:solidFill>
                  <a:srgbClr val="B10750"/>
                </a:solidFill>
              </a:rPr>
              <a:t>nor the flexibility of those inclusive elements found in “Recognition of Difference”</a:t>
            </a:r>
            <a:r>
              <a:rPr lang="en-AU" sz="1600" dirty="0"/>
              <a:t>: the very pedagogies needed for continued student engagement.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left)">
                                      <p:cBhvr>
                                        <p:cTn id="7" dur="500"/>
                                        <p:tgtEl>
                                          <p:spTgt spid="3">
                                            <p:txEl>
                                              <p:pRg st="3" end="3"/>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wipe(left)">
                                      <p:cBhvr>
                                        <p:cTn id="10" dur="500"/>
                                        <p:tgtEl>
                                          <p:spTgt spid="3">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wipe(left)">
                                      <p:cBhvr>
                                        <p:cTn id="15" dur="500"/>
                                        <p:tgtEl>
                                          <p:spTgt spid="3">
                                            <p:txEl>
                                              <p:pRg st="6" end="6"/>
                                            </p:txEl>
                                          </p:spTgt>
                                        </p:tgtEl>
                                      </p:cBhvr>
                                    </p:animEffect>
                                  </p:childTnLst>
                                </p:cTn>
                              </p:par>
                              <p:par>
                                <p:cTn id="16" presetID="22" presetClass="entr" presetSubtype="8" fill="hold" nodeType="withEffect">
                                  <p:stCondLst>
                                    <p:cond delay="0"/>
                                  </p:stCondLst>
                                  <p:childTnLst>
                                    <p:set>
                                      <p:cBhvr>
                                        <p:cTn id="17" dur="1" fill="hold">
                                          <p:stCondLst>
                                            <p:cond delay="0"/>
                                          </p:stCondLst>
                                        </p:cTn>
                                        <p:tgtEl>
                                          <p:spTgt spid="3">
                                            <p:txEl>
                                              <p:pRg st="7" end="7"/>
                                            </p:txEl>
                                          </p:spTgt>
                                        </p:tgtEl>
                                        <p:attrNameLst>
                                          <p:attrName>style.visibility</p:attrName>
                                        </p:attrNameLst>
                                      </p:cBhvr>
                                      <p:to>
                                        <p:strVal val="visible"/>
                                      </p:to>
                                    </p:set>
                                    <p:animEffect transition="in" filter="wipe(left)">
                                      <p:cBhvr>
                                        <p:cTn id="1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a:t>Stage 4:  </a:t>
            </a:r>
            <a:r>
              <a:rPr lang="en-AU" b="1" dirty="0" err="1"/>
              <a:t>Retroduction</a:t>
            </a:r>
            <a:br>
              <a:rPr lang="en-AU" b="1" dirty="0"/>
            </a:br>
            <a:r>
              <a:rPr lang="en-AU" sz="2800" b="1" dirty="0"/>
              <a:t>Further interrogation of Literacy Teaching &amp; Learning</a:t>
            </a:r>
            <a:endParaRPr lang="en-AU" dirty="0"/>
          </a:p>
        </p:txBody>
      </p:sp>
      <p:sp>
        <p:nvSpPr>
          <p:cNvPr id="4" name="Content Placeholder 3"/>
          <p:cNvSpPr>
            <a:spLocks noGrp="1"/>
          </p:cNvSpPr>
          <p:nvPr>
            <p:ph idx="1"/>
          </p:nvPr>
        </p:nvSpPr>
        <p:spPr/>
        <p:txBody>
          <a:bodyPr/>
          <a:lstStyle/>
          <a:p>
            <a:endParaRPr lang="en-AU"/>
          </a:p>
        </p:txBody>
      </p:sp>
      <p:sp>
        <p:nvSpPr>
          <p:cNvPr id="5" name="Rectangle 4"/>
          <p:cNvSpPr/>
          <p:nvPr/>
        </p:nvSpPr>
        <p:spPr>
          <a:xfrm>
            <a:off x="0" y="1371600"/>
            <a:ext cx="9144000" cy="5486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288000" rIns="288000" rtlCol="0" anchor="ctr"/>
          <a:lstStyle/>
          <a:p>
            <a:r>
              <a:rPr lang="en-AU" sz="2400" b="1" i="1" dirty="0"/>
              <a:t>THREE LITERACY THEORIES: REINTERROGATED  </a:t>
            </a:r>
            <a:endParaRPr lang="en-AU" sz="2400" dirty="0"/>
          </a:p>
          <a:p>
            <a:pPr>
              <a:spcAft>
                <a:spcPts val="600"/>
              </a:spcAft>
            </a:pPr>
            <a:r>
              <a:rPr lang="en-AU" sz="2200" i="1" dirty="0">
                <a:solidFill>
                  <a:schemeClr val="bg1"/>
                </a:solidFill>
              </a:rPr>
              <a:t>What are the necessary components of a </a:t>
            </a:r>
            <a:r>
              <a:rPr lang="en-AU" sz="2200" b="1" i="1" dirty="0">
                <a:solidFill>
                  <a:schemeClr val="bg1"/>
                </a:solidFill>
              </a:rPr>
              <a:t>relational and individual approach </a:t>
            </a:r>
            <a:r>
              <a:rPr lang="en-AU" sz="2200" i="1" dirty="0">
                <a:solidFill>
                  <a:schemeClr val="bg1"/>
                </a:solidFill>
              </a:rPr>
              <a:t>that have resulted in improved literacy outcomes </a:t>
            </a:r>
            <a:r>
              <a:rPr lang="en-AU" sz="2200" b="1" i="1" dirty="0">
                <a:solidFill>
                  <a:schemeClr val="bg1"/>
                </a:solidFill>
              </a:rPr>
              <a:t>both social and academic?</a:t>
            </a:r>
            <a:r>
              <a:rPr lang="en-AU" sz="2200" i="1" dirty="0">
                <a:solidFill>
                  <a:schemeClr val="bg1"/>
                </a:solidFill>
              </a:rPr>
              <a:t> </a:t>
            </a:r>
            <a:endParaRPr lang="en-AU" sz="2200" dirty="0">
              <a:solidFill>
                <a:schemeClr val="bg1"/>
              </a:solidFill>
            </a:endParaRPr>
          </a:p>
          <a:p>
            <a:pPr>
              <a:buNone/>
            </a:pPr>
            <a:r>
              <a:rPr lang="en-US" sz="2400" dirty="0">
                <a:solidFill>
                  <a:schemeClr val="bg1"/>
                </a:solidFill>
              </a:rPr>
              <a:t>INDIVIDUAL</a:t>
            </a:r>
            <a:endParaRPr lang="en-AU" sz="2400" dirty="0">
              <a:solidFill>
                <a:schemeClr val="bg1"/>
              </a:solidFill>
            </a:endParaRPr>
          </a:p>
          <a:p>
            <a:pPr marL="514350" lvl="0" indent="-514350">
              <a:buFont typeface="+mj-lt"/>
              <a:buAutoNum type="arabicParenR"/>
            </a:pPr>
            <a:r>
              <a:rPr lang="en-AU" sz="2200" b="1" i="1" dirty="0">
                <a:solidFill>
                  <a:schemeClr val="bg1"/>
                </a:solidFill>
              </a:rPr>
              <a:t>Teachers accepting of a “different” </a:t>
            </a:r>
            <a:r>
              <a:rPr lang="en-AU" sz="2200" dirty="0">
                <a:solidFill>
                  <a:schemeClr val="bg1"/>
                </a:solidFill>
              </a:rPr>
              <a:t>at risk student identity;</a:t>
            </a:r>
          </a:p>
          <a:p>
            <a:pPr marL="514350" lvl="0" indent="-514350">
              <a:spcAft>
                <a:spcPts val="600"/>
              </a:spcAft>
              <a:buFont typeface="+mj-lt"/>
              <a:buAutoNum type="arabicParenR"/>
            </a:pPr>
            <a:r>
              <a:rPr lang="en-AU" sz="2200" b="1" i="1" dirty="0">
                <a:solidFill>
                  <a:schemeClr val="bg1"/>
                </a:solidFill>
              </a:rPr>
              <a:t>Teachers directly trying to individually connect </a:t>
            </a:r>
            <a:r>
              <a:rPr lang="en-AU" sz="2200" dirty="0">
                <a:solidFill>
                  <a:schemeClr val="bg1"/>
                </a:solidFill>
              </a:rPr>
              <a:t>with students and build a one-on-one trusting relationship.</a:t>
            </a:r>
          </a:p>
          <a:p>
            <a:pPr marL="514350" lvl="0" indent="-514350">
              <a:buNone/>
            </a:pPr>
            <a:r>
              <a:rPr lang="en-US" sz="2400" dirty="0">
                <a:solidFill>
                  <a:schemeClr val="bg1"/>
                </a:solidFill>
              </a:rPr>
              <a:t>RELATIONAL</a:t>
            </a:r>
            <a:endParaRPr lang="en-AU" sz="2400" dirty="0">
              <a:solidFill>
                <a:schemeClr val="bg1"/>
              </a:solidFill>
            </a:endParaRPr>
          </a:p>
          <a:p>
            <a:pPr marL="514350" lvl="0" indent="-514350">
              <a:buFont typeface="+mj-lt"/>
              <a:buAutoNum type="arabicParenR" startAt="3"/>
            </a:pPr>
            <a:r>
              <a:rPr lang="en-AU" sz="2200" b="1" i="1" dirty="0">
                <a:solidFill>
                  <a:schemeClr val="bg1"/>
                </a:solidFill>
              </a:rPr>
              <a:t>The support needed for teachers </a:t>
            </a:r>
            <a:r>
              <a:rPr lang="en-AU" sz="2200" dirty="0">
                <a:solidFill>
                  <a:schemeClr val="bg1"/>
                </a:solidFill>
              </a:rPr>
              <a:t>to be supported themselves in implementing these pedagogies;</a:t>
            </a:r>
          </a:p>
          <a:p>
            <a:pPr marL="514350" lvl="0" indent="-514350">
              <a:buFont typeface="+mj-lt"/>
              <a:buAutoNum type="arabicParenR" startAt="3"/>
            </a:pPr>
            <a:r>
              <a:rPr lang="en-AU" sz="2200" b="1" i="1" dirty="0">
                <a:solidFill>
                  <a:schemeClr val="bg1"/>
                </a:solidFill>
              </a:rPr>
              <a:t>Willingness &amp; wherewithal of teachers and associated educational organizations to align </a:t>
            </a:r>
            <a:r>
              <a:rPr lang="en-AU" sz="2200" dirty="0">
                <a:solidFill>
                  <a:schemeClr val="bg1"/>
                </a:solidFill>
              </a:rPr>
              <a:t>teacher/organizational norms, with at risk student identities and practice inclusiveness, </a:t>
            </a:r>
            <a:r>
              <a:rPr lang="en-AU" sz="2200" i="1" dirty="0">
                <a:solidFill>
                  <a:schemeClr val="bg1"/>
                </a:solidFill>
              </a:rPr>
              <a:t>even at times of crisis.</a:t>
            </a:r>
            <a:endParaRPr lang="en-AU" sz="22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solidFill>
                  <a:prstClr val="black">
                    <a:tint val="75000"/>
                  </a:prstClr>
                </a:solidFill>
                <a:latin typeface="Cambria" pitchFamily="18" charset="0"/>
              </a:rPr>
              <a:t>IMPLICATIONS FOR VET</a:t>
            </a:r>
            <a:endParaRPr lang="en-AU" dirty="0"/>
          </a:p>
        </p:txBody>
      </p:sp>
      <p:sp>
        <p:nvSpPr>
          <p:cNvPr id="3" name="Content Placeholder 2"/>
          <p:cNvSpPr>
            <a:spLocks noGrp="1"/>
          </p:cNvSpPr>
          <p:nvPr>
            <p:ph idx="1"/>
          </p:nvPr>
        </p:nvSpPr>
        <p:spPr>
          <a:xfrm>
            <a:off x="304800" y="1066800"/>
            <a:ext cx="8382000" cy="5059363"/>
          </a:xfrm>
        </p:spPr>
        <p:txBody>
          <a:bodyPr>
            <a:normAutofit fontScale="85000" lnSpcReduction="20000"/>
          </a:bodyPr>
          <a:lstStyle/>
          <a:p>
            <a:pPr marL="0" indent="0">
              <a:spcAft>
                <a:spcPts val="1200"/>
              </a:spcAft>
              <a:buNone/>
            </a:pPr>
            <a:r>
              <a:rPr lang="en-AU" sz="1800" b="1" i="1" dirty="0">
                <a:solidFill>
                  <a:srgbClr val="B10750"/>
                </a:solidFill>
              </a:rPr>
              <a:t>IMPLICATIONS FOR VET- necessary components of a </a:t>
            </a:r>
            <a:r>
              <a:rPr lang="en-AU" sz="1800" b="1" dirty="0">
                <a:solidFill>
                  <a:srgbClr val="B10750"/>
                </a:solidFill>
              </a:rPr>
              <a:t>relational and individual</a:t>
            </a:r>
            <a:r>
              <a:rPr lang="en-AU" sz="1800" i="1" dirty="0">
                <a:solidFill>
                  <a:srgbClr val="B10750"/>
                </a:solidFill>
              </a:rPr>
              <a:t> </a:t>
            </a:r>
            <a:r>
              <a:rPr lang="en-AU" sz="1800" b="1" i="1" dirty="0">
                <a:solidFill>
                  <a:srgbClr val="B10750"/>
                </a:solidFill>
              </a:rPr>
              <a:t>approach with improved outcomes both social and academic</a:t>
            </a:r>
          </a:p>
          <a:p>
            <a:pPr marL="0" lvl="0" indent="0">
              <a:spcAft>
                <a:spcPts val="1200"/>
              </a:spcAft>
              <a:buNone/>
            </a:pPr>
            <a:r>
              <a:rPr lang="en-AU" sz="1800" b="1" dirty="0">
                <a:solidFill>
                  <a:srgbClr val="B10750"/>
                </a:solidFill>
                <a:latin typeface="Cambria" pitchFamily="18" charset="0"/>
              </a:rPr>
              <a:t>1</a:t>
            </a:r>
            <a:r>
              <a:rPr lang="en-AU" sz="1900" b="1" dirty="0">
                <a:solidFill>
                  <a:srgbClr val="B10750"/>
                </a:solidFill>
                <a:latin typeface="Cambria" pitchFamily="18" charset="0"/>
              </a:rPr>
              <a:t>) Teachers accepting of a “different” at risk student identity</a:t>
            </a:r>
            <a:endParaRPr lang="en-AU" sz="1800" b="1" dirty="0">
              <a:solidFill>
                <a:srgbClr val="B10750"/>
              </a:solidFill>
              <a:latin typeface="Cambria" pitchFamily="18" charset="0"/>
            </a:endParaRPr>
          </a:p>
          <a:p>
            <a:r>
              <a:rPr lang="en-AU" sz="1900" b="1" dirty="0"/>
              <a:t>Alternative school teachers accepting of a “different</a:t>
            </a:r>
            <a:r>
              <a:rPr lang="en-AU" sz="1900" dirty="0"/>
              <a:t>”</a:t>
            </a:r>
            <a:r>
              <a:rPr lang="en-AU" sz="1900" i="1" dirty="0"/>
              <a:t> </a:t>
            </a:r>
            <a:r>
              <a:rPr lang="en-AU" sz="1900" b="1" dirty="0"/>
              <a:t>at risk student identity </a:t>
            </a:r>
            <a:r>
              <a:rPr lang="en-AU" sz="1900" b="1" i="1" dirty="0"/>
              <a:t>not inherently self-directed, the basis of andragogy and adult learning theory. </a:t>
            </a:r>
            <a:r>
              <a:rPr lang="en-AU" sz="1900" dirty="0"/>
              <a:t>-</a:t>
            </a:r>
            <a:endParaRPr lang="en-AU" sz="1900" b="1" i="1" dirty="0"/>
          </a:p>
          <a:p>
            <a:pPr lvl="1"/>
            <a:r>
              <a:rPr lang="en-US" sz="1500" dirty="0"/>
              <a:t>all teachers acknowledged need for variety of pedagogical and andragogical strategies</a:t>
            </a:r>
            <a:endParaRPr lang="en-AU" sz="1500" dirty="0"/>
          </a:p>
          <a:p>
            <a:pPr lvl="1"/>
            <a:r>
              <a:rPr lang="en-AU" sz="1500" dirty="0"/>
              <a:t>implemented much scaffolded support as in </a:t>
            </a:r>
            <a:r>
              <a:rPr lang="en-AU" sz="1500" dirty="0" err="1"/>
              <a:t>Vygotsky’s</a:t>
            </a:r>
            <a:r>
              <a:rPr lang="en-AU" sz="1500" dirty="0"/>
              <a:t> pedagogical approach. </a:t>
            </a:r>
          </a:p>
          <a:p>
            <a:pPr>
              <a:spcBef>
                <a:spcPts val="900"/>
              </a:spcBef>
            </a:pPr>
            <a:r>
              <a:rPr lang="en-AU" sz="1900" b="1" dirty="0"/>
              <a:t>Learners in VET whether mature aged or adolescents often lack motivation and self-direction </a:t>
            </a:r>
          </a:p>
          <a:p>
            <a:pPr lvl="1"/>
            <a:r>
              <a:rPr lang="en-AU" sz="1500" dirty="0"/>
              <a:t>many VET students often lack needed academic skills, </a:t>
            </a:r>
          </a:p>
          <a:p>
            <a:pPr lvl="1"/>
            <a:r>
              <a:rPr lang="en-AU" sz="1500" dirty="0"/>
              <a:t>past poor self image as learners, </a:t>
            </a:r>
          </a:p>
          <a:p>
            <a:pPr lvl="1"/>
            <a:r>
              <a:rPr lang="en-AU" sz="1500" dirty="0"/>
              <a:t>when faced with more than expected academic content disengage from their studies. </a:t>
            </a:r>
          </a:p>
          <a:p>
            <a:pPr>
              <a:spcBef>
                <a:spcPts val="900"/>
              </a:spcBef>
            </a:pPr>
            <a:r>
              <a:rPr lang="en-AU" sz="1900" b="1" dirty="0"/>
              <a:t>VET few supportive strategies at either: </a:t>
            </a:r>
          </a:p>
          <a:p>
            <a:pPr lvl="1"/>
            <a:r>
              <a:rPr lang="en-AU" sz="1500" dirty="0"/>
              <a:t>VET teacher training in any depth or </a:t>
            </a:r>
          </a:p>
          <a:p>
            <a:pPr lvl="1"/>
            <a:r>
              <a:rPr lang="en-AU" sz="1500" dirty="0"/>
              <a:t>applied in VET classrooms (Simons &amp; Smith 2008; Smith, 2013). </a:t>
            </a:r>
          </a:p>
          <a:p>
            <a:pPr>
              <a:spcBef>
                <a:spcPts val="900"/>
              </a:spcBef>
            </a:pPr>
            <a:r>
              <a:rPr lang="en-AU" sz="1900" b="1" dirty="0"/>
              <a:t>All alternative school staff implemented a responsive and flexible learning environment</a:t>
            </a:r>
          </a:p>
          <a:p>
            <a:pPr>
              <a:spcBef>
                <a:spcPts val="900"/>
              </a:spcBef>
            </a:pPr>
            <a:r>
              <a:rPr lang="en-AU" sz="1900" b="1" dirty="0"/>
              <a:t>Andragogy played a big part in </a:t>
            </a:r>
            <a:r>
              <a:rPr lang="en-AU" sz="1900" b="1" i="1" dirty="0"/>
              <a:t>the teaching focus</a:t>
            </a:r>
            <a:r>
              <a:rPr lang="en-AU" sz="1900" b="1" dirty="0"/>
              <a:t> at the alternative schools:</a:t>
            </a:r>
          </a:p>
          <a:p>
            <a:pPr lvl="1"/>
            <a:r>
              <a:rPr lang="en-AU" sz="1500" dirty="0"/>
              <a:t>students were self-directed learners in that they gave input to their learning tasks  [Knowles’ first assumption of andragogy],</a:t>
            </a:r>
          </a:p>
          <a:p>
            <a:pPr lvl="1"/>
            <a:r>
              <a:rPr lang="en-AU" sz="1500" dirty="0"/>
              <a:t>teachers treated students more as adults negotiating with them rather than just telling them as in a pedagogical teacher lead approach.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wipe(left)">
                                      <p:cBhvr>
                                        <p:cTn id="11" dur="500"/>
                                        <p:tgtEl>
                                          <p:spTgt spid="3">
                                            <p:txEl>
                                              <p:pRg st="3" end="3"/>
                                            </p:txEl>
                                          </p:spTgt>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wipe(left)">
                                      <p:cBhvr>
                                        <p:cTn id="15" dur="500"/>
                                        <p:tgtEl>
                                          <p:spTgt spid="3">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wipe(left)">
                                      <p:cBhvr>
                                        <p:cTn id="20" dur="500"/>
                                        <p:tgtEl>
                                          <p:spTgt spid="3">
                                            <p:txEl>
                                              <p:pRg st="5" end="5"/>
                                            </p:txEl>
                                          </p:spTgt>
                                        </p:tgtEl>
                                      </p:cBhvr>
                                    </p:animEffect>
                                  </p:childTnLst>
                                </p:cTn>
                              </p:par>
                            </p:childTnLst>
                          </p:cTn>
                        </p:par>
                        <p:par>
                          <p:cTn id="21" fill="hold">
                            <p:stCondLst>
                              <p:cond delay="500"/>
                            </p:stCondLst>
                            <p:childTnLst>
                              <p:par>
                                <p:cTn id="22" presetID="22" presetClass="entr" presetSubtype="8" fill="hold" nodeType="after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wipe(left)">
                                      <p:cBhvr>
                                        <p:cTn id="24" dur="500"/>
                                        <p:tgtEl>
                                          <p:spTgt spid="3">
                                            <p:txEl>
                                              <p:pRg st="6" end="6"/>
                                            </p:txEl>
                                          </p:spTgt>
                                        </p:tgtEl>
                                      </p:cBhvr>
                                    </p:animEffect>
                                  </p:childTnLst>
                                </p:cTn>
                              </p:par>
                            </p:childTnLst>
                          </p:cTn>
                        </p:par>
                        <p:par>
                          <p:cTn id="25" fill="hold">
                            <p:stCondLst>
                              <p:cond delay="1000"/>
                            </p:stCondLst>
                            <p:childTnLst>
                              <p:par>
                                <p:cTn id="26" presetID="22" presetClass="entr" presetSubtype="8" fill="hold" nodeType="after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wipe(left)">
                                      <p:cBhvr>
                                        <p:cTn id="28" dur="500"/>
                                        <p:tgtEl>
                                          <p:spTgt spid="3">
                                            <p:txEl>
                                              <p:pRg st="7" end="7"/>
                                            </p:txEl>
                                          </p:spTgt>
                                        </p:tgtEl>
                                      </p:cBhvr>
                                    </p:animEffect>
                                  </p:childTnLst>
                                </p:cTn>
                              </p:par>
                            </p:childTnLst>
                          </p:cTn>
                        </p:par>
                        <p:par>
                          <p:cTn id="29" fill="hold">
                            <p:stCondLst>
                              <p:cond delay="1500"/>
                            </p:stCondLst>
                            <p:childTnLst>
                              <p:par>
                                <p:cTn id="30" presetID="22" presetClass="entr" presetSubtype="8" fill="hold" nodeType="after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wipe(left)">
                                      <p:cBhvr>
                                        <p:cTn id="32" dur="500"/>
                                        <p:tgtEl>
                                          <p:spTgt spid="3">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wipe(left)">
                                      <p:cBhvr>
                                        <p:cTn id="37" dur="500"/>
                                        <p:tgtEl>
                                          <p:spTgt spid="3">
                                            <p:txEl>
                                              <p:pRg st="9" end="9"/>
                                            </p:txEl>
                                          </p:spTgt>
                                        </p:tgtEl>
                                      </p:cBhvr>
                                    </p:animEffect>
                                  </p:childTnLst>
                                </p:cTn>
                              </p:par>
                            </p:childTnLst>
                          </p:cTn>
                        </p:par>
                        <p:par>
                          <p:cTn id="38" fill="hold">
                            <p:stCondLst>
                              <p:cond delay="500"/>
                            </p:stCondLst>
                            <p:childTnLst>
                              <p:par>
                                <p:cTn id="39" presetID="22" presetClass="entr" presetSubtype="8" fill="hold" nodeType="after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animEffect transition="in" filter="wipe(left)">
                                      <p:cBhvr>
                                        <p:cTn id="41" dur="500"/>
                                        <p:tgtEl>
                                          <p:spTgt spid="3">
                                            <p:txEl>
                                              <p:pRg st="10" end="10"/>
                                            </p:txEl>
                                          </p:spTgt>
                                        </p:tgtEl>
                                      </p:cBhvr>
                                    </p:animEffect>
                                  </p:childTnLst>
                                </p:cTn>
                              </p:par>
                            </p:childTnLst>
                          </p:cTn>
                        </p:par>
                        <p:par>
                          <p:cTn id="42" fill="hold">
                            <p:stCondLst>
                              <p:cond delay="1000"/>
                            </p:stCondLst>
                            <p:childTnLst>
                              <p:par>
                                <p:cTn id="43" presetID="22" presetClass="entr" presetSubtype="8" fill="hold" nodeType="afterEffect">
                                  <p:stCondLst>
                                    <p:cond delay="0"/>
                                  </p:stCondLst>
                                  <p:childTnLst>
                                    <p:set>
                                      <p:cBhvr>
                                        <p:cTn id="44" dur="1" fill="hold">
                                          <p:stCondLst>
                                            <p:cond delay="0"/>
                                          </p:stCondLst>
                                        </p:cTn>
                                        <p:tgtEl>
                                          <p:spTgt spid="3">
                                            <p:txEl>
                                              <p:pRg st="11" end="11"/>
                                            </p:txEl>
                                          </p:spTgt>
                                        </p:tgtEl>
                                        <p:attrNameLst>
                                          <p:attrName>style.visibility</p:attrName>
                                        </p:attrNameLst>
                                      </p:cBhvr>
                                      <p:to>
                                        <p:strVal val="visible"/>
                                      </p:to>
                                    </p:set>
                                    <p:animEffect transition="in" filter="wipe(left)">
                                      <p:cBhvr>
                                        <p:cTn id="45" dur="500"/>
                                        <p:tgtEl>
                                          <p:spTgt spid="3">
                                            <p:txEl>
                                              <p:pRg st="11" end="11"/>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nodeType="clickEffect">
                                  <p:stCondLst>
                                    <p:cond delay="0"/>
                                  </p:stCondLst>
                                  <p:childTnLst>
                                    <p:set>
                                      <p:cBhvr>
                                        <p:cTn id="49" dur="1" fill="hold">
                                          <p:stCondLst>
                                            <p:cond delay="0"/>
                                          </p:stCondLst>
                                        </p:cTn>
                                        <p:tgtEl>
                                          <p:spTgt spid="3">
                                            <p:txEl>
                                              <p:pRg st="12" end="12"/>
                                            </p:txEl>
                                          </p:spTgt>
                                        </p:tgtEl>
                                        <p:attrNameLst>
                                          <p:attrName>style.visibility</p:attrName>
                                        </p:attrNameLst>
                                      </p:cBhvr>
                                      <p:to>
                                        <p:strVal val="visible"/>
                                      </p:to>
                                    </p:set>
                                    <p:animEffect transition="in" filter="wipe(left)">
                                      <p:cBhvr>
                                        <p:cTn id="50" dur="500"/>
                                        <p:tgtEl>
                                          <p:spTgt spid="3">
                                            <p:txEl>
                                              <p:pRg st="12" end="12"/>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nodeType="clickEffect">
                                  <p:stCondLst>
                                    <p:cond delay="0"/>
                                  </p:stCondLst>
                                  <p:childTnLst>
                                    <p:set>
                                      <p:cBhvr>
                                        <p:cTn id="54" dur="1" fill="hold">
                                          <p:stCondLst>
                                            <p:cond delay="0"/>
                                          </p:stCondLst>
                                        </p:cTn>
                                        <p:tgtEl>
                                          <p:spTgt spid="3">
                                            <p:txEl>
                                              <p:pRg st="13" end="13"/>
                                            </p:txEl>
                                          </p:spTgt>
                                        </p:tgtEl>
                                        <p:attrNameLst>
                                          <p:attrName>style.visibility</p:attrName>
                                        </p:attrNameLst>
                                      </p:cBhvr>
                                      <p:to>
                                        <p:strVal val="visible"/>
                                      </p:to>
                                    </p:set>
                                    <p:animEffect transition="in" filter="wipe(left)">
                                      <p:cBhvr>
                                        <p:cTn id="55" dur="500"/>
                                        <p:tgtEl>
                                          <p:spTgt spid="3">
                                            <p:txEl>
                                              <p:pRg st="13" end="13"/>
                                            </p:txEl>
                                          </p:spTgt>
                                        </p:tgtEl>
                                      </p:cBhvr>
                                    </p:animEffect>
                                  </p:childTnLst>
                                </p:cTn>
                              </p:par>
                            </p:childTnLst>
                          </p:cTn>
                        </p:par>
                        <p:par>
                          <p:cTn id="56" fill="hold">
                            <p:stCondLst>
                              <p:cond delay="500"/>
                            </p:stCondLst>
                            <p:childTnLst>
                              <p:par>
                                <p:cTn id="57" presetID="22" presetClass="entr" presetSubtype="8" fill="hold" nodeType="afterEffect">
                                  <p:stCondLst>
                                    <p:cond delay="0"/>
                                  </p:stCondLst>
                                  <p:childTnLst>
                                    <p:set>
                                      <p:cBhvr>
                                        <p:cTn id="58" dur="1" fill="hold">
                                          <p:stCondLst>
                                            <p:cond delay="0"/>
                                          </p:stCondLst>
                                        </p:cTn>
                                        <p:tgtEl>
                                          <p:spTgt spid="3">
                                            <p:txEl>
                                              <p:pRg st="14" end="14"/>
                                            </p:txEl>
                                          </p:spTgt>
                                        </p:tgtEl>
                                        <p:attrNameLst>
                                          <p:attrName>style.visibility</p:attrName>
                                        </p:attrNameLst>
                                      </p:cBhvr>
                                      <p:to>
                                        <p:strVal val="visible"/>
                                      </p:to>
                                    </p:set>
                                    <p:animEffect transition="in" filter="wipe(left)">
                                      <p:cBhvr>
                                        <p:cTn id="59" dur="500"/>
                                        <p:tgtEl>
                                          <p:spTgt spid="3">
                                            <p:txEl>
                                              <p:pRg st="14" end="14"/>
                                            </p:txEl>
                                          </p:spTgt>
                                        </p:tgtEl>
                                      </p:cBhvr>
                                    </p:animEffect>
                                  </p:childTnLst>
                                </p:cTn>
                              </p:par>
                            </p:childTnLst>
                          </p:cTn>
                        </p:par>
                        <p:par>
                          <p:cTn id="60" fill="hold">
                            <p:stCondLst>
                              <p:cond delay="1000"/>
                            </p:stCondLst>
                            <p:childTnLst>
                              <p:par>
                                <p:cTn id="61" presetID="22" presetClass="entr" presetSubtype="8" fill="hold" nodeType="afterEffect">
                                  <p:stCondLst>
                                    <p:cond delay="0"/>
                                  </p:stCondLst>
                                  <p:childTnLst>
                                    <p:set>
                                      <p:cBhvr>
                                        <p:cTn id="62" dur="1" fill="hold">
                                          <p:stCondLst>
                                            <p:cond delay="0"/>
                                          </p:stCondLst>
                                        </p:cTn>
                                        <p:tgtEl>
                                          <p:spTgt spid="3">
                                            <p:txEl>
                                              <p:pRg st="15" end="15"/>
                                            </p:txEl>
                                          </p:spTgt>
                                        </p:tgtEl>
                                        <p:attrNameLst>
                                          <p:attrName>style.visibility</p:attrName>
                                        </p:attrNameLst>
                                      </p:cBhvr>
                                      <p:to>
                                        <p:strVal val="visible"/>
                                      </p:to>
                                    </p:set>
                                    <p:animEffect transition="in" filter="wipe(left)">
                                      <p:cBhvr>
                                        <p:cTn id="63" dur="50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a:solidFill>
                  <a:prstClr val="black">
                    <a:tint val="75000"/>
                  </a:prstClr>
                </a:solidFill>
                <a:latin typeface="Cambria" pitchFamily="18" charset="0"/>
              </a:rPr>
              <a:t>IMPLICATIONS FOR VET</a:t>
            </a:r>
            <a:endParaRPr lang="en-AU" dirty="0"/>
          </a:p>
        </p:txBody>
      </p:sp>
      <p:sp>
        <p:nvSpPr>
          <p:cNvPr id="3" name="Content Placeholder 2"/>
          <p:cNvSpPr>
            <a:spLocks noGrp="1"/>
          </p:cNvSpPr>
          <p:nvPr>
            <p:ph idx="1"/>
          </p:nvPr>
        </p:nvSpPr>
        <p:spPr>
          <a:xfrm>
            <a:off x="228600" y="1219200"/>
            <a:ext cx="8763000" cy="5029200"/>
          </a:xfrm>
        </p:spPr>
        <p:txBody>
          <a:bodyPr>
            <a:noAutofit/>
          </a:bodyPr>
          <a:lstStyle/>
          <a:p>
            <a:pPr lvl="0">
              <a:buSzPct val="120000"/>
              <a:buNone/>
            </a:pPr>
            <a:r>
              <a:rPr lang="en-AU" sz="1800" b="1" dirty="0">
                <a:solidFill>
                  <a:srgbClr val="B10750"/>
                </a:solidFill>
                <a:latin typeface="Cambria" pitchFamily="18" charset="0"/>
              </a:rPr>
              <a:t>1) [cont.] Teachers accepting of a “different” at risk student identity</a:t>
            </a:r>
            <a:endParaRPr lang="en-AU" sz="1800" b="1" dirty="0"/>
          </a:p>
          <a:p>
            <a:pPr>
              <a:buSzPct val="120000"/>
            </a:pPr>
            <a:r>
              <a:rPr lang="en-AU" sz="1800" b="1" dirty="0"/>
              <a:t>Andragogy played a big part in </a:t>
            </a:r>
            <a:r>
              <a:rPr lang="en-AU" sz="1800" b="1" i="1" dirty="0"/>
              <a:t>the teaching focus</a:t>
            </a:r>
            <a:r>
              <a:rPr lang="en-AU" sz="1800" b="1" dirty="0"/>
              <a:t> at the alternative schools [cont]:</a:t>
            </a:r>
            <a:endParaRPr lang="en-AU" sz="1800" dirty="0"/>
          </a:p>
          <a:p>
            <a:pPr lvl="1">
              <a:lnSpc>
                <a:spcPts val="1500"/>
              </a:lnSpc>
            </a:pPr>
            <a:r>
              <a:rPr lang="en-AU" sz="1400" dirty="0"/>
              <a:t>using learners’ experiences as a resource [Knowles’ second assumption]</a:t>
            </a:r>
          </a:p>
          <a:p>
            <a:pPr lvl="1">
              <a:lnSpc>
                <a:spcPts val="1500"/>
              </a:lnSpc>
            </a:pPr>
            <a:r>
              <a:rPr lang="en-AU" sz="1400" dirty="0"/>
              <a:t>students’ own experiences and interests were incorporated into their learning plans [Knowles’ third assumption]</a:t>
            </a:r>
          </a:p>
          <a:p>
            <a:pPr lvl="1">
              <a:lnSpc>
                <a:spcPts val="1500"/>
              </a:lnSpc>
            </a:pPr>
            <a:r>
              <a:rPr lang="en-AU" sz="1400" dirty="0"/>
              <a:t>learning tasks often had immediacy and practicality of application [Knowles’ fourth assumption]</a:t>
            </a:r>
          </a:p>
          <a:p>
            <a:pPr>
              <a:spcBef>
                <a:spcPts val="900"/>
              </a:spcBef>
              <a:buSzPct val="120000"/>
            </a:pPr>
            <a:r>
              <a:rPr lang="en-AU" sz="1800" b="1" dirty="0"/>
              <a:t>In VET the four andragogical assumptions are often alluded to </a:t>
            </a:r>
            <a:r>
              <a:rPr lang="en-AU" sz="1600" b="1" dirty="0"/>
              <a:t>(Simons &amp; Smith, 2008) </a:t>
            </a:r>
            <a:endParaRPr lang="en-AU" sz="1800" b="1" dirty="0"/>
          </a:p>
          <a:p>
            <a:pPr>
              <a:spcBef>
                <a:spcPts val="0"/>
              </a:spcBef>
              <a:buSzPct val="120000"/>
            </a:pPr>
            <a:r>
              <a:rPr lang="en-AU" sz="1800" b="1" dirty="0"/>
              <a:t>In VET the learner centredness of andragogy is largely lacking </a:t>
            </a:r>
            <a:r>
              <a:rPr lang="en-AU" sz="1600" b="1" dirty="0"/>
              <a:t>(Smith, 2013). </a:t>
            </a:r>
            <a:endParaRPr lang="en-AU" sz="1200" dirty="0"/>
          </a:p>
          <a:p>
            <a:pPr marL="0" indent="0">
              <a:lnSpc>
                <a:spcPts val="1700"/>
              </a:lnSpc>
              <a:spcBef>
                <a:spcPts val="900"/>
              </a:spcBef>
              <a:spcAft>
                <a:spcPts val="600"/>
              </a:spcAft>
              <a:buNone/>
            </a:pPr>
            <a:r>
              <a:rPr lang="en-AU" sz="1600" i="1" dirty="0">
                <a:solidFill>
                  <a:srgbClr val="B10750"/>
                </a:solidFill>
              </a:rPr>
              <a:t>Could this be a cause of approximately 50% of enrolling VET students dropping out of study, as was the case for the at-risk students who had dropped out of mainstream schooling? </a:t>
            </a:r>
          </a:p>
          <a:p>
            <a:pPr marL="0" indent="0">
              <a:spcBef>
                <a:spcPts val="900"/>
              </a:spcBef>
              <a:buNone/>
            </a:pPr>
            <a:r>
              <a:rPr lang="en-AU" sz="1800" b="1" dirty="0">
                <a:solidFill>
                  <a:srgbClr val="B10750"/>
                </a:solidFill>
                <a:latin typeface="Cambria" pitchFamily="18" charset="0"/>
              </a:rPr>
              <a:t>2) </a:t>
            </a:r>
            <a:r>
              <a:rPr lang="en-US" sz="1800" b="1" dirty="0">
                <a:solidFill>
                  <a:srgbClr val="B10750"/>
                </a:solidFill>
                <a:latin typeface="Cambria" pitchFamily="18" charset="0"/>
              </a:rPr>
              <a:t>Teachers connect individually with students to build a one-on-one relationship</a:t>
            </a:r>
            <a:endParaRPr lang="en-AU" sz="1800" dirty="0"/>
          </a:p>
          <a:p>
            <a:pPr>
              <a:buSzPct val="120000"/>
            </a:pPr>
            <a:r>
              <a:rPr lang="en-US" sz="1800" b="1" dirty="0"/>
              <a:t>Small class sizes needed for teachers to individually connect with students </a:t>
            </a:r>
          </a:p>
          <a:p>
            <a:pPr>
              <a:buSzPct val="120000"/>
            </a:pPr>
            <a:r>
              <a:rPr lang="en-AU" sz="1800" b="1" dirty="0"/>
              <a:t>In VET in the marketized environment small class sizes are a distant memory </a:t>
            </a:r>
          </a:p>
          <a:p>
            <a:pPr lvl="1">
              <a:lnSpc>
                <a:spcPts val="1500"/>
              </a:lnSpc>
            </a:pPr>
            <a:r>
              <a:rPr lang="en-AU" sz="1400" dirty="0"/>
              <a:t>Common at larger providers such as TAFE is the lecture theatre presentation as at university, </a:t>
            </a:r>
          </a:p>
          <a:p>
            <a:pPr lvl="1">
              <a:lnSpc>
                <a:spcPts val="1500"/>
              </a:lnSpc>
            </a:pPr>
            <a:r>
              <a:rPr lang="en-US" sz="1400" dirty="0"/>
              <a:t>Common also are large class sizes of 45+  mixed with smaller classes,</a:t>
            </a:r>
            <a:endParaRPr lang="en-AU" sz="1400" dirty="0"/>
          </a:p>
          <a:p>
            <a:pPr lvl="1">
              <a:lnSpc>
                <a:spcPts val="1500"/>
              </a:lnSpc>
              <a:buNone/>
            </a:pPr>
            <a:r>
              <a:rPr lang="en-AU" sz="1400" i="1" dirty="0"/>
              <a:t>	A recommendation is to ensure classes are evenly distributed between teachers, </a:t>
            </a:r>
          </a:p>
          <a:p>
            <a:pPr lvl="1">
              <a:buNone/>
            </a:pPr>
            <a:endParaRPr lang="en-AU" sz="1400" dirty="0"/>
          </a:p>
          <a:p>
            <a:pPr lvl="1"/>
            <a:endParaRPr lang="en-AU" sz="1400" dirty="0"/>
          </a:p>
          <a:p>
            <a:pPr>
              <a:buNone/>
            </a:pPr>
            <a:r>
              <a:rPr lang="en-AU" sz="11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wipe(left)">
                                      <p:cBhvr>
                                        <p:cTn id="11" dur="500"/>
                                        <p:tgtEl>
                                          <p:spTgt spid="3">
                                            <p:txEl>
                                              <p:pRg st="2" end="2"/>
                                            </p:txEl>
                                          </p:spTgt>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left)">
                                      <p:cBhvr>
                                        <p:cTn id="15" dur="500"/>
                                        <p:tgtEl>
                                          <p:spTgt spid="3">
                                            <p:txEl>
                                              <p:pRg st="3" end="3"/>
                                            </p:txEl>
                                          </p:spTgt>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left)">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wipe(left)">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wipe(left)">
                                      <p:cBhvr>
                                        <p:cTn id="29" dur="500"/>
                                        <p:tgtEl>
                                          <p:spTgt spid="3">
                                            <p:txEl>
                                              <p:pRg st="6" end="6"/>
                                            </p:txEl>
                                          </p:spTgt>
                                        </p:tgtEl>
                                      </p:cBhvr>
                                    </p:animEffect>
                                  </p:childTnLst>
                                </p:cTn>
                              </p:par>
                            </p:childTnLst>
                          </p:cTn>
                        </p:par>
                        <p:par>
                          <p:cTn id="30" fill="hold">
                            <p:stCondLst>
                              <p:cond delay="500"/>
                            </p:stCondLst>
                            <p:childTnLst>
                              <p:par>
                                <p:cTn id="31" presetID="55" presetClass="entr" presetSubtype="0" fill="hold" nodeType="after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p:cTn id="33" dur="10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34" dur="10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35" dur="1000"/>
                                        <p:tgtEl>
                                          <p:spTgt spid="3">
                                            <p:txEl>
                                              <p:pRg st="7" end="7"/>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3">
                                            <p:txEl>
                                              <p:pRg st="9" end="9"/>
                                            </p:txEl>
                                          </p:spTgt>
                                        </p:tgtEl>
                                        <p:attrNameLst>
                                          <p:attrName>style.visibility</p:attrName>
                                        </p:attrNameLst>
                                      </p:cBhvr>
                                      <p:to>
                                        <p:strVal val="visible"/>
                                      </p:to>
                                    </p:set>
                                    <p:animEffect transition="in" filter="wipe(left)">
                                      <p:cBhvr>
                                        <p:cTn id="44" dur="500"/>
                                        <p:tgtEl>
                                          <p:spTgt spid="3">
                                            <p:txEl>
                                              <p:pRg st="9" end="9"/>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Effect transition="in" filter="wipe(left)">
                                      <p:cBhvr>
                                        <p:cTn id="49" dur="500"/>
                                        <p:tgtEl>
                                          <p:spTgt spid="3">
                                            <p:txEl>
                                              <p:pRg st="10" end="10"/>
                                            </p:txEl>
                                          </p:spTgt>
                                        </p:tgtEl>
                                      </p:cBhvr>
                                    </p:animEffect>
                                  </p:childTnLst>
                                </p:cTn>
                              </p:par>
                            </p:childTnLst>
                          </p:cTn>
                        </p:par>
                        <p:par>
                          <p:cTn id="50" fill="hold">
                            <p:stCondLst>
                              <p:cond delay="500"/>
                            </p:stCondLst>
                            <p:childTnLst>
                              <p:par>
                                <p:cTn id="51" presetID="22" presetClass="entr" presetSubtype="8" fill="hold" nodeType="afterEffect">
                                  <p:stCondLst>
                                    <p:cond delay="0"/>
                                  </p:stCondLst>
                                  <p:childTnLst>
                                    <p:set>
                                      <p:cBhvr>
                                        <p:cTn id="52" dur="1" fill="hold">
                                          <p:stCondLst>
                                            <p:cond delay="0"/>
                                          </p:stCondLst>
                                        </p:cTn>
                                        <p:tgtEl>
                                          <p:spTgt spid="3">
                                            <p:txEl>
                                              <p:pRg st="11" end="11"/>
                                            </p:txEl>
                                          </p:spTgt>
                                        </p:tgtEl>
                                        <p:attrNameLst>
                                          <p:attrName>style.visibility</p:attrName>
                                        </p:attrNameLst>
                                      </p:cBhvr>
                                      <p:to>
                                        <p:strVal val="visible"/>
                                      </p:to>
                                    </p:set>
                                    <p:animEffect transition="in" filter="wipe(left)">
                                      <p:cBhvr>
                                        <p:cTn id="53" dur="500"/>
                                        <p:tgtEl>
                                          <p:spTgt spid="3">
                                            <p:txEl>
                                              <p:pRg st="11" end="11"/>
                                            </p:txEl>
                                          </p:spTgt>
                                        </p:tgtEl>
                                      </p:cBhvr>
                                    </p:animEffect>
                                  </p:childTnLst>
                                </p:cTn>
                              </p:par>
                            </p:childTnLst>
                          </p:cTn>
                        </p:par>
                        <p:par>
                          <p:cTn id="54" fill="hold">
                            <p:stCondLst>
                              <p:cond delay="1000"/>
                            </p:stCondLst>
                            <p:childTnLst>
                              <p:par>
                                <p:cTn id="55" presetID="22" presetClass="entr" presetSubtype="8" fill="hold" nodeType="afterEffect">
                                  <p:stCondLst>
                                    <p:cond delay="0"/>
                                  </p:stCondLst>
                                  <p:childTnLst>
                                    <p:set>
                                      <p:cBhvr>
                                        <p:cTn id="56" dur="1" fill="hold">
                                          <p:stCondLst>
                                            <p:cond delay="0"/>
                                          </p:stCondLst>
                                        </p:cTn>
                                        <p:tgtEl>
                                          <p:spTgt spid="3">
                                            <p:txEl>
                                              <p:pRg st="12" end="12"/>
                                            </p:txEl>
                                          </p:spTgt>
                                        </p:tgtEl>
                                        <p:attrNameLst>
                                          <p:attrName>style.visibility</p:attrName>
                                        </p:attrNameLst>
                                      </p:cBhvr>
                                      <p:to>
                                        <p:strVal val="visible"/>
                                      </p:to>
                                    </p:set>
                                    <p:animEffect transition="in" filter="wipe(left)">
                                      <p:cBhvr>
                                        <p:cTn id="57" dur="500"/>
                                        <p:tgtEl>
                                          <p:spTgt spid="3">
                                            <p:txEl>
                                              <p:pRg st="12" end="12"/>
                                            </p:txEl>
                                          </p:spTgt>
                                        </p:tgtEl>
                                      </p:cBhvr>
                                    </p:animEffect>
                                  </p:childTnLst>
                                </p:cTn>
                              </p:par>
                            </p:childTnLst>
                          </p:cTn>
                        </p:par>
                        <p:par>
                          <p:cTn id="58" fill="hold">
                            <p:stCondLst>
                              <p:cond delay="1500"/>
                            </p:stCondLst>
                            <p:childTnLst>
                              <p:par>
                                <p:cTn id="59" presetID="22" presetClass="entr" presetSubtype="8" fill="hold" nodeType="afterEffect">
                                  <p:stCondLst>
                                    <p:cond delay="0"/>
                                  </p:stCondLst>
                                  <p:childTnLst>
                                    <p:set>
                                      <p:cBhvr>
                                        <p:cTn id="60" dur="1" fill="hold">
                                          <p:stCondLst>
                                            <p:cond delay="0"/>
                                          </p:stCondLst>
                                        </p:cTn>
                                        <p:tgtEl>
                                          <p:spTgt spid="3">
                                            <p:txEl>
                                              <p:pRg st="13" end="13"/>
                                            </p:txEl>
                                          </p:spTgt>
                                        </p:tgtEl>
                                        <p:attrNameLst>
                                          <p:attrName>style.visibility</p:attrName>
                                        </p:attrNameLst>
                                      </p:cBhvr>
                                      <p:to>
                                        <p:strVal val="visible"/>
                                      </p:to>
                                    </p:set>
                                    <p:animEffect transition="in" filter="wipe(left)">
                                      <p:cBhvr>
                                        <p:cTn id="61"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a:solidFill>
                  <a:prstClr val="black">
                    <a:tint val="75000"/>
                  </a:prstClr>
                </a:solidFill>
                <a:latin typeface="Cambria" pitchFamily="18" charset="0"/>
              </a:rPr>
              <a:t>IMPLICATIONS FOR VET</a:t>
            </a:r>
            <a:endParaRPr lang="en-AU" dirty="0"/>
          </a:p>
        </p:txBody>
      </p:sp>
      <p:sp>
        <p:nvSpPr>
          <p:cNvPr id="3" name="Content Placeholder 2"/>
          <p:cNvSpPr>
            <a:spLocks noGrp="1"/>
          </p:cNvSpPr>
          <p:nvPr>
            <p:ph idx="1"/>
          </p:nvPr>
        </p:nvSpPr>
        <p:spPr>
          <a:xfrm>
            <a:off x="152400" y="1143000"/>
            <a:ext cx="8534400" cy="4906963"/>
          </a:xfrm>
        </p:spPr>
        <p:txBody>
          <a:bodyPr>
            <a:noAutofit/>
          </a:bodyPr>
          <a:lstStyle/>
          <a:p>
            <a:pPr marL="0" indent="0">
              <a:spcBef>
                <a:spcPts val="900"/>
              </a:spcBef>
              <a:buNone/>
            </a:pPr>
            <a:r>
              <a:rPr lang="en-AU" sz="1600" b="1" dirty="0">
                <a:solidFill>
                  <a:srgbClr val="B10750"/>
                </a:solidFill>
                <a:latin typeface="Cambria" pitchFamily="18" charset="0"/>
              </a:rPr>
              <a:t>2) [cont.] </a:t>
            </a:r>
            <a:r>
              <a:rPr lang="en-US" sz="1600" b="1" dirty="0">
                <a:solidFill>
                  <a:srgbClr val="B10750"/>
                </a:solidFill>
                <a:latin typeface="Cambria" pitchFamily="18" charset="0"/>
              </a:rPr>
              <a:t>Teachers connect individually with students to build a one-on-one relationship</a:t>
            </a:r>
            <a:endParaRPr lang="en-AU" sz="1600" dirty="0">
              <a:solidFill>
                <a:prstClr val="black"/>
              </a:solidFill>
            </a:endParaRPr>
          </a:p>
          <a:p>
            <a:pPr>
              <a:lnSpc>
                <a:spcPts val="1900"/>
              </a:lnSpc>
            </a:pPr>
            <a:r>
              <a:rPr lang="en-AU" sz="1600" b="1" dirty="0"/>
              <a:t>The problem for VET is that in the past decade VET has lost more and more students to universities with decreasing percentage of enrolments. </a:t>
            </a:r>
          </a:p>
          <a:p>
            <a:pPr lvl="1"/>
            <a:r>
              <a:rPr lang="en-AU" sz="1300" dirty="0"/>
              <a:t>Between 2006 and 2010, university enrolments increased by 17% </a:t>
            </a:r>
          </a:p>
          <a:p>
            <a:pPr lvl="1"/>
            <a:r>
              <a:rPr lang="en-AU" sz="1300" dirty="0"/>
              <a:t>only a 7% increase for VET (NCVER, 2012). </a:t>
            </a:r>
          </a:p>
          <a:p>
            <a:r>
              <a:rPr lang="en-AU" sz="1600" b="1" dirty="0"/>
              <a:t>VET students expect a more practical hands-on learning experience</a:t>
            </a:r>
          </a:p>
          <a:p>
            <a:pPr>
              <a:lnSpc>
                <a:spcPts val="1900"/>
              </a:lnSpc>
            </a:pPr>
            <a:r>
              <a:rPr lang="en-AU" sz="1600" b="1" dirty="0"/>
              <a:t>VET students often lack academic learning skills needed especially in Diploma courses  </a:t>
            </a:r>
            <a:r>
              <a:rPr lang="en-AU" sz="1400" b="1" dirty="0"/>
              <a:t>(Livock 2016; Smith, 2013). </a:t>
            </a:r>
            <a:endParaRPr lang="en-AU" sz="1600" b="1" dirty="0"/>
          </a:p>
          <a:p>
            <a:pPr lvl="1"/>
            <a:r>
              <a:rPr lang="en-AU" sz="1300" i="1" dirty="0"/>
              <a:t>Recommended is to increase the participation in practical components</a:t>
            </a:r>
          </a:p>
          <a:p>
            <a:pPr marL="0" lvl="0" indent="0">
              <a:spcBef>
                <a:spcPts val="900"/>
              </a:spcBef>
              <a:buNone/>
            </a:pPr>
            <a:r>
              <a:rPr lang="en-AU" sz="1050" dirty="0"/>
              <a:t> </a:t>
            </a:r>
            <a:r>
              <a:rPr lang="en-AU" sz="1600" b="1" dirty="0">
                <a:solidFill>
                  <a:srgbClr val="B10750"/>
                </a:solidFill>
                <a:latin typeface="Cambria" pitchFamily="18" charset="0"/>
              </a:rPr>
              <a:t>3 &amp; 4) </a:t>
            </a:r>
            <a:r>
              <a:rPr lang="en-US" sz="1600" b="1" dirty="0">
                <a:solidFill>
                  <a:srgbClr val="B10750"/>
                </a:solidFill>
                <a:latin typeface="Cambria" pitchFamily="18" charset="0"/>
              </a:rPr>
              <a:t>Need to </a:t>
            </a:r>
            <a:r>
              <a:rPr lang="en-AU" sz="1600" b="1" dirty="0">
                <a:solidFill>
                  <a:srgbClr val="B10750"/>
                </a:solidFill>
              </a:rPr>
              <a:t>acknowledge the stress and emotional strain teachers face with reciprocal organisational support</a:t>
            </a:r>
          </a:p>
          <a:p>
            <a:pPr>
              <a:lnSpc>
                <a:spcPts val="1900"/>
              </a:lnSpc>
            </a:pPr>
            <a:r>
              <a:rPr lang="en-AU" sz="1600" b="1" dirty="0"/>
              <a:t>Especially in the TAFE environment:</a:t>
            </a:r>
          </a:p>
          <a:p>
            <a:pPr lvl="1">
              <a:lnSpc>
                <a:spcPts val="1900"/>
              </a:lnSpc>
            </a:pPr>
            <a:r>
              <a:rPr lang="en-AU" sz="1300" dirty="0"/>
              <a:t>undergone drastic staff cuts &amp; employment of inexperienced casual teachers</a:t>
            </a:r>
          </a:p>
          <a:p>
            <a:pPr lvl="1">
              <a:lnSpc>
                <a:spcPts val="1900"/>
              </a:lnSpc>
            </a:pPr>
            <a:r>
              <a:rPr lang="en-AU" sz="1300" dirty="0"/>
              <a:t>RESULT: experienced teachers’ load dramatically increased ...</a:t>
            </a:r>
          </a:p>
          <a:p>
            <a:pPr marL="747713" lvl="1" indent="0">
              <a:lnSpc>
                <a:spcPts val="1600"/>
              </a:lnSpc>
              <a:spcBef>
                <a:spcPts val="0"/>
              </a:spcBef>
              <a:buNone/>
            </a:pPr>
            <a:r>
              <a:rPr lang="en-AU" sz="1300" i="1" dirty="0"/>
              <a:t>not only are responsible for their own enlarged classes but also mentoring inexperienced colleagues                     (Rice, 2004; Massey &amp; </a:t>
            </a:r>
            <a:r>
              <a:rPr lang="en-AU" sz="1300" i="1" dirty="0" err="1"/>
              <a:t>Nivison</a:t>
            </a:r>
            <a:r>
              <a:rPr lang="en-AU" sz="1300" i="1" dirty="0"/>
              <a:t>-Smith, 2013). </a:t>
            </a:r>
          </a:p>
          <a:p>
            <a:pPr>
              <a:lnSpc>
                <a:spcPts val="1900"/>
              </a:lnSpc>
            </a:pPr>
            <a:r>
              <a:rPr lang="en-AU" sz="1600" b="1" dirty="0"/>
              <a:t>Consequently,  needs to be a turn-around where VET teachers receive a higher level of systemic support:  from their training organisations, from the VET regulator, and from legislation</a:t>
            </a:r>
          </a:p>
          <a:p>
            <a:pPr marL="0" lvl="0" indent="0">
              <a:spcBef>
                <a:spcPts val="900"/>
              </a:spcBef>
              <a:buNone/>
            </a:pPr>
            <a:endParaRPr lang="en-AU" sz="1800" dirty="0">
              <a:solidFill>
                <a:prstClr val="black"/>
              </a:solidFill>
            </a:endParaRPr>
          </a:p>
          <a:p>
            <a:pPr>
              <a:buNone/>
            </a:pPr>
            <a:endParaRPr lang="en-AU" sz="11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left)">
                                      <p:cBhvr>
                                        <p:cTn id="26" dur="500"/>
                                        <p:tgtEl>
                                          <p:spTgt spid="3">
                                            <p:txEl>
                                              <p:pRg st="5" end="5"/>
                                            </p:txEl>
                                          </p:spTgt>
                                        </p:tgtEl>
                                      </p:cBhvr>
                                    </p:animEffect>
                                  </p:childTnLst>
                                </p:cTn>
                              </p:par>
                            </p:childTnLst>
                          </p:cTn>
                        </p:par>
                        <p:par>
                          <p:cTn id="27" fill="hold">
                            <p:stCondLst>
                              <p:cond delay="500"/>
                            </p:stCondLst>
                            <p:childTnLst>
                              <p:par>
                                <p:cTn id="28" presetID="22" presetClass="entr" presetSubtype="8" fill="hold" nodeType="after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wipe(left)">
                                      <p:cBhvr>
                                        <p:cTn id="30" dur="500"/>
                                        <p:tgtEl>
                                          <p:spTgt spid="3">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wipe(left)">
                                      <p:cBhvr>
                                        <p:cTn id="39" dur="500"/>
                                        <p:tgtEl>
                                          <p:spTgt spid="3">
                                            <p:txEl>
                                              <p:pRg st="8" end="8"/>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3">
                                            <p:txEl>
                                              <p:pRg st="9" end="9"/>
                                            </p:txEl>
                                          </p:spTgt>
                                        </p:tgtEl>
                                        <p:attrNameLst>
                                          <p:attrName>style.visibility</p:attrName>
                                        </p:attrNameLst>
                                      </p:cBhvr>
                                      <p:to>
                                        <p:strVal val="visible"/>
                                      </p:to>
                                    </p:set>
                                    <p:animEffect transition="in" filter="wipe(left)">
                                      <p:cBhvr>
                                        <p:cTn id="44" dur="500"/>
                                        <p:tgtEl>
                                          <p:spTgt spid="3">
                                            <p:txEl>
                                              <p:pRg st="9" end="9"/>
                                            </p:txEl>
                                          </p:spTgt>
                                        </p:tgtEl>
                                      </p:cBhvr>
                                    </p:animEffect>
                                  </p:childTnLst>
                                </p:cTn>
                              </p:par>
                            </p:childTnLst>
                          </p:cTn>
                        </p:par>
                        <p:par>
                          <p:cTn id="45" fill="hold">
                            <p:stCondLst>
                              <p:cond delay="500"/>
                            </p:stCondLst>
                            <p:childTnLst>
                              <p:par>
                                <p:cTn id="46" presetID="22" presetClass="entr" presetSubtype="8" fill="hold" nodeType="afterEffect">
                                  <p:stCondLst>
                                    <p:cond delay="0"/>
                                  </p:stCondLst>
                                  <p:childTnLst>
                                    <p:set>
                                      <p:cBhvr>
                                        <p:cTn id="47" dur="1" fill="hold">
                                          <p:stCondLst>
                                            <p:cond delay="0"/>
                                          </p:stCondLst>
                                        </p:cTn>
                                        <p:tgtEl>
                                          <p:spTgt spid="3">
                                            <p:txEl>
                                              <p:pRg st="10" end="10"/>
                                            </p:txEl>
                                          </p:spTgt>
                                        </p:tgtEl>
                                        <p:attrNameLst>
                                          <p:attrName>style.visibility</p:attrName>
                                        </p:attrNameLst>
                                      </p:cBhvr>
                                      <p:to>
                                        <p:strVal val="visible"/>
                                      </p:to>
                                    </p:set>
                                    <p:animEffect transition="in" filter="wipe(left)">
                                      <p:cBhvr>
                                        <p:cTn id="48" dur="500"/>
                                        <p:tgtEl>
                                          <p:spTgt spid="3">
                                            <p:txEl>
                                              <p:pRg st="10" end="10"/>
                                            </p:txEl>
                                          </p:spTgt>
                                        </p:tgtEl>
                                      </p:cBhvr>
                                    </p:animEffect>
                                  </p:childTnLst>
                                </p:cTn>
                              </p:par>
                            </p:childTnLst>
                          </p:cTn>
                        </p:par>
                        <p:par>
                          <p:cTn id="49" fill="hold">
                            <p:stCondLst>
                              <p:cond delay="1000"/>
                            </p:stCondLst>
                            <p:childTnLst>
                              <p:par>
                                <p:cTn id="50" presetID="22" presetClass="entr" presetSubtype="8" fill="hold" nodeType="afterEffect">
                                  <p:stCondLst>
                                    <p:cond delay="0"/>
                                  </p:stCondLst>
                                  <p:childTnLst>
                                    <p:set>
                                      <p:cBhvr>
                                        <p:cTn id="51" dur="1" fill="hold">
                                          <p:stCondLst>
                                            <p:cond delay="0"/>
                                          </p:stCondLst>
                                        </p:cTn>
                                        <p:tgtEl>
                                          <p:spTgt spid="3">
                                            <p:txEl>
                                              <p:pRg st="11" end="11"/>
                                            </p:txEl>
                                          </p:spTgt>
                                        </p:tgtEl>
                                        <p:attrNameLst>
                                          <p:attrName>style.visibility</p:attrName>
                                        </p:attrNameLst>
                                      </p:cBhvr>
                                      <p:to>
                                        <p:strVal val="visible"/>
                                      </p:to>
                                    </p:set>
                                    <p:animEffect transition="in" filter="wipe(left)">
                                      <p:cBhvr>
                                        <p:cTn id="52" dur="500"/>
                                        <p:tgtEl>
                                          <p:spTgt spid="3">
                                            <p:txEl>
                                              <p:pRg st="11" end="1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3">
                                            <p:txEl>
                                              <p:pRg st="12" end="12"/>
                                            </p:txEl>
                                          </p:spTgt>
                                        </p:tgtEl>
                                        <p:attrNameLst>
                                          <p:attrName>style.visibility</p:attrName>
                                        </p:attrNameLst>
                                      </p:cBhvr>
                                      <p:to>
                                        <p:strVal val="visible"/>
                                      </p:to>
                                    </p:set>
                                    <p:animEffect transition="in" filter="wipe(left)">
                                      <p:cBhvr>
                                        <p:cTn id="57"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AU" b="1" dirty="0"/>
              <a:t>Stage 5: Comparing Theories/Abstractions </a:t>
            </a:r>
            <a:br>
              <a:rPr lang="en-AU" dirty="0"/>
            </a:br>
            <a:r>
              <a:rPr lang="en-AU" b="1" dirty="0"/>
              <a:t>Stage 6: Concretization &amp; Contextualization </a:t>
            </a:r>
            <a:endParaRPr lang="en-AU" dirty="0"/>
          </a:p>
        </p:txBody>
      </p:sp>
      <p:graphicFrame>
        <p:nvGraphicFramePr>
          <p:cNvPr id="7" name="Table 6"/>
          <p:cNvGraphicFramePr>
            <a:graphicFrameLocks noGrp="1"/>
          </p:cNvGraphicFramePr>
          <p:nvPr/>
        </p:nvGraphicFramePr>
        <p:xfrm>
          <a:off x="0" y="1447800"/>
          <a:ext cx="9144000" cy="5410199"/>
        </p:xfrm>
        <a:graphic>
          <a:graphicData uri="http://schemas.openxmlformats.org/drawingml/2006/table">
            <a:tbl>
              <a:tblPr/>
              <a:tblGrid>
                <a:gridCol w="9144000">
                  <a:extLst>
                    <a:ext uri="{9D8B030D-6E8A-4147-A177-3AD203B41FA5}">
                      <a16:colId xmlns:a16="http://schemas.microsoft.com/office/drawing/2014/main" val="20000"/>
                    </a:ext>
                  </a:extLst>
                </a:gridCol>
              </a:tblGrid>
              <a:tr h="1110174">
                <a:tc>
                  <a:txBody>
                    <a:bodyPr/>
                    <a:lstStyle/>
                    <a:p>
                      <a:pPr algn="ctr">
                        <a:spcAft>
                          <a:spcPts val="0"/>
                        </a:spcAft>
                      </a:pPr>
                      <a:r>
                        <a:rPr lang="en-AU" sz="1800" b="1" dirty="0">
                          <a:solidFill>
                            <a:srgbClr val="C00000"/>
                          </a:solidFill>
                          <a:latin typeface="Helvetica"/>
                          <a:cs typeface="Times New Roman"/>
                        </a:rPr>
                        <a:t>Necessary/Implemented Components of</a:t>
                      </a:r>
                      <a:endParaRPr lang="en-AU" sz="2000" dirty="0">
                        <a:latin typeface="Calibri"/>
                      </a:endParaRPr>
                    </a:p>
                    <a:p>
                      <a:pPr algn="ctr">
                        <a:spcAft>
                          <a:spcPts val="0"/>
                        </a:spcAft>
                      </a:pPr>
                      <a:r>
                        <a:rPr lang="en-AU" sz="1800" b="1" dirty="0">
                          <a:solidFill>
                            <a:srgbClr val="C00000"/>
                          </a:solidFill>
                          <a:latin typeface="Helvetica"/>
                          <a:cs typeface="Times New Roman"/>
                        </a:rPr>
                        <a:t>Successful Alternative Schooling Provision for </a:t>
                      </a:r>
                    </a:p>
                    <a:p>
                      <a:pPr algn="ctr">
                        <a:spcAft>
                          <a:spcPts val="0"/>
                        </a:spcAft>
                      </a:pPr>
                      <a:r>
                        <a:rPr lang="en-AU" sz="1800" b="1" dirty="0">
                          <a:solidFill>
                            <a:srgbClr val="C00000"/>
                          </a:solidFill>
                          <a:latin typeface="Helvetica"/>
                          <a:cs typeface="Times New Roman"/>
                        </a:rPr>
                        <a:t>Youth At Risk</a:t>
                      </a:r>
                      <a:endParaRPr lang="en-AU" sz="2000" dirty="0">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extLst>
                  <a:ext uri="{0D108BD9-81ED-4DB2-BD59-A6C34878D82A}">
                    <a16:rowId xmlns:a16="http://schemas.microsoft.com/office/drawing/2014/main" val="10000"/>
                  </a:ext>
                </a:extLst>
              </a:tr>
              <a:tr h="445439">
                <a:tc>
                  <a:txBody>
                    <a:bodyPr/>
                    <a:lstStyle/>
                    <a:p>
                      <a:pPr>
                        <a:spcBef>
                          <a:spcPts val="600"/>
                        </a:spcBef>
                        <a:spcAft>
                          <a:spcPts val="0"/>
                        </a:spcAft>
                      </a:pPr>
                      <a:r>
                        <a:rPr lang="en-AU" sz="1800" cap="all" dirty="0">
                          <a:solidFill>
                            <a:srgbClr val="A50021"/>
                          </a:solidFill>
                          <a:latin typeface="Helvetica"/>
                          <a:cs typeface="Times New Roman"/>
                        </a:rPr>
                        <a:t>  </a:t>
                      </a:r>
                      <a:r>
                        <a:rPr lang="en-AU" sz="1600" cap="all" dirty="0">
                          <a:solidFill>
                            <a:srgbClr val="A50021"/>
                          </a:solidFill>
                          <a:latin typeface="Helvetica"/>
                          <a:cs typeface="Times New Roman"/>
                        </a:rPr>
                        <a:t>Academic Components - </a:t>
                      </a:r>
                      <a:r>
                        <a:rPr lang="en-AU" sz="1600" i="1" dirty="0">
                          <a:solidFill>
                            <a:srgbClr val="A50021"/>
                          </a:solidFill>
                          <a:latin typeface="Calibri"/>
                        </a:rPr>
                        <a:t>Literacy</a:t>
                      </a:r>
                      <a:endParaRPr lang="en-AU" sz="2800" dirty="0">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0001"/>
                  </a:ext>
                </a:extLst>
              </a:tr>
              <a:tr h="1654985">
                <a:tc>
                  <a:txBody>
                    <a:bodyPr/>
                    <a:lstStyle/>
                    <a:p>
                      <a:pPr marL="342900" lvl="0" indent="-342900">
                        <a:lnSpc>
                          <a:spcPct val="115000"/>
                        </a:lnSpc>
                        <a:spcAft>
                          <a:spcPts val="0"/>
                        </a:spcAft>
                        <a:buFont typeface="Wingdings"/>
                        <a:buChar char=""/>
                        <a:tabLst>
                          <a:tab pos="160020" algn="l"/>
                        </a:tabLst>
                      </a:pPr>
                      <a:r>
                        <a:rPr lang="en-AU" sz="1800" b="1" dirty="0">
                          <a:latin typeface="Calibri"/>
                          <a:ea typeface="Calibri"/>
                          <a:cs typeface="Times New Roman"/>
                        </a:rPr>
                        <a:t>Functional Literacy Skills </a:t>
                      </a:r>
                      <a:r>
                        <a:rPr lang="en-AU" sz="1800" dirty="0">
                          <a:latin typeface="Calibri"/>
                          <a:ea typeface="Calibri"/>
                          <a:cs typeface="Times New Roman"/>
                        </a:rPr>
                        <a:t>in everyday socio-cultural contexts;</a:t>
                      </a:r>
                      <a:endParaRPr lang="en-AU" sz="3600" dirty="0">
                        <a:latin typeface="Calibri"/>
                        <a:ea typeface="Calibri"/>
                        <a:cs typeface="Times New Roman"/>
                      </a:endParaRPr>
                    </a:p>
                    <a:p>
                      <a:pPr marL="342900" lvl="0" indent="-342900">
                        <a:lnSpc>
                          <a:spcPct val="115000"/>
                        </a:lnSpc>
                        <a:spcAft>
                          <a:spcPts val="0"/>
                        </a:spcAft>
                        <a:buFont typeface="Wingdings"/>
                        <a:buChar char=""/>
                        <a:tabLst>
                          <a:tab pos="160020" algn="l"/>
                        </a:tabLst>
                      </a:pPr>
                      <a:r>
                        <a:rPr lang="en-AU" sz="1800" dirty="0">
                          <a:latin typeface="Calibri"/>
                          <a:ea typeface="Calibri"/>
                          <a:cs typeface="Times New Roman"/>
                        </a:rPr>
                        <a:t>Functional skills increased – all students to varying degrees;</a:t>
                      </a:r>
                      <a:endParaRPr lang="en-AU" sz="3600" dirty="0">
                        <a:latin typeface="Calibri"/>
                        <a:ea typeface="Calibri"/>
                        <a:cs typeface="Times New Roman"/>
                      </a:endParaRPr>
                    </a:p>
                    <a:p>
                      <a:pPr marL="342900" lvl="0" indent="-342900">
                        <a:lnSpc>
                          <a:spcPct val="115000"/>
                        </a:lnSpc>
                        <a:spcAft>
                          <a:spcPts val="0"/>
                        </a:spcAft>
                        <a:buFont typeface="Arial Rounded MT Bold"/>
                        <a:buChar char="X"/>
                        <a:tabLst>
                          <a:tab pos="160020" algn="l"/>
                        </a:tabLst>
                      </a:pPr>
                      <a:r>
                        <a:rPr lang="en-AU" sz="1800" b="1" dirty="0">
                          <a:latin typeface="Calibri"/>
                          <a:ea typeface="Calibri"/>
                          <a:cs typeface="Times New Roman"/>
                        </a:rPr>
                        <a:t>Critical Skills largely missing </a:t>
                      </a:r>
                      <a:r>
                        <a:rPr lang="en-AU" sz="1800" dirty="0">
                          <a:latin typeface="Calibri"/>
                          <a:ea typeface="Calibri"/>
                          <a:cs typeface="Times New Roman"/>
                        </a:rPr>
                        <a:t>from all students’ repertoires of practice; </a:t>
                      </a:r>
                      <a:endParaRPr lang="en-AU" sz="3600" dirty="0">
                        <a:latin typeface="Calibri"/>
                        <a:ea typeface="Calibri"/>
                        <a:cs typeface="Times New Roman"/>
                      </a:endParaRPr>
                    </a:p>
                    <a:p>
                      <a:pPr marL="342900" lvl="0" indent="-342900">
                        <a:lnSpc>
                          <a:spcPct val="115000"/>
                        </a:lnSpc>
                        <a:spcAft>
                          <a:spcPts val="0"/>
                        </a:spcAft>
                        <a:buFont typeface="Arial Rounded MT Bold"/>
                        <a:buChar char="X"/>
                        <a:tabLst>
                          <a:tab pos="160020" algn="l"/>
                        </a:tabLst>
                      </a:pPr>
                      <a:r>
                        <a:rPr lang="en-AU" sz="1800" dirty="0">
                          <a:latin typeface="Calibri"/>
                          <a:ea typeface="Calibri"/>
                          <a:cs typeface="Times New Roman"/>
                        </a:rPr>
                        <a:t>Critical skills not enhanced to the same degree as functional skills.</a:t>
                      </a:r>
                      <a:endParaRPr lang="en-AU" sz="36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2"/>
                  </a:ext>
                </a:extLst>
              </a:tr>
              <a:tr h="544616">
                <a:tc>
                  <a:txBody>
                    <a:bodyPr/>
                    <a:lstStyle/>
                    <a:p>
                      <a:pPr>
                        <a:spcAft>
                          <a:spcPts val="0"/>
                        </a:spcAft>
                      </a:pPr>
                      <a:r>
                        <a:rPr lang="en-AU" sz="1600" cap="all" dirty="0">
                          <a:solidFill>
                            <a:srgbClr val="A50021"/>
                          </a:solidFill>
                          <a:latin typeface="Helvetica"/>
                          <a:cs typeface="Times New Roman"/>
                        </a:rPr>
                        <a:t>Social Components - </a:t>
                      </a:r>
                      <a:r>
                        <a:rPr lang="en-AU" sz="1600" i="1" dirty="0">
                          <a:solidFill>
                            <a:srgbClr val="A50021"/>
                          </a:solidFill>
                          <a:latin typeface="Calibri"/>
                        </a:rPr>
                        <a:t>Productive Pedagogies tied to the affective domain of student behaviour</a:t>
                      </a:r>
                      <a:endParaRPr lang="en-AU" sz="1600" dirty="0">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0003"/>
                  </a:ext>
                </a:extLst>
              </a:tr>
              <a:tr h="1654985">
                <a:tc>
                  <a:txBody>
                    <a:bodyPr/>
                    <a:lstStyle/>
                    <a:p>
                      <a:pPr marL="342900" lvl="0" indent="-342900">
                        <a:lnSpc>
                          <a:spcPct val="115000"/>
                        </a:lnSpc>
                        <a:spcAft>
                          <a:spcPts val="0"/>
                        </a:spcAft>
                        <a:buFont typeface="Wingdings"/>
                        <a:buChar char=""/>
                        <a:tabLst>
                          <a:tab pos="160020" algn="l"/>
                        </a:tabLst>
                      </a:pPr>
                      <a:r>
                        <a:rPr lang="en-AU" sz="1800" b="1" i="1" dirty="0">
                          <a:latin typeface="Calibri"/>
                          <a:ea typeface="Calibri"/>
                          <a:cs typeface="Times New Roman"/>
                        </a:rPr>
                        <a:t>Recognition of Difference</a:t>
                      </a:r>
                      <a:r>
                        <a:rPr lang="en-AU" sz="1800" b="1" dirty="0">
                          <a:latin typeface="Calibri"/>
                          <a:ea typeface="Calibri"/>
                          <a:cs typeface="Times New Roman"/>
                        </a:rPr>
                        <a:t> </a:t>
                      </a:r>
                      <a:r>
                        <a:rPr lang="en-AU" sz="1800" dirty="0">
                          <a:latin typeface="Calibri"/>
                          <a:ea typeface="Calibri"/>
                          <a:cs typeface="Times New Roman"/>
                        </a:rPr>
                        <a:t>entire suite of teaching practices [exception as described above];</a:t>
                      </a:r>
                      <a:endParaRPr lang="en-AU" sz="3600" dirty="0">
                        <a:latin typeface="Calibri"/>
                        <a:ea typeface="Calibri"/>
                        <a:cs typeface="Times New Roman"/>
                      </a:endParaRPr>
                    </a:p>
                    <a:p>
                      <a:pPr marL="342900" lvl="0" indent="-342900">
                        <a:lnSpc>
                          <a:spcPct val="115000"/>
                        </a:lnSpc>
                        <a:spcAft>
                          <a:spcPts val="0"/>
                        </a:spcAft>
                        <a:buFont typeface="Wingdings"/>
                        <a:buChar char=""/>
                        <a:tabLst>
                          <a:tab pos="160020" algn="l"/>
                        </a:tabLst>
                      </a:pPr>
                      <a:r>
                        <a:rPr lang="en-AU" sz="1800" dirty="0">
                          <a:latin typeface="Calibri"/>
                          <a:ea typeface="Calibri"/>
                          <a:cs typeface="Times New Roman"/>
                        </a:rPr>
                        <a:t>Practices from </a:t>
                      </a:r>
                      <a:r>
                        <a:rPr lang="en-AU" sz="1800" b="1" i="1" dirty="0">
                          <a:latin typeface="Calibri"/>
                          <a:ea typeface="Calibri"/>
                          <a:cs typeface="Times New Roman"/>
                        </a:rPr>
                        <a:t>Connectedness</a:t>
                      </a:r>
                      <a:r>
                        <a:rPr lang="en-AU" sz="1800" dirty="0">
                          <a:latin typeface="Calibri"/>
                          <a:ea typeface="Calibri"/>
                          <a:cs typeface="Times New Roman"/>
                        </a:rPr>
                        <a:t> and </a:t>
                      </a:r>
                      <a:r>
                        <a:rPr lang="en-AU" sz="1800" b="1" i="1" dirty="0">
                          <a:latin typeface="Calibri"/>
                          <a:ea typeface="Calibri"/>
                          <a:cs typeface="Times New Roman"/>
                        </a:rPr>
                        <a:t>Supportive Classroom Environment</a:t>
                      </a:r>
                      <a:r>
                        <a:rPr lang="en-AU" sz="1800" dirty="0">
                          <a:latin typeface="Calibri"/>
                          <a:ea typeface="Calibri"/>
                          <a:cs typeface="Times New Roman"/>
                        </a:rPr>
                        <a:t>  largely utilized; </a:t>
                      </a:r>
                      <a:endParaRPr lang="en-AU" sz="3600" dirty="0">
                        <a:latin typeface="Calibri"/>
                        <a:ea typeface="Calibri"/>
                        <a:cs typeface="Times New Roman"/>
                      </a:endParaRPr>
                    </a:p>
                    <a:p>
                      <a:pPr marL="342900" lvl="0" indent="-342900">
                        <a:lnSpc>
                          <a:spcPct val="115000"/>
                        </a:lnSpc>
                        <a:spcAft>
                          <a:spcPts val="0"/>
                        </a:spcAft>
                        <a:buFont typeface="Arial Rounded MT Bold"/>
                        <a:buChar char="X"/>
                        <a:tabLst>
                          <a:tab pos="160020" algn="l"/>
                        </a:tabLst>
                      </a:pPr>
                      <a:r>
                        <a:rPr lang="en-AU" sz="1800" b="1" i="1" dirty="0">
                          <a:latin typeface="Calibri"/>
                          <a:ea typeface="Calibri"/>
                          <a:cs typeface="Times New Roman"/>
                        </a:rPr>
                        <a:t>Intellectual Quality</a:t>
                      </a:r>
                      <a:r>
                        <a:rPr lang="en-AU" sz="1800" b="1" dirty="0">
                          <a:latin typeface="Calibri"/>
                          <a:ea typeface="Calibri"/>
                          <a:cs typeface="Times New Roman"/>
                        </a:rPr>
                        <a:t> </a:t>
                      </a:r>
                      <a:r>
                        <a:rPr lang="en-AU" sz="1800" dirty="0">
                          <a:latin typeface="Calibri"/>
                          <a:ea typeface="Calibri"/>
                          <a:cs typeface="Times New Roman"/>
                        </a:rPr>
                        <a:t>pedagogies largely missing.</a:t>
                      </a:r>
                      <a:endParaRPr lang="en-AU" sz="36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343400"/>
            <a:ext cx="4800600" cy="457200"/>
          </a:xfrm>
        </p:spPr>
        <p:txBody>
          <a:bodyPr/>
          <a:lstStyle/>
          <a:p>
            <a:pPr algn="ctr"/>
            <a:r>
              <a:rPr lang="en-US" dirty="0"/>
              <a:t>WHY CRITICAL REALISM?</a:t>
            </a:r>
            <a:endParaRPr lang="en-AU" dirty="0"/>
          </a:p>
        </p:txBody>
      </p:sp>
      <p:sp>
        <p:nvSpPr>
          <p:cNvPr id="4" name="Text Placeholder 3"/>
          <p:cNvSpPr>
            <a:spLocks noGrp="1"/>
          </p:cNvSpPr>
          <p:nvPr>
            <p:ph type="body" sz="half" idx="2"/>
          </p:nvPr>
        </p:nvSpPr>
        <p:spPr>
          <a:xfrm>
            <a:off x="152400" y="4953000"/>
            <a:ext cx="8001000" cy="1295400"/>
          </a:xfrm>
          <a:ln>
            <a:solidFill>
              <a:schemeClr val="accent1"/>
            </a:solidFill>
          </a:ln>
        </p:spPr>
        <p:txBody>
          <a:bodyPr>
            <a:noAutofit/>
          </a:bodyPr>
          <a:lstStyle/>
          <a:p>
            <a:pPr algn="just">
              <a:spcAft>
                <a:spcPts val="600"/>
              </a:spcAft>
            </a:pPr>
            <a:r>
              <a:rPr lang="en-US" b="1" dirty="0"/>
              <a:t>A HOLISTIC  </a:t>
            </a:r>
            <a:r>
              <a:rPr lang="en-US" b="1" dirty="0">
                <a:solidFill>
                  <a:srgbClr val="B10750"/>
                </a:solidFill>
              </a:rPr>
              <a:t>REALIST</a:t>
            </a:r>
            <a:r>
              <a:rPr lang="en-US" b="1" dirty="0"/>
              <a:t> THEORY about how to make sense of </a:t>
            </a:r>
            <a:r>
              <a:rPr lang="en-US" b="1" dirty="0">
                <a:solidFill>
                  <a:srgbClr val="B10750"/>
                </a:solidFill>
              </a:rPr>
              <a:t>THE SOCIAL WORLD &amp; INDIVIDUALS. </a:t>
            </a:r>
          </a:p>
          <a:p>
            <a:pPr algn="just">
              <a:spcAft>
                <a:spcPts val="600"/>
              </a:spcAft>
            </a:pPr>
            <a:r>
              <a:rPr lang="en-US" b="1" dirty="0"/>
              <a:t>Coupled with MARXIST  BASED CRITICAL QUESTIONING to uncover the essential /contingent / non essential factors [relational structures] that prevent individuals from having AGENCY                    That is the theory has an </a:t>
            </a:r>
            <a:r>
              <a:rPr lang="en-US" b="1" dirty="0">
                <a:solidFill>
                  <a:srgbClr val="B10750"/>
                </a:solidFill>
              </a:rPr>
              <a:t>EMANCIPATORY AGENDA</a:t>
            </a:r>
            <a:endParaRPr lang="en-AU" dirty="0">
              <a:solidFill>
                <a:srgbClr val="B10750"/>
              </a:solidFill>
            </a:endParaRPr>
          </a:p>
        </p:txBody>
      </p:sp>
      <p:pic>
        <p:nvPicPr>
          <p:cNvPr id="1028" name="Picture 4"/>
          <p:cNvPicPr>
            <a:picLocks noChangeAspect="1" noChangeArrowheads="1"/>
          </p:cNvPicPr>
          <p:nvPr/>
        </p:nvPicPr>
        <p:blipFill>
          <a:blip r:embed="rId3" cstate="print"/>
          <a:srcRect/>
          <a:stretch>
            <a:fillRect/>
          </a:stretch>
        </p:blipFill>
        <p:spPr bwMode="auto">
          <a:xfrm>
            <a:off x="5257800" y="2590800"/>
            <a:ext cx="3633107" cy="2286000"/>
          </a:xfrm>
          <a:prstGeom prst="rect">
            <a:avLst/>
          </a:prstGeom>
          <a:noFill/>
          <a:ln w="9525">
            <a:noFill/>
            <a:miter lim="800000"/>
            <a:headEnd/>
            <a:tailEnd/>
          </a:ln>
        </p:spPr>
      </p:pic>
      <p:sp>
        <p:nvSpPr>
          <p:cNvPr id="11" name="TextBox 10"/>
          <p:cNvSpPr txBox="1"/>
          <p:nvPr/>
        </p:nvSpPr>
        <p:spPr>
          <a:xfrm>
            <a:off x="2057400" y="1676400"/>
            <a:ext cx="1905000" cy="861774"/>
          </a:xfrm>
          <a:prstGeom prst="rect">
            <a:avLst/>
          </a:prstGeom>
          <a:noFill/>
        </p:spPr>
        <p:txBody>
          <a:bodyPr wrap="square" rtlCol="0">
            <a:spAutoFit/>
          </a:bodyPr>
          <a:lstStyle/>
          <a:p>
            <a:pPr algn="r"/>
            <a:r>
              <a:rPr lang="en-US" b="1" dirty="0"/>
              <a:t>2. The Actual - </a:t>
            </a:r>
            <a:r>
              <a:rPr lang="en-US" sz="1400" b="1" dirty="0">
                <a:solidFill>
                  <a:prstClr val="black"/>
                </a:solidFill>
              </a:rPr>
              <a:t>WHAT HAPPENS  [Church Bells ringing] </a:t>
            </a:r>
            <a:r>
              <a:rPr lang="en-US" b="1" dirty="0"/>
              <a:t> </a:t>
            </a:r>
            <a:endParaRPr lang="en-AU" b="1" dirty="0"/>
          </a:p>
        </p:txBody>
      </p:sp>
      <p:sp>
        <p:nvSpPr>
          <p:cNvPr id="12" name="Rectangle 11"/>
          <p:cNvSpPr/>
          <p:nvPr/>
        </p:nvSpPr>
        <p:spPr>
          <a:xfrm>
            <a:off x="0" y="304800"/>
            <a:ext cx="4724400" cy="4038600"/>
          </a:xfrm>
          <a:prstGeom prst="rect">
            <a:avLst/>
          </a:prstGeom>
          <a:solidFill>
            <a:schemeClr val="accent1">
              <a:alpha val="4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TextBox 8"/>
          <p:cNvSpPr txBox="1"/>
          <p:nvPr/>
        </p:nvSpPr>
        <p:spPr>
          <a:xfrm>
            <a:off x="228600" y="457200"/>
            <a:ext cx="2209800" cy="584775"/>
          </a:xfrm>
          <a:prstGeom prst="rect">
            <a:avLst/>
          </a:prstGeom>
          <a:noFill/>
        </p:spPr>
        <p:txBody>
          <a:bodyPr wrap="square" rtlCol="0">
            <a:spAutoFit/>
          </a:bodyPr>
          <a:lstStyle/>
          <a:p>
            <a:r>
              <a:rPr lang="en-US" b="1" dirty="0"/>
              <a:t>1. The Real – </a:t>
            </a:r>
            <a:r>
              <a:rPr lang="en-US" sz="1400" b="1" dirty="0"/>
              <a:t>WHAT IS  [Church Bells]</a:t>
            </a:r>
            <a:endParaRPr lang="en-AU" b="1" dirty="0"/>
          </a:p>
        </p:txBody>
      </p:sp>
      <p:sp>
        <p:nvSpPr>
          <p:cNvPr id="10" name="TextBox 9"/>
          <p:cNvSpPr txBox="1"/>
          <p:nvPr/>
        </p:nvSpPr>
        <p:spPr>
          <a:xfrm>
            <a:off x="152400" y="3352800"/>
            <a:ext cx="4038600" cy="800219"/>
          </a:xfrm>
          <a:prstGeom prst="rect">
            <a:avLst/>
          </a:prstGeom>
          <a:noFill/>
        </p:spPr>
        <p:txBody>
          <a:bodyPr wrap="square" rtlCol="0">
            <a:spAutoFit/>
          </a:bodyPr>
          <a:lstStyle/>
          <a:p>
            <a:r>
              <a:rPr lang="en-US" b="1" dirty="0"/>
              <a:t>3. The Empirical – </a:t>
            </a:r>
            <a:r>
              <a:rPr lang="en-US" sz="1400" b="1" dirty="0">
                <a:solidFill>
                  <a:prstClr val="black"/>
                </a:solidFill>
              </a:rPr>
              <a:t>WHAT IS  EXPERIENCED [observation of or participation in Church Bells ringing]</a:t>
            </a:r>
            <a:endParaRPr lang="en-AU" b="1" dirty="0"/>
          </a:p>
        </p:txBody>
      </p:sp>
      <p:pic>
        <p:nvPicPr>
          <p:cNvPr id="13" name="Picture 4" descr="http://upload.wikimedia.org/wikipedia/commons/thumb/8/88/Church_bells_in_Fira.jpg/640px-Church_bells_in_Fira.jpg"/>
          <p:cNvPicPr>
            <a:picLocks noChangeAspect="1" noChangeArrowheads="1"/>
          </p:cNvPicPr>
          <p:nvPr/>
        </p:nvPicPr>
        <p:blipFill>
          <a:blip r:embed="rId4" cstate="print"/>
          <a:srcRect/>
          <a:stretch>
            <a:fillRect/>
          </a:stretch>
        </p:blipFill>
        <p:spPr bwMode="auto">
          <a:xfrm>
            <a:off x="2286000" y="381000"/>
            <a:ext cx="1600200" cy="1152645"/>
          </a:xfrm>
          <a:prstGeom prst="rect">
            <a:avLst/>
          </a:prstGeom>
          <a:noFill/>
        </p:spPr>
      </p:pic>
      <p:pic>
        <p:nvPicPr>
          <p:cNvPr id="2054" name="Picture 6" descr="http://www.prodraw.net/animation/images/bell_t.gif"/>
          <p:cNvPicPr>
            <a:picLocks noChangeAspect="1" noChangeArrowheads="1" noCrop="1"/>
          </p:cNvPicPr>
          <p:nvPr/>
        </p:nvPicPr>
        <p:blipFill>
          <a:blip r:embed="rId5" cstate="print"/>
          <a:srcRect/>
          <a:stretch>
            <a:fillRect/>
          </a:stretch>
        </p:blipFill>
        <p:spPr bwMode="auto">
          <a:xfrm>
            <a:off x="381000" y="1219200"/>
            <a:ext cx="1813212" cy="1759884"/>
          </a:xfrm>
          <a:prstGeom prst="rect">
            <a:avLst/>
          </a:prstGeom>
          <a:noFill/>
        </p:spPr>
      </p:pic>
      <p:sp>
        <p:nvSpPr>
          <p:cNvPr id="14" name="TextBox 13"/>
          <p:cNvSpPr txBox="1"/>
          <p:nvPr/>
        </p:nvSpPr>
        <p:spPr>
          <a:xfrm>
            <a:off x="4953000" y="381000"/>
            <a:ext cx="3657600" cy="646331"/>
          </a:xfrm>
          <a:prstGeom prst="rect">
            <a:avLst/>
          </a:prstGeom>
          <a:noFill/>
        </p:spPr>
        <p:txBody>
          <a:bodyPr wrap="square" rtlCol="0">
            <a:spAutoFit/>
          </a:bodyPr>
          <a:lstStyle/>
          <a:p>
            <a:r>
              <a:rPr lang="en-US" dirty="0">
                <a:solidFill>
                  <a:srgbClr val="B10750"/>
                </a:solidFill>
                <a:latin typeface="Cambria" pitchFamily="18" charset="0"/>
              </a:rPr>
              <a:t>1. A MULTI-TIERED STRATIFICATION OF REALLITY</a:t>
            </a:r>
            <a:endParaRPr lang="en-AU" dirty="0">
              <a:solidFill>
                <a:srgbClr val="B10750"/>
              </a:solidFill>
              <a:latin typeface="Cambria" pitchFamily="18" charset="0"/>
            </a:endParaRPr>
          </a:p>
        </p:txBody>
      </p:sp>
      <p:sp>
        <p:nvSpPr>
          <p:cNvPr id="15" name="TextBox 14"/>
          <p:cNvSpPr txBox="1"/>
          <p:nvPr/>
        </p:nvSpPr>
        <p:spPr>
          <a:xfrm>
            <a:off x="5181600" y="1600200"/>
            <a:ext cx="3657600" cy="923330"/>
          </a:xfrm>
          <a:prstGeom prst="rect">
            <a:avLst/>
          </a:prstGeom>
          <a:noFill/>
        </p:spPr>
        <p:txBody>
          <a:bodyPr wrap="square" rtlCol="0">
            <a:spAutoFit/>
          </a:bodyPr>
          <a:lstStyle/>
          <a:p>
            <a:pPr algn="r"/>
            <a:r>
              <a:rPr lang="en-US" dirty="0">
                <a:solidFill>
                  <a:srgbClr val="B10750"/>
                </a:solidFill>
                <a:latin typeface="Cambria" pitchFamily="18" charset="0"/>
              </a:rPr>
              <a:t>2. A  MODEL OF HOW SOCIETY &amp; INDIVIDUALS CAN ENABLE OR LIMIT CHANGE </a:t>
            </a:r>
            <a:endParaRPr lang="en-AU" dirty="0">
              <a:solidFill>
                <a:srgbClr val="B10750"/>
              </a:solidFill>
              <a:latin typeface="Cambria" pitchFamily="18" charset="0"/>
            </a:endParaRPr>
          </a:p>
        </p:txBody>
      </p:sp>
      <p:pic>
        <p:nvPicPr>
          <p:cNvPr id="16" name="Picture 4" descr="http://www.oxfordcitybranch.org.uk/images/animation.gif"/>
          <p:cNvPicPr>
            <a:picLocks noChangeAspect="1" noChangeArrowheads="1" noCrop="1"/>
          </p:cNvPicPr>
          <p:nvPr/>
        </p:nvPicPr>
        <p:blipFill>
          <a:blip r:embed="rId6" cstate="print"/>
          <a:srcRect/>
          <a:stretch>
            <a:fillRect/>
          </a:stretch>
        </p:blipFill>
        <p:spPr bwMode="auto">
          <a:xfrm>
            <a:off x="3733800" y="2590800"/>
            <a:ext cx="730751" cy="159067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strips(downLeft)">
                                      <p:cBhvr>
                                        <p:cTn id="12" dur="500"/>
                                        <p:tgtEl>
                                          <p:spTgt spid="12"/>
                                        </p:tgtEl>
                                      </p:cBhvr>
                                    </p:animEffect>
                                  </p:childTnLst>
                                </p:cTn>
                              </p:par>
                              <p:par>
                                <p:cTn id="13" presetID="1" presetClass="entr" presetSubtype="0" fill="hold"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05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wipe(left)">
                                      <p:cBhvr>
                                        <p:cTn id="33" dur="500"/>
                                        <p:tgtEl>
                                          <p:spTgt spid="15"/>
                                        </p:tgtEl>
                                      </p:cBhvr>
                                    </p:animEffect>
                                  </p:childTnLst>
                                </p:cTn>
                              </p:par>
                            </p:childTnLst>
                          </p:cTn>
                        </p:par>
                      </p:childTnLst>
                    </p:cTn>
                  </p:par>
                  <p:par>
                    <p:cTn id="34" fill="hold">
                      <p:stCondLst>
                        <p:cond delay="indefinite"/>
                      </p:stCondLst>
                      <p:childTnLst>
                        <p:par>
                          <p:cTn id="35" fill="hold">
                            <p:stCondLst>
                              <p:cond delay="0"/>
                            </p:stCondLst>
                            <p:childTnLst>
                              <p:par>
                                <p:cTn id="36" presetID="18" presetClass="entr" presetSubtype="3" fill="hold" nodeType="clickEffect">
                                  <p:stCondLst>
                                    <p:cond delay="0"/>
                                  </p:stCondLst>
                                  <p:childTnLst>
                                    <p:set>
                                      <p:cBhvr>
                                        <p:cTn id="37" dur="1" fill="hold">
                                          <p:stCondLst>
                                            <p:cond delay="0"/>
                                          </p:stCondLst>
                                        </p:cTn>
                                        <p:tgtEl>
                                          <p:spTgt spid="1028"/>
                                        </p:tgtEl>
                                        <p:attrNameLst>
                                          <p:attrName>style.visibility</p:attrName>
                                        </p:attrNameLst>
                                      </p:cBhvr>
                                      <p:to>
                                        <p:strVal val="visible"/>
                                      </p:to>
                                    </p:set>
                                    <p:animEffect transition="in" filter="strips(upRight)">
                                      <p:cBhvr>
                                        <p:cTn id="38" dur="5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animBg="1"/>
      <p:bldP spid="9" grpId="0"/>
      <p:bldP spid="10" grpId="0"/>
      <p:bldP spid="14" grpId="0"/>
      <p:bldP spid="1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a:t>Stage 5: Comparing Theories/Abstractions </a:t>
            </a:r>
            <a:br>
              <a:rPr lang="en-AU" dirty="0"/>
            </a:br>
            <a:r>
              <a:rPr lang="en-AU" b="1" dirty="0"/>
              <a:t>Stage 6: Concretization &amp; Contextualization </a:t>
            </a:r>
            <a:endParaRPr lang="en-AU" dirty="0"/>
          </a:p>
        </p:txBody>
      </p:sp>
      <p:graphicFrame>
        <p:nvGraphicFramePr>
          <p:cNvPr id="6" name="Table 5"/>
          <p:cNvGraphicFramePr>
            <a:graphicFrameLocks noGrp="1"/>
          </p:cNvGraphicFramePr>
          <p:nvPr/>
        </p:nvGraphicFramePr>
        <p:xfrm>
          <a:off x="304800" y="1447800"/>
          <a:ext cx="4429126" cy="4231640"/>
        </p:xfrm>
        <a:graphic>
          <a:graphicData uri="http://schemas.openxmlformats.org/drawingml/2006/table">
            <a:tbl>
              <a:tblPr/>
              <a:tblGrid>
                <a:gridCol w="4429126">
                  <a:extLst>
                    <a:ext uri="{9D8B030D-6E8A-4147-A177-3AD203B41FA5}">
                      <a16:colId xmlns:a16="http://schemas.microsoft.com/office/drawing/2014/main" val="20000"/>
                    </a:ext>
                  </a:extLst>
                </a:gridCol>
              </a:tblGrid>
              <a:tr h="825551">
                <a:tc>
                  <a:txBody>
                    <a:bodyPr/>
                    <a:lstStyle/>
                    <a:p>
                      <a:pPr algn="ctr">
                        <a:spcAft>
                          <a:spcPts val="0"/>
                        </a:spcAft>
                      </a:pPr>
                      <a:r>
                        <a:rPr lang="en-AU" sz="1600" b="1" dirty="0">
                          <a:solidFill>
                            <a:srgbClr val="C00000"/>
                          </a:solidFill>
                          <a:latin typeface="Helvetica"/>
                          <a:ea typeface="Times New Roman"/>
                          <a:cs typeface="Times New Roman"/>
                        </a:rPr>
                        <a:t>RECOMMENDATIONS [1]: </a:t>
                      </a:r>
                      <a:endParaRPr lang="en-AU" sz="1800" dirty="0">
                        <a:latin typeface="Calibri"/>
                      </a:endParaRPr>
                    </a:p>
                    <a:p>
                      <a:pPr algn="ctr">
                        <a:spcAft>
                          <a:spcPts val="0"/>
                        </a:spcAft>
                      </a:pPr>
                      <a:r>
                        <a:rPr lang="en-AU" sz="1400" b="1" dirty="0">
                          <a:solidFill>
                            <a:srgbClr val="C00000"/>
                          </a:solidFill>
                          <a:latin typeface="Helvetica"/>
                          <a:ea typeface="Times New Roman"/>
                          <a:cs typeface="Times New Roman"/>
                        </a:rPr>
                        <a:t>Essential </a:t>
                      </a:r>
                      <a:r>
                        <a:rPr lang="en-AU" sz="1400" b="1" i="1" dirty="0">
                          <a:solidFill>
                            <a:srgbClr val="C00000"/>
                          </a:solidFill>
                          <a:latin typeface="Helvetica"/>
                          <a:ea typeface="Times New Roman"/>
                          <a:cs typeface="Times New Roman"/>
                        </a:rPr>
                        <a:t>Academic Components </a:t>
                      </a:r>
                      <a:endParaRPr lang="en-AU" sz="1800" dirty="0">
                        <a:latin typeface="Calibri"/>
                      </a:endParaRPr>
                    </a:p>
                    <a:p>
                      <a:pPr algn="ctr">
                        <a:spcAft>
                          <a:spcPts val="0"/>
                        </a:spcAft>
                      </a:pPr>
                      <a:r>
                        <a:rPr lang="en-AU" sz="1400" b="1" dirty="0">
                          <a:solidFill>
                            <a:srgbClr val="C00000"/>
                          </a:solidFill>
                          <a:latin typeface="Helvetica"/>
                          <a:ea typeface="Times New Roman"/>
                          <a:cs typeface="Times New Roman"/>
                        </a:rPr>
                        <a:t>of a “Different” Approach </a:t>
                      </a:r>
                      <a:endParaRPr lang="en-AU" sz="1800" dirty="0">
                        <a:latin typeface="Calibri"/>
                      </a:endParaRPr>
                    </a:p>
                    <a:p>
                      <a:pPr algn="ctr">
                        <a:spcAft>
                          <a:spcPts val="0"/>
                        </a:spcAft>
                      </a:pPr>
                      <a:r>
                        <a:rPr lang="en-AU" sz="1200" b="1" dirty="0">
                          <a:solidFill>
                            <a:srgbClr val="C00000"/>
                          </a:solidFill>
                          <a:latin typeface="Helvetica"/>
                          <a:ea typeface="Times New Roman"/>
                          <a:cs typeface="Times New Roman"/>
                        </a:rPr>
                        <a:t>for Youth At Risk at Alternative Schooling Settings</a:t>
                      </a:r>
                      <a:endParaRPr lang="en-AU" sz="1800" dirty="0">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0000"/>
                  </a:ext>
                </a:extLst>
              </a:tr>
              <a:tr h="2316557">
                <a:tc>
                  <a:txBody>
                    <a:bodyPr/>
                    <a:lstStyle/>
                    <a:p>
                      <a:pPr marL="342900" marR="0" lvl="0" indent="-342900" algn="l">
                        <a:lnSpc>
                          <a:spcPts val="1600"/>
                        </a:lnSpc>
                        <a:spcBef>
                          <a:spcPts val="600"/>
                        </a:spcBef>
                        <a:spcAft>
                          <a:spcPts val="600"/>
                        </a:spcAft>
                        <a:buClr>
                          <a:srgbClr val="A50021"/>
                        </a:buClr>
                        <a:buSzPct val="120000"/>
                        <a:buFont typeface="Wingdings"/>
                        <a:buChar char=""/>
                        <a:tabLst>
                          <a:tab pos="160020" algn="l"/>
                          <a:tab pos="457200" algn="l"/>
                        </a:tabLst>
                      </a:pPr>
                      <a:r>
                        <a:rPr lang="en-AU" sz="1400" b="1" i="1" dirty="0">
                          <a:uFill>
                            <a:solidFill>
                              <a:srgbClr val="A50021"/>
                            </a:solidFill>
                          </a:uFill>
                          <a:latin typeface="Calibri"/>
                          <a:ea typeface="Times New Roman"/>
                          <a:cs typeface="Times New Roman"/>
                        </a:rPr>
                        <a:t>Socio-cultural literacy practices </a:t>
                      </a:r>
                      <a:r>
                        <a:rPr lang="en-AU" sz="1400" dirty="0">
                          <a:uFill>
                            <a:solidFill>
                              <a:srgbClr val="A50021"/>
                            </a:solidFill>
                          </a:uFill>
                          <a:latin typeface="Calibri"/>
                          <a:ea typeface="Times New Roman"/>
                          <a:cs typeface="Times New Roman"/>
                        </a:rPr>
                        <a:t>should</a:t>
                      </a:r>
                      <a:r>
                        <a:rPr lang="en-AU" sz="1400" i="1" dirty="0">
                          <a:uFill>
                            <a:solidFill>
                              <a:srgbClr val="A50021"/>
                            </a:solidFill>
                          </a:uFill>
                          <a:latin typeface="Calibri"/>
                          <a:ea typeface="Times New Roman"/>
                          <a:cs typeface="Times New Roman"/>
                        </a:rPr>
                        <a:t> </a:t>
                      </a:r>
                      <a:r>
                        <a:rPr lang="en-AU" sz="1400" dirty="0">
                          <a:uFill>
                            <a:solidFill>
                              <a:srgbClr val="A50021"/>
                            </a:solidFill>
                          </a:uFill>
                          <a:latin typeface="Calibri"/>
                          <a:ea typeface="Times New Roman"/>
                          <a:cs typeface="Times New Roman"/>
                        </a:rPr>
                        <a:t>place greater emphasis </a:t>
                      </a:r>
                      <a:r>
                        <a:rPr lang="en-AU" sz="1400" i="1" dirty="0">
                          <a:uFill>
                            <a:solidFill>
                              <a:srgbClr val="A50021"/>
                            </a:solidFill>
                          </a:uFill>
                          <a:latin typeface="Calibri"/>
                          <a:ea typeface="Times New Roman"/>
                          <a:cs typeface="Times New Roman"/>
                        </a:rPr>
                        <a:t>on all nuances </a:t>
                      </a:r>
                      <a:r>
                        <a:rPr lang="en-AU" sz="1400" dirty="0">
                          <a:uFill>
                            <a:solidFill>
                              <a:srgbClr val="A50021"/>
                            </a:solidFill>
                          </a:uFill>
                          <a:latin typeface="Calibri"/>
                          <a:ea typeface="Times New Roman"/>
                          <a:cs typeface="Times New Roman"/>
                        </a:rPr>
                        <a:t>of literacy as a social/cultural practice</a:t>
                      </a:r>
                      <a:r>
                        <a:rPr lang="en-AU" sz="1400" i="1" dirty="0">
                          <a:uFill>
                            <a:solidFill>
                              <a:srgbClr val="A50021"/>
                            </a:solidFill>
                          </a:uFill>
                          <a:latin typeface="Calibri"/>
                          <a:ea typeface="Times New Roman"/>
                          <a:cs typeface="Times New Roman"/>
                        </a:rPr>
                        <a:t>; </a:t>
                      </a:r>
                      <a:endParaRPr lang="en-AU" sz="2800" dirty="0">
                        <a:uFill>
                          <a:solidFill>
                            <a:srgbClr val="A50021"/>
                          </a:solidFill>
                        </a:uFill>
                        <a:latin typeface="Calibri"/>
                        <a:ea typeface="Calibri"/>
                        <a:cs typeface="Times New Roman"/>
                      </a:endParaRPr>
                    </a:p>
                    <a:p>
                      <a:pPr marL="342900" marR="0" lvl="0" indent="-342900" algn="l">
                        <a:lnSpc>
                          <a:spcPts val="1600"/>
                        </a:lnSpc>
                        <a:spcBef>
                          <a:spcPts val="0"/>
                        </a:spcBef>
                        <a:spcAft>
                          <a:spcPts val="600"/>
                        </a:spcAft>
                        <a:buClr>
                          <a:srgbClr val="A50021"/>
                        </a:buClr>
                        <a:buSzPct val="120000"/>
                        <a:buFont typeface="Wingdings"/>
                        <a:buChar char=""/>
                        <a:tabLst>
                          <a:tab pos="160020" algn="l"/>
                          <a:tab pos="457200" algn="l"/>
                        </a:tabLst>
                      </a:pPr>
                      <a:r>
                        <a:rPr lang="en-AU" sz="1400" b="1" i="1" dirty="0">
                          <a:uFill>
                            <a:solidFill>
                              <a:srgbClr val="A50021"/>
                            </a:solidFill>
                          </a:uFill>
                          <a:latin typeface="Calibri"/>
                          <a:ea typeface="Times New Roman"/>
                          <a:cs typeface="Times New Roman"/>
                        </a:rPr>
                        <a:t>Critical literacy  </a:t>
                      </a:r>
                      <a:r>
                        <a:rPr lang="en-AU" sz="1400" dirty="0">
                          <a:uFill>
                            <a:solidFill>
                              <a:srgbClr val="A50021"/>
                            </a:solidFill>
                          </a:uFill>
                          <a:latin typeface="Calibri"/>
                          <a:ea typeface="Times New Roman"/>
                          <a:cs typeface="Times New Roman"/>
                        </a:rPr>
                        <a:t>should be …</a:t>
                      </a:r>
                      <a:endParaRPr lang="en-AU" sz="2800" dirty="0">
                        <a:uFill>
                          <a:solidFill>
                            <a:srgbClr val="A50021"/>
                          </a:solidFill>
                        </a:uFill>
                        <a:latin typeface="Calibri"/>
                        <a:ea typeface="Calibri"/>
                        <a:cs typeface="Times New Roman"/>
                      </a:endParaRPr>
                    </a:p>
                    <a:p>
                      <a:pPr marL="573088" marR="0" lvl="1" indent="-177800" algn="l">
                        <a:lnSpc>
                          <a:spcPts val="1600"/>
                        </a:lnSpc>
                        <a:spcBef>
                          <a:spcPts val="0"/>
                        </a:spcBef>
                        <a:spcAft>
                          <a:spcPts val="600"/>
                        </a:spcAft>
                        <a:buSzPct val="120000"/>
                        <a:buFont typeface="Times New Roman"/>
                        <a:buChar char="-"/>
                        <a:tabLst>
                          <a:tab pos="274320" algn="l"/>
                        </a:tabLst>
                      </a:pPr>
                      <a:r>
                        <a:rPr lang="en-AU" sz="1400" dirty="0">
                          <a:latin typeface="Calibri"/>
                          <a:ea typeface="Times New Roman"/>
                          <a:cs typeface="Times New Roman"/>
                        </a:rPr>
                        <a:t>an integral and emphasised part of the curriculum;</a:t>
                      </a:r>
                      <a:endParaRPr lang="en-AU" sz="2800" dirty="0">
                        <a:latin typeface="Calibri"/>
                        <a:ea typeface="Times New Roman"/>
                        <a:cs typeface="Times New Roman"/>
                      </a:endParaRPr>
                    </a:p>
                    <a:p>
                      <a:pPr marL="573088" marR="0" lvl="1" indent="-177800" algn="l">
                        <a:lnSpc>
                          <a:spcPts val="1600"/>
                        </a:lnSpc>
                        <a:spcBef>
                          <a:spcPts val="0"/>
                        </a:spcBef>
                        <a:spcAft>
                          <a:spcPts val="600"/>
                        </a:spcAft>
                        <a:buSzPct val="120000"/>
                        <a:buFont typeface="Times New Roman"/>
                        <a:buChar char="-"/>
                        <a:tabLst>
                          <a:tab pos="274320" algn="l"/>
                        </a:tabLst>
                      </a:pPr>
                      <a:r>
                        <a:rPr lang="en-AU" sz="1400" dirty="0">
                          <a:latin typeface="Calibri"/>
                          <a:ea typeface="Times New Roman"/>
                          <a:cs typeface="Times New Roman"/>
                        </a:rPr>
                        <a:t>not just for students with higher levels of literacy but for all students; </a:t>
                      </a:r>
                      <a:endParaRPr lang="en-AU" sz="2800" dirty="0">
                        <a:latin typeface="Calibri"/>
                        <a:ea typeface="Times New Roman"/>
                        <a:cs typeface="Times New Roman"/>
                      </a:endParaRPr>
                    </a:p>
                    <a:p>
                      <a:pPr marL="342900" marR="0" lvl="0" indent="-342900" algn="l">
                        <a:lnSpc>
                          <a:spcPts val="1600"/>
                        </a:lnSpc>
                        <a:spcBef>
                          <a:spcPts val="0"/>
                        </a:spcBef>
                        <a:spcAft>
                          <a:spcPts val="600"/>
                        </a:spcAft>
                        <a:buClr>
                          <a:srgbClr val="A50021"/>
                        </a:buClr>
                        <a:buSzPct val="120000"/>
                        <a:buFont typeface="Wingdings"/>
                        <a:buChar char=""/>
                        <a:tabLst>
                          <a:tab pos="160020" algn="l"/>
                          <a:tab pos="457200" algn="l"/>
                        </a:tabLst>
                      </a:pPr>
                      <a:r>
                        <a:rPr lang="en-AU" sz="1400" dirty="0">
                          <a:uFill>
                            <a:solidFill>
                              <a:srgbClr val="A50021"/>
                            </a:solidFill>
                          </a:uFill>
                          <a:latin typeface="Calibri"/>
                          <a:ea typeface="Times New Roman"/>
                          <a:cs typeface="Times New Roman"/>
                        </a:rPr>
                        <a:t> </a:t>
                      </a:r>
                      <a:r>
                        <a:rPr lang="en-AU" sz="1400" b="1" i="1" dirty="0">
                          <a:uFill>
                            <a:solidFill>
                              <a:srgbClr val="A50021"/>
                            </a:solidFill>
                          </a:uFill>
                          <a:latin typeface="Calibri"/>
                          <a:ea typeface="Times New Roman"/>
                          <a:cs typeface="Times New Roman"/>
                        </a:rPr>
                        <a:t>Build on present practices </a:t>
                      </a:r>
                      <a:r>
                        <a:rPr lang="en-AU" sz="1400" dirty="0">
                          <a:uFill>
                            <a:solidFill>
                              <a:srgbClr val="A50021"/>
                            </a:solidFill>
                          </a:uFill>
                          <a:latin typeface="Calibri"/>
                          <a:ea typeface="Times New Roman"/>
                          <a:cs typeface="Times New Roman"/>
                        </a:rPr>
                        <a:t>evident at all case study sites …</a:t>
                      </a:r>
                      <a:endParaRPr lang="en-AU" sz="2800" dirty="0">
                        <a:uFill>
                          <a:solidFill>
                            <a:srgbClr val="A50021"/>
                          </a:solidFill>
                        </a:uFill>
                        <a:latin typeface="Calibri"/>
                        <a:ea typeface="Calibri"/>
                        <a:cs typeface="Times New Roman"/>
                      </a:endParaRPr>
                    </a:p>
                    <a:p>
                      <a:pPr marL="573088" marR="0" lvl="1" indent="-177800" algn="l">
                        <a:lnSpc>
                          <a:spcPts val="1600"/>
                        </a:lnSpc>
                        <a:spcBef>
                          <a:spcPts val="0"/>
                        </a:spcBef>
                        <a:spcAft>
                          <a:spcPts val="600"/>
                        </a:spcAft>
                        <a:buSzPct val="120000"/>
                        <a:buFont typeface="Times New Roman"/>
                        <a:buChar char="-"/>
                        <a:tabLst>
                          <a:tab pos="274320" algn="l"/>
                        </a:tabLst>
                      </a:pPr>
                      <a:r>
                        <a:rPr lang="en-AU" sz="1400" dirty="0">
                          <a:latin typeface="Calibri"/>
                          <a:ea typeface="Times New Roman"/>
                          <a:cs typeface="Times New Roman"/>
                        </a:rPr>
                        <a:t>“metalanguage” and “constant teacher talk”;</a:t>
                      </a:r>
                      <a:endParaRPr lang="en-AU" sz="2800" dirty="0">
                        <a:latin typeface="Calibri"/>
                        <a:ea typeface="Times New Roman"/>
                        <a:cs typeface="Times New Roman"/>
                      </a:endParaRPr>
                    </a:p>
                    <a:p>
                      <a:pPr marL="573088" marR="0" lvl="1" indent="-177800" algn="l">
                        <a:lnSpc>
                          <a:spcPts val="1600"/>
                        </a:lnSpc>
                        <a:spcBef>
                          <a:spcPts val="0"/>
                        </a:spcBef>
                        <a:spcAft>
                          <a:spcPts val="600"/>
                        </a:spcAft>
                        <a:buSzPct val="120000"/>
                        <a:buFont typeface="Times New Roman"/>
                        <a:buChar char="-"/>
                        <a:tabLst>
                          <a:tab pos="274320" algn="l"/>
                        </a:tabLst>
                      </a:pPr>
                      <a:r>
                        <a:rPr lang="en-AU" sz="1400" dirty="0">
                          <a:latin typeface="Calibri"/>
                          <a:ea typeface="Times New Roman"/>
                          <a:cs typeface="Times New Roman"/>
                        </a:rPr>
                        <a:t>built into teacher talk </a:t>
                      </a:r>
                      <a:r>
                        <a:rPr lang="en-AU" sz="1400" i="1" dirty="0">
                          <a:latin typeface="Calibri"/>
                          <a:ea typeface="Times New Roman"/>
                          <a:cs typeface="Times New Roman"/>
                        </a:rPr>
                        <a:t>critical questioning to simulate </a:t>
                      </a:r>
                      <a:r>
                        <a:rPr lang="en-AU" sz="1400" dirty="0">
                          <a:latin typeface="Calibri"/>
                          <a:ea typeface="Times New Roman"/>
                          <a:cs typeface="Times New Roman"/>
                        </a:rPr>
                        <a:t>critical thought processes. </a:t>
                      </a:r>
                      <a:endParaRPr lang="en-AU" sz="2800" dirty="0">
                        <a:latin typeface="Calibri"/>
                        <a:ea typeface="Times New Roman"/>
                        <a:cs typeface="Times New Roman"/>
                      </a:endParaRPr>
                    </a:p>
                    <a:p>
                      <a:pPr marL="342900" marR="0" lvl="0" indent="-342900" algn="l">
                        <a:lnSpc>
                          <a:spcPts val="1600"/>
                        </a:lnSpc>
                        <a:spcBef>
                          <a:spcPts val="0"/>
                        </a:spcBef>
                        <a:spcAft>
                          <a:spcPts val="600"/>
                        </a:spcAft>
                        <a:buClr>
                          <a:srgbClr val="A50021"/>
                        </a:buClr>
                        <a:buSzPct val="120000"/>
                        <a:buFont typeface="Wingdings"/>
                        <a:buChar char=""/>
                        <a:tabLst>
                          <a:tab pos="160020" algn="l"/>
                          <a:tab pos="457200" algn="l"/>
                        </a:tabLst>
                      </a:pPr>
                      <a:r>
                        <a:rPr lang="en-AU" sz="1400" b="1" i="1" dirty="0">
                          <a:uFill>
                            <a:solidFill>
                              <a:srgbClr val="A50021"/>
                            </a:solidFill>
                          </a:uFill>
                          <a:latin typeface="Calibri"/>
                          <a:ea typeface="Times New Roman"/>
                          <a:cs typeface="Times New Roman"/>
                        </a:rPr>
                        <a:t>Use of a benchmarking standard </a:t>
                      </a:r>
                      <a:r>
                        <a:rPr lang="en-AU" sz="1400" dirty="0">
                          <a:uFill>
                            <a:solidFill>
                              <a:srgbClr val="A50021"/>
                            </a:solidFill>
                          </a:uFill>
                          <a:latin typeface="Calibri"/>
                          <a:ea typeface="Times New Roman"/>
                          <a:cs typeface="Times New Roman"/>
                        </a:rPr>
                        <a:t>such as the NRS to determine student’s incremental literacy skills.</a:t>
                      </a:r>
                      <a:endParaRPr lang="en-AU" sz="2800" dirty="0">
                        <a:uFill>
                          <a:solidFill>
                            <a:srgbClr val="A50021"/>
                          </a:solidFill>
                        </a:u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1"/>
                  </a:ext>
                </a:extLst>
              </a:tr>
            </a:tbl>
          </a:graphicData>
        </a:graphic>
      </p:graphicFrame>
      <p:graphicFrame>
        <p:nvGraphicFramePr>
          <p:cNvPr id="8" name="Table 7"/>
          <p:cNvGraphicFramePr>
            <a:graphicFrameLocks noGrp="1"/>
          </p:cNvGraphicFramePr>
          <p:nvPr/>
        </p:nvGraphicFramePr>
        <p:xfrm>
          <a:off x="4953000" y="1447800"/>
          <a:ext cx="3962400" cy="4249000"/>
        </p:xfrm>
        <a:graphic>
          <a:graphicData uri="http://schemas.openxmlformats.org/drawingml/2006/table">
            <a:tbl>
              <a:tblPr/>
              <a:tblGrid>
                <a:gridCol w="3962400">
                  <a:extLst>
                    <a:ext uri="{9D8B030D-6E8A-4147-A177-3AD203B41FA5}">
                      <a16:colId xmlns:a16="http://schemas.microsoft.com/office/drawing/2014/main" val="20000"/>
                    </a:ext>
                  </a:extLst>
                </a:gridCol>
              </a:tblGrid>
              <a:tr h="838200">
                <a:tc>
                  <a:txBody>
                    <a:bodyPr/>
                    <a:lstStyle/>
                    <a:p>
                      <a:pPr algn="ctr">
                        <a:spcAft>
                          <a:spcPts val="0"/>
                        </a:spcAft>
                      </a:pPr>
                      <a:r>
                        <a:rPr lang="en-AU" sz="1600" b="1" dirty="0">
                          <a:solidFill>
                            <a:srgbClr val="C00000"/>
                          </a:solidFill>
                          <a:latin typeface="Helvetica"/>
                          <a:ea typeface="Times New Roman"/>
                          <a:cs typeface="Times New Roman"/>
                        </a:rPr>
                        <a:t>RECOMMENDATIONS [2]: </a:t>
                      </a:r>
                      <a:endParaRPr lang="en-AU" sz="1800" dirty="0">
                        <a:latin typeface="Calibri"/>
                      </a:endParaRPr>
                    </a:p>
                    <a:p>
                      <a:pPr algn="ctr">
                        <a:spcAft>
                          <a:spcPts val="0"/>
                        </a:spcAft>
                      </a:pPr>
                      <a:r>
                        <a:rPr lang="en-AU" sz="1400" b="1" dirty="0">
                          <a:solidFill>
                            <a:srgbClr val="C00000"/>
                          </a:solidFill>
                          <a:latin typeface="Helvetica"/>
                          <a:ea typeface="Times New Roman"/>
                          <a:cs typeface="Times New Roman"/>
                        </a:rPr>
                        <a:t>Essential </a:t>
                      </a:r>
                      <a:r>
                        <a:rPr lang="en-AU" sz="1400" b="1" i="1" dirty="0">
                          <a:solidFill>
                            <a:srgbClr val="C00000"/>
                          </a:solidFill>
                          <a:latin typeface="Helvetica"/>
                          <a:ea typeface="Times New Roman"/>
                          <a:cs typeface="Times New Roman"/>
                        </a:rPr>
                        <a:t>Academic Components </a:t>
                      </a:r>
                      <a:endParaRPr lang="en-AU" sz="1800" dirty="0">
                        <a:latin typeface="Calibri"/>
                      </a:endParaRPr>
                    </a:p>
                    <a:p>
                      <a:pPr algn="ctr">
                        <a:spcAft>
                          <a:spcPts val="0"/>
                        </a:spcAft>
                      </a:pPr>
                      <a:r>
                        <a:rPr lang="en-AU" sz="1400" b="1" dirty="0">
                          <a:solidFill>
                            <a:srgbClr val="C00000"/>
                          </a:solidFill>
                          <a:latin typeface="Helvetica"/>
                          <a:ea typeface="Times New Roman"/>
                          <a:cs typeface="Times New Roman"/>
                        </a:rPr>
                        <a:t>of a “Different” Approach </a:t>
                      </a:r>
                      <a:endParaRPr lang="en-AU" sz="1800" dirty="0">
                        <a:latin typeface="Calibri"/>
                      </a:endParaRPr>
                    </a:p>
                    <a:p>
                      <a:pPr algn="ctr">
                        <a:spcAft>
                          <a:spcPts val="0"/>
                        </a:spcAft>
                      </a:pPr>
                      <a:r>
                        <a:rPr lang="en-AU" sz="1200" b="1" dirty="0">
                          <a:solidFill>
                            <a:srgbClr val="C00000"/>
                          </a:solidFill>
                          <a:latin typeface="Helvetica"/>
                          <a:ea typeface="Times New Roman"/>
                          <a:cs typeface="Times New Roman"/>
                        </a:rPr>
                        <a:t>for Youth At Risk at Alternative Schooling Settings</a:t>
                      </a:r>
                      <a:endParaRPr lang="en-AU" sz="1800" dirty="0">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extLst>
                  <a:ext uri="{0D108BD9-81ED-4DB2-BD59-A6C34878D82A}">
                    <a16:rowId xmlns:a16="http://schemas.microsoft.com/office/drawing/2014/main" val="10000"/>
                  </a:ext>
                </a:extLst>
              </a:tr>
              <a:tr h="655519">
                <a:tc>
                  <a:txBody>
                    <a:bodyPr/>
                    <a:lstStyle/>
                    <a:p>
                      <a:pPr algn="l">
                        <a:spcAft>
                          <a:spcPts val="0"/>
                        </a:spcAft>
                      </a:pPr>
                      <a:r>
                        <a:rPr lang="en-AU" sz="1400" cap="all" dirty="0">
                          <a:solidFill>
                            <a:srgbClr val="A50021"/>
                          </a:solidFill>
                          <a:latin typeface="Helvetica"/>
                          <a:ea typeface="Times New Roman"/>
                          <a:cs typeface="Times New Roman"/>
                        </a:rPr>
                        <a:t>INDIVIDUALS: </a:t>
                      </a:r>
                      <a:endParaRPr lang="en-AU" sz="2000" dirty="0">
                        <a:latin typeface="Calibri"/>
                      </a:endParaRPr>
                    </a:p>
                    <a:p>
                      <a:pPr algn="l">
                        <a:spcAft>
                          <a:spcPts val="0"/>
                        </a:spcAft>
                      </a:pPr>
                      <a:r>
                        <a:rPr lang="en-AU" sz="1400" i="1" dirty="0">
                          <a:solidFill>
                            <a:srgbClr val="A50021"/>
                          </a:solidFill>
                          <a:latin typeface="Times New Roman"/>
                          <a:ea typeface="Times New Roman"/>
                        </a:rPr>
                        <a:t>Teachers / Parents – needed dispositions/approaches</a:t>
                      </a:r>
                      <a:endParaRPr lang="en-AU" sz="2000" dirty="0">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0001"/>
                  </a:ext>
                </a:extLst>
              </a:tr>
              <a:tr h="2740041">
                <a:tc>
                  <a:txBody>
                    <a:bodyPr/>
                    <a:lstStyle/>
                    <a:p>
                      <a:pPr marL="342900" marR="0" lvl="0" indent="-342900" algn="l">
                        <a:lnSpc>
                          <a:spcPts val="1800"/>
                        </a:lnSpc>
                        <a:spcBef>
                          <a:spcPts val="0"/>
                        </a:spcBef>
                        <a:spcAft>
                          <a:spcPts val="0"/>
                        </a:spcAft>
                        <a:buClr>
                          <a:srgbClr val="A50021"/>
                        </a:buClr>
                        <a:buSzPct val="120000"/>
                        <a:buFont typeface="Wingdings"/>
                        <a:buChar char=""/>
                        <a:tabLst>
                          <a:tab pos="160020" algn="l"/>
                          <a:tab pos="457200" algn="l"/>
                        </a:tabLst>
                      </a:pPr>
                      <a:r>
                        <a:rPr lang="en-AU" sz="1400" dirty="0">
                          <a:latin typeface="Calibri"/>
                          <a:ea typeface="Times New Roman"/>
                          <a:cs typeface="Times New Roman"/>
                        </a:rPr>
                        <a:t>Teachers </a:t>
                      </a:r>
                      <a:r>
                        <a:rPr lang="en-AU" sz="1400" i="1" dirty="0">
                          <a:latin typeface="Calibri"/>
                          <a:ea typeface="Times New Roman"/>
                          <a:cs typeface="Times New Roman"/>
                        </a:rPr>
                        <a:t>accepting</a:t>
                      </a:r>
                      <a:r>
                        <a:rPr lang="en-AU" sz="1400" dirty="0">
                          <a:latin typeface="Calibri"/>
                          <a:ea typeface="Times New Roman"/>
                          <a:cs typeface="Times New Roman"/>
                        </a:rPr>
                        <a:t> of a </a:t>
                      </a:r>
                      <a:r>
                        <a:rPr lang="en-AU" sz="1400" b="1" i="1" dirty="0">
                          <a:latin typeface="Calibri"/>
                          <a:ea typeface="Times New Roman"/>
                          <a:cs typeface="Times New Roman"/>
                        </a:rPr>
                        <a:t>“different” at risk student identity </a:t>
                      </a:r>
                      <a:r>
                        <a:rPr lang="en-AU" sz="1400" dirty="0">
                          <a:latin typeface="Calibri"/>
                          <a:ea typeface="Times New Roman"/>
                          <a:cs typeface="Times New Roman"/>
                        </a:rPr>
                        <a:t>… </a:t>
                      </a:r>
                      <a:endParaRPr lang="en-AU" sz="2800" dirty="0">
                        <a:latin typeface="Calibri"/>
                        <a:ea typeface="Calibri"/>
                        <a:cs typeface="Times New Roman"/>
                      </a:endParaRPr>
                    </a:p>
                    <a:p>
                      <a:pPr marL="742950" marR="0" lvl="1" indent="-285750" algn="l">
                        <a:lnSpc>
                          <a:spcPts val="1800"/>
                        </a:lnSpc>
                        <a:spcBef>
                          <a:spcPts val="0"/>
                        </a:spcBef>
                        <a:spcAft>
                          <a:spcPts val="0"/>
                        </a:spcAft>
                        <a:buSzPct val="120000"/>
                        <a:buFont typeface="Times New Roman"/>
                        <a:buChar char="-"/>
                        <a:tabLst>
                          <a:tab pos="160020" algn="l"/>
                          <a:tab pos="274320" algn="l"/>
                          <a:tab pos="914400" algn="l"/>
                        </a:tabLst>
                      </a:pPr>
                      <a:r>
                        <a:rPr lang="en-AU" sz="1400" dirty="0">
                          <a:latin typeface="Calibri"/>
                          <a:ea typeface="Times New Roman"/>
                          <a:cs typeface="Times New Roman"/>
                        </a:rPr>
                        <a:t>neither</a:t>
                      </a:r>
                      <a:r>
                        <a:rPr lang="en-AU" sz="1400" b="1" dirty="0">
                          <a:latin typeface="Calibri"/>
                          <a:ea typeface="Times New Roman"/>
                          <a:cs typeface="Times New Roman"/>
                        </a:rPr>
                        <a:t> “on-task”</a:t>
                      </a:r>
                      <a:r>
                        <a:rPr lang="en-AU" sz="1400" dirty="0">
                          <a:latin typeface="Calibri"/>
                          <a:ea typeface="Times New Roman"/>
                          <a:cs typeface="Times New Roman"/>
                        </a:rPr>
                        <a:t>; </a:t>
                      </a:r>
                      <a:endParaRPr lang="en-AU" sz="2800" dirty="0">
                        <a:latin typeface="Calibri"/>
                        <a:ea typeface="Times New Roman"/>
                        <a:cs typeface="Times New Roman"/>
                      </a:endParaRPr>
                    </a:p>
                    <a:p>
                      <a:pPr marL="742950" marR="0" lvl="1" indent="-285750" algn="l">
                        <a:lnSpc>
                          <a:spcPts val="1800"/>
                        </a:lnSpc>
                        <a:spcBef>
                          <a:spcPts val="0"/>
                        </a:spcBef>
                        <a:spcAft>
                          <a:spcPts val="0"/>
                        </a:spcAft>
                        <a:buSzPct val="120000"/>
                        <a:buFont typeface="Times New Roman"/>
                        <a:buChar char="-"/>
                        <a:tabLst>
                          <a:tab pos="160020" algn="l"/>
                          <a:tab pos="274320" algn="l"/>
                          <a:tab pos="914400" algn="l"/>
                        </a:tabLst>
                      </a:pPr>
                      <a:r>
                        <a:rPr lang="en-AU" sz="1400" dirty="0">
                          <a:latin typeface="Calibri"/>
                          <a:ea typeface="Times New Roman"/>
                          <a:cs typeface="Times New Roman"/>
                        </a:rPr>
                        <a:t>nor </a:t>
                      </a:r>
                      <a:r>
                        <a:rPr lang="en-AU" sz="1400" b="1" dirty="0">
                          <a:latin typeface="Calibri"/>
                          <a:ea typeface="Times New Roman"/>
                          <a:cs typeface="Times New Roman"/>
                        </a:rPr>
                        <a:t>“self regulatory”</a:t>
                      </a:r>
                      <a:r>
                        <a:rPr lang="en-AU" sz="1400" dirty="0">
                          <a:latin typeface="Calibri"/>
                          <a:ea typeface="Times New Roman"/>
                          <a:cs typeface="Times New Roman"/>
                        </a:rPr>
                        <a:t>; </a:t>
                      </a:r>
                      <a:endParaRPr lang="en-AU" sz="2800" dirty="0">
                        <a:latin typeface="Calibri"/>
                        <a:ea typeface="Times New Roman"/>
                        <a:cs typeface="Times New Roman"/>
                      </a:endParaRPr>
                    </a:p>
                    <a:p>
                      <a:pPr marL="342900" marR="0" lvl="0" indent="-342900" algn="l">
                        <a:lnSpc>
                          <a:spcPts val="1800"/>
                        </a:lnSpc>
                        <a:spcBef>
                          <a:spcPts val="0"/>
                        </a:spcBef>
                        <a:spcAft>
                          <a:spcPts val="0"/>
                        </a:spcAft>
                        <a:buClr>
                          <a:srgbClr val="A50021"/>
                        </a:buClr>
                        <a:buSzPct val="120000"/>
                        <a:buFont typeface="Wingdings"/>
                        <a:buChar char=""/>
                        <a:tabLst>
                          <a:tab pos="160020" algn="l"/>
                          <a:tab pos="457200" algn="l"/>
                        </a:tabLst>
                      </a:pPr>
                      <a:r>
                        <a:rPr lang="en-AU" sz="1400" dirty="0">
                          <a:latin typeface="Calibri"/>
                          <a:ea typeface="Times New Roman"/>
                          <a:cs typeface="Times New Roman"/>
                        </a:rPr>
                        <a:t>Teachers </a:t>
                      </a:r>
                      <a:r>
                        <a:rPr lang="en-AU" sz="1400" i="1" dirty="0">
                          <a:latin typeface="Calibri"/>
                          <a:ea typeface="Times New Roman"/>
                          <a:cs typeface="Times New Roman"/>
                        </a:rPr>
                        <a:t>directly trying to </a:t>
                      </a:r>
                      <a:r>
                        <a:rPr lang="en-AU" sz="1400" b="1" i="1" dirty="0">
                          <a:latin typeface="Calibri"/>
                          <a:ea typeface="Times New Roman"/>
                          <a:cs typeface="Times New Roman"/>
                        </a:rPr>
                        <a:t>build a trusting relationship </a:t>
                      </a:r>
                      <a:r>
                        <a:rPr lang="en-AU" sz="1400" dirty="0">
                          <a:latin typeface="Calibri"/>
                          <a:ea typeface="Times New Roman"/>
                          <a:cs typeface="Times New Roman"/>
                        </a:rPr>
                        <a:t>with students; </a:t>
                      </a:r>
                      <a:endParaRPr lang="en-AU" sz="2800" dirty="0">
                        <a:latin typeface="Calibri"/>
                        <a:ea typeface="Calibri"/>
                        <a:cs typeface="Times New Roman"/>
                      </a:endParaRPr>
                    </a:p>
                    <a:p>
                      <a:pPr marL="342900" marR="0" lvl="0" indent="-342900" algn="l">
                        <a:lnSpc>
                          <a:spcPts val="1800"/>
                        </a:lnSpc>
                        <a:spcBef>
                          <a:spcPts val="0"/>
                        </a:spcBef>
                        <a:spcAft>
                          <a:spcPts val="0"/>
                        </a:spcAft>
                        <a:buClr>
                          <a:srgbClr val="A50021"/>
                        </a:buClr>
                        <a:buSzPct val="120000"/>
                        <a:buFont typeface="Wingdings"/>
                        <a:buChar char=""/>
                        <a:tabLst>
                          <a:tab pos="160020" algn="l"/>
                          <a:tab pos="457200" algn="l"/>
                        </a:tabLst>
                      </a:pPr>
                      <a:r>
                        <a:rPr lang="en-AU" sz="1400" dirty="0">
                          <a:latin typeface="Calibri"/>
                          <a:ea typeface="Times New Roman"/>
                          <a:cs typeface="Times New Roman"/>
                        </a:rPr>
                        <a:t>Teachers </a:t>
                      </a:r>
                      <a:r>
                        <a:rPr lang="en-AU" sz="1400" i="1" dirty="0">
                          <a:latin typeface="Calibri"/>
                          <a:ea typeface="Times New Roman"/>
                          <a:cs typeface="Times New Roman"/>
                        </a:rPr>
                        <a:t>who are </a:t>
                      </a:r>
                      <a:r>
                        <a:rPr lang="en-AU" sz="1400" b="1" i="1" dirty="0">
                          <a:latin typeface="Calibri"/>
                          <a:ea typeface="Times New Roman"/>
                          <a:cs typeface="Times New Roman"/>
                        </a:rPr>
                        <a:t>“flexible”, “laid back”</a:t>
                      </a:r>
                      <a:r>
                        <a:rPr lang="en-AU" sz="1400" i="1" dirty="0">
                          <a:latin typeface="Calibri"/>
                          <a:ea typeface="Times New Roman"/>
                          <a:cs typeface="Times New Roman"/>
                        </a:rPr>
                        <a:t>;</a:t>
                      </a:r>
                      <a:endParaRPr lang="en-AU" sz="2800" dirty="0">
                        <a:latin typeface="Calibri"/>
                        <a:ea typeface="Calibri"/>
                        <a:cs typeface="Times New Roman"/>
                      </a:endParaRPr>
                    </a:p>
                    <a:p>
                      <a:pPr marL="342900" marR="0" lvl="0" indent="-342900" algn="l">
                        <a:lnSpc>
                          <a:spcPts val="1800"/>
                        </a:lnSpc>
                        <a:spcBef>
                          <a:spcPts val="0"/>
                        </a:spcBef>
                        <a:spcAft>
                          <a:spcPts val="0"/>
                        </a:spcAft>
                        <a:buClr>
                          <a:srgbClr val="A50021"/>
                        </a:buClr>
                        <a:buSzPct val="120000"/>
                        <a:buFont typeface="Wingdings"/>
                        <a:buChar char=""/>
                        <a:tabLst>
                          <a:tab pos="160020" algn="l"/>
                          <a:tab pos="457200" algn="l"/>
                        </a:tabLst>
                      </a:pPr>
                      <a:r>
                        <a:rPr lang="en-AU" sz="1400" dirty="0">
                          <a:latin typeface="Calibri"/>
                          <a:ea typeface="Times New Roman"/>
                          <a:cs typeface="Times New Roman"/>
                        </a:rPr>
                        <a:t>Teachers or involved parents </a:t>
                      </a:r>
                      <a:r>
                        <a:rPr lang="en-AU" sz="1400" b="1" i="1" dirty="0">
                          <a:latin typeface="Calibri"/>
                          <a:ea typeface="Times New Roman"/>
                          <a:cs typeface="Times New Roman"/>
                        </a:rPr>
                        <a:t>afforded agency</a:t>
                      </a:r>
                      <a:r>
                        <a:rPr lang="en-AU" sz="1400" i="1" dirty="0">
                          <a:latin typeface="Calibri"/>
                          <a:ea typeface="Times New Roman"/>
                          <a:cs typeface="Times New Roman"/>
                        </a:rPr>
                        <a:t> </a:t>
                      </a:r>
                      <a:r>
                        <a:rPr lang="en-AU" sz="1400" dirty="0">
                          <a:latin typeface="Calibri"/>
                          <a:ea typeface="Times New Roman"/>
                          <a:cs typeface="Times New Roman"/>
                        </a:rPr>
                        <a:t>by sufficient … </a:t>
                      </a:r>
                      <a:endParaRPr lang="en-AU" sz="2800" dirty="0">
                        <a:latin typeface="Calibri"/>
                        <a:ea typeface="Calibri"/>
                        <a:cs typeface="Times New Roman"/>
                      </a:endParaRPr>
                    </a:p>
                    <a:p>
                      <a:pPr marL="742950" marR="0" lvl="1" indent="-285750" algn="l">
                        <a:lnSpc>
                          <a:spcPts val="1800"/>
                        </a:lnSpc>
                        <a:spcBef>
                          <a:spcPts val="0"/>
                        </a:spcBef>
                        <a:spcAft>
                          <a:spcPts val="0"/>
                        </a:spcAft>
                        <a:buSzPct val="120000"/>
                        <a:buFont typeface="Times New Roman"/>
                        <a:buChar char="-"/>
                        <a:tabLst>
                          <a:tab pos="160020" algn="l"/>
                          <a:tab pos="274320" algn="l"/>
                          <a:tab pos="914400" algn="l"/>
                        </a:tabLst>
                      </a:pPr>
                      <a:r>
                        <a:rPr lang="en-AU" sz="1400" b="1" dirty="0">
                          <a:latin typeface="Calibri"/>
                          <a:ea typeface="Times New Roman"/>
                          <a:cs typeface="Times New Roman"/>
                        </a:rPr>
                        <a:t>personal community networks</a:t>
                      </a:r>
                      <a:r>
                        <a:rPr lang="en-AU" sz="1400" dirty="0">
                          <a:latin typeface="Calibri"/>
                          <a:ea typeface="Times New Roman"/>
                          <a:cs typeface="Times New Roman"/>
                        </a:rPr>
                        <a:t>, and</a:t>
                      </a:r>
                    </a:p>
                    <a:p>
                      <a:pPr marL="742950" marR="0" lvl="1" indent="-285750" algn="l">
                        <a:lnSpc>
                          <a:spcPts val="1800"/>
                        </a:lnSpc>
                        <a:spcBef>
                          <a:spcPts val="0"/>
                        </a:spcBef>
                        <a:spcAft>
                          <a:spcPts val="0"/>
                        </a:spcAft>
                        <a:buSzPct val="120000"/>
                        <a:buFont typeface="Times New Roman"/>
                        <a:buChar char="-"/>
                        <a:tabLst>
                          <a:tab pos="160020" algn="l"/>
                          <a:tab pos="274320" algn="l"/>
                          <a:tab pos="914400" algn="l"/>
                        </a:tabLst>
                      </a:pPr>
                      <a:r>
                        <a:rPr lang="en-AU" sz="1400" b="1" dirty="0">
                          <a:latin typeface="Calibri"/>
                          <a:ea typeface="Times New Roman"/>
                          <a:cs typeface="Times New Roman"/>
                        </a:rPr>
                        <a:t>individual dispositional characteristics.</a:t>
                      </a:r>
                      <a:r>
                        <a:rPr lang="en-AU" sz="3200" b="1" dirty="0">
                          <a:latin typeface="Times New Roman"/>
                          <a:ea typeface="Times New Roman"/>
                          <a:cs typeface="Times New Roman"/>
                        </a:rPr>
                        <a:t> </a:t>
                      </a:r>
                      <a:endParaRPr lang="en-AU" sz="28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a:t>Stage 5: Comparing Theories/Abstractions </a:t>
            </a:r>
            <a:br>
              <a:rPr lang="en-AU" dirty="0"/>
            </a:br>
            <a:r>
              <a:rPr lang="en-AU" b="1" dirty="0"/>
              <a:t>Stage 6: Concretization &amp; Contextualization </a:t>
            </a:r>
            <a:endParaRPr lang="en-AU" dirty="0"/>
          </a:p>
        </p:txBody>
      </p:sp>
      <p:graphicFrame>
        <p:nvGraphicFramePr>
          <p:cNvPr id="5" name="Table 4"/>
          <p:cNvGraphicFramePr>
            <a:graphicFrameLocks noGrp="1"/>
          </p:cNvGraphicFramePr>
          <p:nvPr/>
        </p:nvGraphicFramePr>
        <p:xfrm>
          <a:off x="0" y="1371600"/>
          <a:ext cx="8991600" cy="5391550"/>
        </p:xfrm>
        <a:graphic>
          <a:graphicData uri="http://schemas.openxmlformats.org/drawingml/2006/table">
            <a:tbl>
              <a:tblPr/>
              <a:tblGrid>
                <a:gridCol w="8991600">
                  <a:extLst>
                    <a:ext uri="{9D8B030D-6E8A-4147-A177-3AD203B41FA5}">
                      <a16:colId xmlns:a16="http://schemas.microsoft.com/office/drawing/2014/main" val="20000"/>
                    </a:ext>
                  </a:extLst>
                </a:gridCol>
              </a:tblGrid>
              <a:tr h="989001">
                <a:tc>
                  <a:txBody>
                    <a:bodyPr/>
                    <a:lstStyle/>
                    <a:p>
                      <a:pPr algn="ctr">
                        <a:spcAft>
                          <a:spcPts val="0"/>
                        </a:spcAft>
                      </a:pPr>
                      <a:r>
                        <a:rPr lang="en-AU" sz="1600" b="1" dirty="0">
                          <a:solidFill>
                            <a:srgbClr val="C00000"/>
                          </a:solidFill>
                          <a:latin typeface="Helvetica"/>
                          <a:ea typeface="Times New Roman"/>
                          <a:cs typeface="Times New Roman"/>
                        </a:rPr>
                        <a:t>RECOMMENDATIONS [3]: </a:t>
                      </a:r>
                      <a:endParaRPr lang="en-AU" sz="1600" dirty="0">
                        <a:latin typeface="Calibri"/>
                      </a:endParaRPr>
                    </a:p>
                    <a:p>
                      <a:pPr algn="ctr">
                        <a:spcAft>
                          <a:spcPts val="0"/>
                        </a:spcAft>
                      </a:pPr>
                      <a:r>
                        <a:rPr lang="en-AU" sz="1400" b="1" dirty="0">
                          <a:solidFill>
                            <a:srgbClr val="C00000"/>
                          </a:solidFill>
                          <a:latin typeface="Helvetica"/>
                          <a:ea typeface="Times New Roman"/>
                          <a:cs typeface="Times New Roman"/>
                        </a:rPr>
                        <a:t>Essential </a:t>
                      </a:r>
                      <a:r>
                        <a:rPr lang="en-AU" sz="1400" b="1" i="1" dirty="0">
                          <a:solidFill>
                            <a:srgbClr val="C00000"/>
                          </a:solidFill>
                          <a:latin typeface="Helvetica"/>
                          <a:ea typeface="Times New Roman"/>
                          <a:cs typeface="Times New Roman"/>
                        </a:rPr>
                        <a:t>Academic Components </a:t>
                      </a:r>
                      <a:endParaRPr lang="en-AU" sz="1400" dirty="0">
                        <a:latin typeface="Calibri"/>
                      </a:endParaRPr>
                    </a:p>
                    <a:p>
                      <a:pPr algn="ctr">
                        <a:spcAft>
                          <a:spcPts val="0"/>
                        </a:spcAft>
                      </a:pPr>
                      <a:r>
                        <a:rPr lang="en-AU" sz="1400" b="1" dirty="0">
                          <a:solidFill>
                            <a:srgbClr val="C00000"/>
                          </a:solidFill>
                          <a:latin typeface="Helvetica"/>
                          <a:ea typeface="Times New Roman"/>
                          <a:cs typeface="Times New Roman"/>
                        </a:rPr>
                        <a:t>of a “Different” Approach </a:t>
                      </a:r>
                      <a:endParaRPr lang="en-AU" sz="1400" dirty="0">
                        <a:latin typeface="Calibri"/>
                      </a:endParaRPr>
                    </a:p>
                    <a:p>
                      <a:pPr algn="ctr">
                        <a:spcAft>
                          <a:spcPts val="0"/>
                        </a:spcAft>
                      </a:pPr>
                      <a:r>
                        <a:rPr lang="en-AU" sz="1400" b="1" dirty="0">
                          <a:solidFill>
                            <a:srgbClr val="C00000"/>
                          </a:solidFill>
                          <a:latin typeface="Helvetica"/>
                          <a:ea typeface="Times New Roman"/>
                          <a:cs typeface="Times New Roman"/>
                        </a:rPr>
                        <a:t>for Youth At Risk at Alternative Schooling Settings</a:t>
                      </a:r>
                      <a:endParaRPr lang="en-AU" sz="1400" dirty="0">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extLst>
                  <a:ext uri="{0D108BD9-81ED-4DB2-BD59-A6C34878D82A}">
                    <a16:rowId xmlns:a16="http://schemas.microsoft.com/office/drawing/2014/main" val="10000"/>
                  </a:ext>
                </a:extLst>
              </a:tr>
              <a:tr h="382599">
                <a:tc>
                  <a:txBody>
                    <a:bodyPr/>
                    <a:lstStyle/>
                    <a:p>
                      <a:pPr>
                        <a:spcAft>
                          <a:spcPts val="0"/>
                        </a:spcAft>
                      </a:pPr>
                      <a:r>
                        <a:rPr lang="en-AU" sz="1400" cap="all" dirty="0">
                          <a:solidFill>
                            <a:srgbClr val="C00000"/>
                          </a:solidFill>
                          <a:latin typeface="Helvetica"/>
                          <a:ea typeface="Times New Roman"/>
                          <a:cs typeface="Times New Roman"/>
                        </a:rPr>
                        <a:t>SOCIETY:    </a:t>
                      </a:r>
                      <a:r>
                        <a:rPr lang="en-AU" sz="1400" i="1" dirty="0">
                          <a:solidFill>
                            <a:srgbClr val="C00000"/>
                          </a:solidFill>
                          <a:latin typeface="Calibri"/>
                          <a:ea typeface="Times New Roman"/>
                        </a:rPr>
                        <a:t>Institutional Structures/Personnel – needed Shift in Educational Philosophy/Alignment</a:t>
                      </a:r>
                      <a:endParaRPr lang="en-AU" sz="1400" dirty="0">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0001"/>
                  </a:ext>
                </a:extLst>
              </a:tr>
              <a:tr h="4019950">
                <a:tc>
                  <a:txBody>
                    <a:bodyPr/>
                    <a:lstStyle/>
                    <a:p>
                      <a:pPr marL="342900" marR="0" lvl="0" indent="-342900" algn="just">
                        <a:lnSpc>
                          <a:spcPct val="115000"/>
                        </a:lnSpc>
                        <a:spcBef>
                          <a:spcPts val="0"/>
                        </a:spcBef>
                        <a:spcAft>
                          <a:spcPts val="0"/>
                        </a:spcAft>
                        <a:buClr>
                          <a:srgbClr val="A50021"/>
                        </a:buClr>
                        <a:buFont typeface="Wingdings"/>
                        <a:buChar char=""/>
                        <a:tabLst>
                          <a:tab pos="160020" algn="l"/>
                        </a:tabLst>
                      </a:pPr>
                      <a:r>
                        <a:rPr lang="en-AU" sz="1400" b="1" i="1" dirty="0">
                          <a:latin typeface="Calibri"/>
                          <a:ea typeface="Times New Roman"/>
                          <a:cs typeface="Times New Roman"/>
                        </a:rPr>
                        <a:t>Willingness of</a:t>
                      </a:r>
                      <a:r>
                        <a:rPr lang="en-AU" sz="1400" b="1" dirty="0">
                          <a:latin typeface="Calibri"/>
                          <a:ea typeface="Times New Roman"/>
                          <a:cs typeface="Times New Roman"/>
                        </a:rPr>
                        <a:t>  associated educational organizations including teachers …</a:t>
                      </a:r>
                      <a:endParaRPr lang="en-AU" sz="1400" b="1" dirty="0">
                        <a:latin typeface="Calibri"/>
                        <a:ea typeface="Calibri"/>
                        <a:cs typeface="Times New Roman"/>
                      </a:endParaRPr>
                    </a:p>
                    <a:p>
                      <a:pPr marL="742950" marR="0" lvl="1" indent="-285750" algn="just">
                        <a:lnSpc>
                          <a:spcPct val="115000"/>
                        </a:lnSpc>
                        <a:spcBef>
                          <a:spcPts val="0"/>
                        </a:spcBef>
                        <a:spcAft>
                          <a:spcPts val="0"/>
                        </a:spcAft>
                        <a:buFont typeface="Times New Roman"/>
                        <a:buChar char="-"/>
                        <a:tabLst>
                          <a:tab pos="160020" algn="l"/>
                          <a:tab pos="274320" algn="l"/>
                          <a:tab pos="914400" algn="l"/>
                        </a:tabLst>
                      </a:pPr>
                      <a:r>
                        <a:rPr lang="en-AU" sz="1400" b="0" dirty="0">
                          <a:latin typeface="Calibri"/>
                          <a:ea typeface="Times New Roman"/>
                          <a:cs typeface="Times New Roman"/>
                        </a:rPr>
                        <a:t>to align organizational/teacher norms</a:t>
                      </a:r>
                      <a:r>
                        <a:rPr lang="en-AU" sz="1400" b="0" i="1" dirty="0">
                          <a:latin typeface="Calibri"/>
                          <a:ea typeface="Times New Roman"/>
                          <a:cs typeface="Times New Roman"/>
                        </a:rPr>
                        <a:t> </a:t>
                      </a:r>
                      <a:r>
                        <a:rPr lang="en-AU" sz="1400" b="0" dirty="0">
                          <a:latin typeface="Calibri"/>
                          <a:ea typeface="Times New Roman"/>
                          <a:cs typeface="Times New Roman"/>
                        </a:rPr>
                        <a:t>with at risk student identities, and </a:t>
                      </a:r>
                    </a:p>
                    <a:p>
                      <a:pPr marL="742950" marR="0" lvl="1" indent="-285750" algn="just">
                        <a:lnSpc>
                          <a:spcPct val="115000"/>
                        </a:lnSpc>
                        <a:spcBef>
                          <a:spcPts val="0"/>
                        </a:spcBef>
                        <a:spcAft>
                          <a:spcPts val="0"/>
                        </a:spcAft>
                        <a:buFont typeface="Times New Roman"/>
                        <a:buChar char="-"/>
                        <a:tabLst>
                          <a:tab pos="160020" algn="l"/>
                          <a:tab pos="274320" algn="l"/>
                          <a:tab pos="914400" algn="l"/>
                        </a:tabLst>
                      </a:pPr>
                      <a:r>
                        <a:rPr lang="en-AU" sz="1400" b="0" dirty="0">
                          <a:latin typeface="Calibri"/>
                          <a:ea typeface="Times New Roman"/>
                          <a:cs typeface="Times New Roman"/>
                        </a:rPr>
                        <a:t>to practice inclusiveness, even in times of crisis; </a:t>
                      </a:r>
                    </a:p>
                    <a:p>
                      <a:pPr marL="342900" marR="0" lvl="0" indent="-342900" algn="just">
                        <a:lnSpc>
                          <a:spcPct val="115000"/>
                        </a:lnSpc>
                        <a:spcBef>
                          <a:spcPts val="0"/>
                        </a:spcBef>
                        <a:spcAft>
                          <a:spcPts val="0"/>
                        </a:spcAft>
                        <a:buClr>
                          <a:srgbClr val="A50021"/>
                        </a:buClr>
                        <a:buFont typeface="Wingdings"/>
                        <a:buChar char=""/>
                        <a:tabLst>
                          <a:tab pos="160020" algn="l"/>
                        </a:tabLst>
                      </a:pPr>
                      <a:r>
                        <a:rPr lang="en-AU" sz="1400" b="1" i="1" dirty="0">
                          <a:latin typeface="Calibri"/>
                          <a:ea typeface="Times New Roman"/>
                          <a:cs typeface="Times New Roman"/>
                        </a:rPr>
                        <a:t>Administrative structures</a:t>
                      </a:r>
                      <a:r>
                        <a:rPr lang="en-AU" sz="1400" dirty="0">
                          <a:latin typeface="Calibri"/>
                          <a:ea typeface="Times New Roman"/>
                          <a:cs typeface="Times New Roman"/>
                        </a:rPr>
                        <a:t> </a:t>
                      </a:r>
                      <a:r>
                        <a:rPr lang="en-AU" sz="1400" b="1" dirty="0">
                          <a:latin typeface="Calibri"/>
                          <a:ea typeface="Times New Roman"/>
                          <a:cs typeface="Times New Roman"/>
                        </a:rPr>
                        <a:t>need to be “flexible”</a:t>
                      </a:r>
                      <a:r>
                        <a:rPr lang="en-AU" sz="1400" dirty="0">
                          <a:latin typeface="Calibri"/>
                          <a:ea typeface="Times New Roman"/>
                          <a:cs typeface="Times New Roman"/>
                        </a:rPr>
                        <a:t>;</a:t>
                      </a:r>
                      <a:r>
                        <a:rPr lang="en-AU" sz="1400" i="1" dirty="0">
                          <a:latin typeface="Calibri"/>
                          <a:ea typeface="Times New Roman"/>
                          <a:cs typeface="Times New Roman"/>
                        </a:rPr>
                        <a:t> </a:t>
                      </a:r>
                      <a:endParaRPr lang="en-AU" sz="1400" dirty="0">
                        <a:latin typeface="Calibri"/>
                        <a:ea typeface="Calibri"/>
                        <a:cs typeface="Times New Roman"/>
                      </a:endParaRPr>
                    </a:p>
                    <a:p>
                      <a:pPr marL="342900" marR="0" lvl="0" indent="-342900" algn="just">
                        <a:lnSpc>
                          <a:spcPct val="115000"/>
                        </a:lnSpc>
                        <a:spcBef>
                          <a:spcPts val="0"/>
                        </a:spcBef>
                        <a:spcAft>
                          <a:spcPts val="0"/>
                        </a:spcAft>
                        <a:buClr>
                          <a:srgbClr val="A50021"/>
                        </a:buClr>
                        <a:buFont typeface="Wingdings"/>
                        <a:buChar char=""/>
                        <a:tabLst>
                          <a:tab pos="160020" algn="l"/>
                        </a:tabLst>
                      </a:pPr>
                      <a:r>
                        <a:rPr lang="en-AU" sz="1400" b="1" i="1" dirty="0">
                          <a:latin typeface="Calibri"/>
                          <a:ea typeface="Times New Roman"/>
                          <a:cs typeface="Times New Roman"/>
                        </a:rPr>
                        <a:t>Administrative structures</a:t>
                      </a:r>
                      <a:r>
                        <a:rPr lang="en-AU" sz="1400" b="1" dirty="0">
                          <a:latin typeface="Calibri"/>
                          <a:ea typeface="Times New Roman"/>
                          <a:cs typeface="Times New Roman"/>
                        </a:rPr>
                        <a:t> should be …</a:t>
                      </a:r>
                      <a:endParaRPr lang="en-AU" sz="1400" b="1" dirty="0">
                        <a:latin typeface="Calibri"/>
                        <a:ea typeface="Calibri"/>
                        <a:cs typeface="Times New Roman"/>
                      </a:endParaRPr>
                    </a:p>
                    <a:p>
                      <a:pPr marL="742950" marR="0" lvl="1" indent="-285750" algn="just">
                        <a:lnSpc>
                          <a:spcPct val="115000"/>
                        </a:lnSpc>
                        <a:spcBef>
                          <a:spcPts val="0"/>
                        </a:spcBef>
                        <a:spcAft>
                          <a:spcPts val="0"/>
                        </a:spcAft>
                        <a:buFont typeface="Times New Roman"/>
                        <a:buChar char="-"/>
                        <a:tabLst>
                          <a:tab pos="160020" algn="l"/>
                          <a:tab pos="274320" algn="l"/>
                          <a:tab pos="914400" algn="l"/>
                        </a:tabLst>
                      </a:pPr>
                      <a:r>
                        <a:rPr lang="en-AU" sz="1400" b="0" dirty="0">
                          <a:latin typeface="Calibri"/>
                          <a:ea typeface="Times New Roman"/>
                          <a:cs typeface="Times New Roman"/>
                        </a:rPr>
                        <a:t>aligned to support teachers</a:t>
                      </a:r>
                      <a:r>
                        <a:rPr lang="en-AU" sz="1400" b="0" i="1" dirty="0">
                          <a:latin typeface="Calibri"/>
                          <a:ea typeface="Times New Roman"/>
                          <a:cs typeface="Times New Roman"/>
                        </a:rPr>
                        <a:t> </a:t>
                      </a:r>
                      <a:r>
                        <a:rPr lang="en-AU" sz="1400" dirty="0">
                          <a:latin typeface="Calibri"/>
                          <a:ea typeface="Times New Roman"/>
                          <a:cs typeface="Times New Roman"/>
                        </a:rPr>
                        <a:t>in implementing “different” approach;</a:t>
                      </a:r>
                      <a:r>
                        <a:rPr lang="en-AU" sz="1400" b="1" i="1" dirty="0">
                          <a:latin typeface="Calibri"/>
                          <a:ea typeface="Times New Roman"/>
                          <a:cs typeface="Times New Roman"/>
                        </a:rPr>
                        <a:t> </a:t>
                      </a:r>
                      <a:endParaRPr lang="en-AU" sz="1400" dirty="0">
                        <a:latin typeface="Calibri"/>
                        <a:ea typeface="Times New Roman"/>
                        <a:cs typeface="Times New Roman"/>
                      </a:endParaRPr>
                    </a:p>
                    <a:p>
                      <a:pPr marL="342900" marR="0" lvl="0" indent="-342900" algn="just">
                        <a:lnSpc>
                          <a:spcPct val="115000"/>
                        </a:lnSpc>
                        <a:spcBef>
                          <a:spcPts val="0"/>
                        </a:spcBef>
                        <a:spcAft>
                          <a:spcPts val="0"/>
                        </a:spcAft>
                        <a:buClr>
                          <a:srgbClr val="A50021"/>
                        </a:buClr>
                        <a:buFont typeface="Wingdings"/>
                        <a:buChar char=""/>
                        <a:tabLst>
                          <a:tab pos="160020" algn="l"/>
                        </a:tabLst>
                      </a:pPr>
                      <a:r>
                        <a:rPr lang="en-AU" sz="1400" b="1" i="1" dirty="0">
                          <a:latin typeface="Calibri"/>
                          <a:ea typeface="Times New Roman"/>
                          <a:cs typeface="Times New Roman"/>
                        </a:rPr>
                        <a:t>Institutional structures/personnel</a:t>
                      </a:r>
                      <a:r>
                        <a:rPr lang="en-AU" sz="1400" dirty="0">
                          <a:latin typeface="Calibri"/>
                          <a:ea typeface="Times New Roman"/>
                          <a:cs typeface="Times New Roman"/>
                        </a:rPr>
                        <a:t> </a:t>
                      </a:r>
                      <a:r>
                        <a:rPr lang="en-AU" sz="1400" b="1" dirty="0">
                          <a:latin typeface="Calibri"/>
                          <a:ea typeface="Times New Roman"/>
                          <a:cs typeface="Times New Roman"/>
                        </a:rPr>
                        <a:t>need to allow for and encourage </a:t>
                      </a:r>
                      <a:r>
                        <a:rPr lang="en-AU" sz="1400" dirty="0">
                          <a:latin typeface="Calibri"/>
                          <a:ea typeface="Times New Roman"/>
                          <a:cs typeface="Times New Roman"/>
                        </a:rPr>
                        <a:t>…</a:t>
                      </a:r>
                      <a:endParaRPr lang="en-AU" sz="1400" dirty="0">
                        <a:latin typeface="Calibri"/>
                        <a:ea typeface="Calibri"/>
                        <a:cs typeface="Times New Roman"/>
                      </a:endParaRPr>
                    </a:p>
                    <a:p>
                      <a:pPr marL="742950" marR="0" lvl="1" indent="-285750" algn="just">
                        <a:lnSpc>
                          <a:spcPct val="115000"/>
                        </a:lnSpc>
                        <a:spcBef>
                          <a:spcPts val="0"/>
                        </a:spcBef>
                        <a:spcAft>
                          <a:spcPts val="0"/>
                        </a:spcAft>
                        <a:buFont typeface="Times New Roman"/>
                        <a:buChar char="-"/>
                        <a:tabLst>
                          <a:tab pos="160020" algn="l"/>
                          <a:tab pos="274320" algn="l"/>
                          <a:tab pos="914400" algn="l"/>
                        </a:tabLst>
                      </a:pPr>
                      <a:r>
                        <a:rPr lang="en-AU" sz="1400" b="0" dirty="0">
                          <a:latin typeface="Calibri"/>
                          <a:ea typeface="Times New Roman"/>
                          <a:cs typeface="Times New Roman"/>
                        </a:rPr>
                        <a:t>increased friendly interaction between staff/parents;</a:t>
                      </a:r>
                    </a:p>
                    <a:p>
                      <a:pPr marL="742950" marR="0" lvl="1" indent="-285750" algn="just">
                        <a:lnSpc>
                          <a:spcPct val="115000"/>
                        </a:lnSpc>
                        <a:spcBef>
                          <a:spcPts val="0"/>
                        </a:spcBef>
                        <a:spcAft>
                          <a:spcPts val="0"/>
                        </a:spcAft>
                        <a:buFont typeface="Times New Roman"/>
                        <a:buChar char="-"/>
                        <a:tabLst>
                          <a:tab pos="160020" algn="l"/>
                          <a:tab pos="274320" algn="l"/>
                          <a:tab pos="914400" algn="l"/>
                        </a:tabLst>
                      </a:pPr>
                      <a:r>
                        <a:rPr lang="en-AU" sz="1400" b="0" dirty="0">
                          <a:latin typeface="Calibri"/>
                          <a:ea typeface="Times New Roman"/>
                          <a:cs typeface="Times New Roman"/>
                        </a:rPr>
                        <a:t>parent/ teacher involvement and active agency; </a:t>
                      </a:r>
                    </a:p>
                    <a:p>
                      <a:pPr marL="342900" marR="0" lvl="0" indent="-342900" algn="just">
                        <a:lnSpc>
                          <a:spcPct val="115000"/>
                        </a:lnSpc>
                        <a:spcBef>
                          <a:spcPts val="0"/>
                        </a:spcBef>
                        <a:spcAft>
                          <a:spcPts val="0"/>
                        </a:spcAft>
                        <a:buClr>
                          <a:srgbClr val="A50021"/>
                        </a:buClr>
                        <a:buFont typeface="Wingdings"/>
                        <a:buChar char=""/>
                        <a:tabLst>
                          <a:tab pos="160020" algn="l"/>
                        </a:tabLst>
                      </a:pPr>
                      <a:r>
                        <a:rPr lang="en-AU" sz="1400" b="1" i="1" dirty="0">
                          <a:latin typeface="Calibri"/>
                          <a:ea typeface="Times New Roman"/>
                          <a:cs typeface="Times New Roman"/>
                        </a:rPr>
                        <a:t>Linked educational institutions</a:t>
                      </a:r>
                      <a:r>
                        <a:rPr lang="en-AU" sz="1400" b="1" dirty="0">
                          <a:latin typeface="Calibri"/>
                          <a:ea typeface="Times New Roman"/>
                          <a:cs typeface="Times New Roman"/>
                        </a:rPr>
                        <a:t> should encourage and pay for …</a:t>
                      </a:r>
                      <a:endParaRPr lang="en-AU" sz="1400" b="1" dirty="0">
                        <a:latin typeface="Calibri"/>
                        <a:ea typeface="Calibri"/>
                        <a:cs typeface="Times New Roman"/>
                      </a:endParaRPr>
                    </a:p>
                    <a:p>
                      <a:pPr marL="742950" marR="0" lvl="1" indent="-285750" algn="just">
                        <a:lnSpc>
                          <a:spcPct val="115000"/>
                        </a:lnSpc>
                        <a:spcBef>
                          <a:spcPts val="0"/>
                        </a:spcBef>
                        <a:spcAft>
                          <a:spcPts val="0"/>
                        </a:spcAft>
                        <a:buFont typeface="Times New Roman"/>
                        <a:buChar char="-"/>
                        <a:tabLst>
                          <a:tab pos="160020" algn="l"/>
                          <a:tab pos="274320" algn="l"/>
                          <a:tab pos="914400" algn="l"/>
                        </a:tabLst>
                      </a:pPr>
                      <a:r>
                        <a:rPr lang="en-AU" sz="1400" b="0" dirty="0">
                          <a:latin typeface="Calibri"/>
                          <a:ea typeface="Times New Roman"/>
                          <a:cs typeface="Times New Roman"/>
                        </a:rPr>
                        <a:t>professional development</a:t>
                      </a:r>
                      <a:r>
                        <a:rPr lang="en-AU" sz="1400" b="0" i="1" dirty="0">
                          <a:latin typeface="Calibri"/>
                          <a:ea typeface="Times New Roman"/>
                          <a:cs typeface="Times New Roman"/>
                        </a:rPr>
                        <a:t> </a:t>
                      </a:r>
                      <a:r>
                        <a:rPr lang="en-AU" sz="1400" b="0" dirty="0">
                          <a:latin typeface="Calibri"/>
                          <a:ea typeface="Times New Roman"/>
                          <a:cs typeface="Times New Roman"/>
                        </a:rPr>
                        <a:t>in the “different” approach; </a:t>
                      </a:r>
                    </a:p>
                    <a:p>
                      <a:pPr marL="742950" marR="0" lvl="1" indent="-285750" algn="just">
                        <a:lnSpc>
                          <a:spcPct val="115000"/>
                        </a:lnSpc>
                        <a:spcBef>
                          <a:spcPts val="0"/>
                        </a:spcBef>
                        <a:spcAft>
                          <a:spcPts val="600"/>
                        </a:spcAft>
                        <a:buFont typeface="Times New Roman"/>
                        <a:buChar char="-"/>
                        <a:tabLst>
                          <a:tab pos="160020" algn="l"/>
                          <a:tab pos="274320" algn="l"/>
                          <a:tab pos="914400" algn="l"/>
                        </a:tabLst>
                      </a:pPr>
                      <a:r>
                        <a:rPr lang="en-AU" sz="1400" b="0" dirty="0">
                          <a:latin typeface="Calibri"/>
                          <a:ea typeface="Times New Roman"/>
                          <a:cs typeface="Times New Roman"/>
                        </a:rPr>
                        <a:t>for all</a:t>
                      </a:r>
                      <a:r>
                        <a:rPr lang="en-AU" sz="1400" b="0" i="1" dirty="0">
                          <a:latin typeface="Calibri"/>
                          <a:ea typeface="Times New Roman"/>
                          <a:cs typeface="Times New Roman"/>
                        </a:rPr>
                        <a:t> </a:t>
                      </a:r>
                      <a:r>
                        <a:rPr lang="en-AU" sz="1400" b="0" dirty="0">
                          <a:latin typeface="Calibri"/>
                          <a:ea typeface="Times New Roman"/>
                          <a:cs typeface="Times New Roman"/>
                        </a:rPr>
                        <a:t>teaching and administrative staff associated </a:t>
                      </a:r>
                      <a:r>
                        <a:rPr lang="en-AU" sz="1400" dirty="0">
                          <a:latin typeface="Calibri"/>
                          <a:ea typeface="Times New Roman"/>
                          <a:cs typeface="Times New Roman"/>
                        </a:rPr>
                        <a:t>with youth at risk programs [including casual staff];</a:t>
                      </a:r>
                    </a:p>
                    <a:p>
                      <a:pPr marL="342900" marR="0" lvl="0" indent="-342900">
                        <a:lnSpc>
                          <a:spcPct val="115000"/>
                        </a:lnSpc>
                        <a:spcBef>
                          <a:spcPts val="0"/>
                        </a:spcBef>
                        <a:spcAft>
                          <a:spcPts val="0"/>
                        </a:spcAft>
                        <a:buClr>
                          <a:srgbClr val="A50021"/>
                        </a:buClr>
                        <a:buFont typeface="Wingdings"/>
                        <a:buChar char=""/>
                        <a:tabLst>
                          <a:tab pos="228600" algn="l"/>
                          <a:tab pos="457200" algn="l"/>
                        </a:tabLst>
                      </a:pPr>
                      <a:r>
                        <a:rPr lang="en-AU" sz="1400" b="1" dirty="0">
                          <a:latin typeface="Geneva"/>
                          <a:ea typeface="Times New Roman"/>
                          <a:cs typeface="Helvetica"/>
                        </a:rPr>
                        <a:t>ADDITIONALLY BOTH TEACHERS AND INSTITUTIONS SHOULD WORK TOGETHER TO DEVELOP PROFESSIONAL NETWORKS OF ALTERNATIVE SCHOOLING PRACTITIONERS committed to this “different” approach.</a:t>
                      </a:r>
                      <a:endParaRPr lang="en-AU" sz="1400" b="1"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022350"/>
          </a:xfrm>
        </p:spPr>
        <p:txBody>
          <a:bodyPr>
            <a:normAutofit/>
          </a:bodyPr>
          <a:lstStyle/>
          <a:p>
            <a:r>
              <a:rPr lang="en-US" sz="3200" dirty="0" err="1"/>
              <a:t>Retheorization</a:t>
            </a:r>
            <a:br>
              <a:rPr lang="en-US" dirty="0"/>
            </a:br>
            <a:endParaRPr lang="en-AU" dirty="0"/>
          </a:p>
        </p:txBody>
      </p:sp>
      <p:sp>
        <p:nvSpPr>
          <p:cNvPr id="4" name="Text Placeholder 3"/>
          <p:cNvSpPr>
            <a:spLocks noGrp="1"/>
          </p:cNvSpPr>
          <p:nvPr>
            <p:ph type="body" sz="half" idx="2"/>
          </p:nvPr>
        </p:nvSpPr>
        <p:spPr>
          <a:xfrm>
            <a:off x="0" y="990600"/>
            <a:ext cx="3465513" cy="5638800"/>
          </a:xfrm>
          <a:solidFill>
            <a:schemeClr val="accent1"/>
          </a:solidFill>
        </p:spPr>
        <p:txBody>
          <a:bodyPr/>
          <a:lstStyle/>
          <a:p>
            <a:pPr marL="109538"/>
            <a:endParaRPr lang="en-AU" sz="2000" dirty="0">
              <a:solidFill>
                <a:schemeClr val="bg1"/>
              </a:solidFill>
              <a:latin typeface="+mn-lt"/>
            </a:endParaRPr>
          </a:p>
          <a:p>
            <a:pPr marL="109538"/>
            <a:endParaRPr lang="en-AU" sz="2000" dirty="0">
              <a:solidFill>
                <a:schemeClr val="bg1"/>
              </a:solidFill>
              <a:latin typeface="+mn-lt"/>
            </a:endParaRPr>
          </a:p>
          <a:p>
            <a:pPr marL="109538"/>
            <a:r>
              <a:rPr lang="en-AU" sz="2000" dirty="0">
                <a:solidFill>
                  <a:schemeClr val="bg1"/>
                </a:solidFill>
                <a:latin typeface="+mn-lt"/>
              </a:rPr>
              <a:t>Critical realist Bhaskar’s conceptualisation of the </a:t>
            </a:r>
            <a:r>
              <a:rPr lang="en-AU" sz="2000" b="1" dirty="0">
                <a:solidFill>
                  <a:schemeClr val="bg1"/>
                </a:solidFill>
                <a:latin typeface="+mn-lt"/>
              </a:rPr>
              <a:t>Eudemonistic Society, </a:t>
            </a:r>
            <a:r>
              <a:rPr lang="en-AU" sz="2000" dirty="0">
                <a:solidFill>
                  <a:schemeClr val="bg1"/>
                </a:solidFill>
                <a:latin typeface="+mn-lt"/>
              </a:rPr>
              <a:t>where “the free flourishing of each is the condition for the free flourishing of all” </a:t>
            </a:r>
            <a:r>
              <a:rPr lang="en-AU" sz="1600" dirty="0">
                <a:solidFill>
                  <a:schemeClr val="bg1"/>
                </a:solidFill>
                <a:latin typeface="+mn-lt"/>
              </a:rPr>
              <a:t>(Bhaskar, 1994, p.154). </a:t>
            </a:r>
            <a:endParaRPr lang="en-AU" sz="2000" dirty="0">
              <a:solidFill>
                <a:schemeClr val="bg1"/>
              </a:solidFill>
              <a:latin typeface="+mn-lt"/>
            </a:endParaRPr>
          </a:p>
          <a:p>
            <a:pPr marL="109538"/>
            <a:endParaRPr lang="en-AU" dirty="0">
              <a:solidFill>
                <a:schemeClr val="bg1"/>
              </a:solidFill>
              <a:latin typeface="+mn-lt"/>
            </a:endParaRPr>
          </a:p>
          <a:p>
            <a:pPr marL="109538"/>
            <a:endParaRPr lang="en-AU" dirty="0">
              <a:solidFill>
                <a:schemeClr val="bg1"/>
              </a:solidFill>
              <a:latin typeface="+mn-lt"/>
            </a:endParaRPr>
          </a:p>
          <a:p>
            <a:pPr marL="109538"/>
            <a:r>
              <a:rPr lang="en-AU" sz="2000" dirty="0">
                <a:solidFill>
                  <a:schemeClr val="bg1"/>
                </a:solidFill>
                <a:latin typeface="+mn-lt"/>
              </a:rPr>
              <a:t>The doctoral thesis re-theorized Bhaskar’s conditions for flourishing </a:t>
            </a:r>
            <a:r>
              <a:rPr lang="en-AU" sz="2000" b="1" dirty="0">
                <a:solidFill>
                  <a:schemeClr val="bg1"/>
                </a:solidFill>
                <a:latin typeface="+mn-lt"/>
              </a:rPr>
              <a:t>as the “Give” and “Get” principles.</a:t>
            </a:r>
          </a:p>
        </p:txBody>
      </p:sp>
      <p:sp>
        <p:nvSpPr>
          <p:cNvPr id="7" name="Content Placeholder 6"/>
          <p:cNvSpPr>
            <a:spLocks noGrp="1"/>
          </p:cNvSpPr>
          <p:nvPr>
            <p:ph idx="1"/>
          </p:nvPr>
        </p:nvSpPr>
        <p:spPr>
          <a:xfrm>
            <a:off x="3429000" y="273050"/>
            <a:ext cx="5715000" cy="6813550"/>
          </a:xfrm>
          <a:solidFill>
            <a:schemeClr val="bg1"/>
          </a:solidFill>
        </p:spPr>
        <p:txBody>
          <a:bodyPr>
            <a:normAutofit/>
          </a:bodyPr>
          <a:lstStyle/>
          <a:p>
            <a:pPr>
              <a:lnSpc>
                <a:spcPts val="2200"/>
              </a:lnSpc>
            </a:pPr>
            <a:r>
              <a:rPr lang="en-AU" sz="1800" b="1" dirty="0"/>
              <a:t>The “Get” approach </a:t>
            </a:r>
            <a:r>
              <a:rPr lang="en-AU" sz="1800" dirty="0"/>
              <a:t>epitomizes Bhaskar’s “Master/Slave Relationship” where dominant social structures exert a </a:t>
            </a:r>
            <a:r>
              <a:rPr lang="en-AU" sz="1800" b="1" dirty="0"/>
              <a:t>Power</a:t>
            </a:r>
            <a:r>
              <a:rPr lang="en-AU" sz="1800" b="1" baseline="-25000" dirty="0"/>
              <a:t>2 </a:t>
            </a:r>
            <a:r>
              <a:rPr lang="en-AU" sz="1800" dirty="0"/>
              <a:t>relationship over individuals, </a:t>
            </a:r>
            <a:r>
              <a:rPr lang="en-AU" sz="1800" b="1" dirty="0"/>
              <a:t>demanding production/ outcomes and constraining individual agency</a:t>
            </a:r>
            <a:r>
              <a:rPr lang="en-AU" sz="2800" b="1" dirty="0"/>
              <a:t> </a:t>
            </a:r>
            <a:r>
              <a:rPr lang="en-AU" sz="1400" dirty="0"/>
              <a:t>(</a:t>
            </a:r>
            <a:r>
              <a:rPr lang="en-AU" sz="1400" dirty="0" err="1"/>
              <a:t>Hartwig</a:t>
            </a:r>
            <a:r>
              <a:rPr lang="en-AU" sz="1400" dirty="0"/>
              <a:t>, 2007d; MacLennan &amp; Thomas, 2003)</a:t>
            </a:r>
            <a:r>
              <a:rPr lang="en-AU" dirty="0"/>
              <a:t> </a:t>
            </a:r>
          </a:p>
          <a:p>
            <a:r>
              <a:rPr lang="en-AU" dirty="0"/>
              <a:t> </a:t>
            </a:r>
          </a:p>
          <a:p>
            <a:endParaRPr lang="en-US" dirty="0"/>
          </a:p>
          <a:p>
            <a:endParaRPr lang="en-US" dirty="0"/>
          </a:p>
          <a:p>
            <a:endParaRPr lang="en-US" dirty="0"/>
          </a:p>
          <a:p>
            <a:pPr>
              <a:buNone/>
            </a:pPr>
            <a:endParaRPr lang="en-US" dirty="0"/>
          </a:p>
          <a:p>
            <a:endParaRPr lang="en-AU" sz="1800" b="1" dirty="0"/>
          </a:p>
          <a:p>
            <a:pPr lvl="0"/>
            <a:r>
              <a:rPr lang="en-AU" sz="1800" b="1" dirty="0"/>
              <a:t>IF the “Give” approach </a:t>
            </a:r>
            <a:r>
              <a:rPr lang="en-AU" sz="1800" dirty="0"/>
              <a:t>was implemented ALL students “flourished” . The goal of the “Give” approach is the </a:t>
            </a:r>
            <a:r>
              <a:rPr lang="en-AU" sz="1800" b="1" dirty="0"/>
              <a:t>enabling of Power</a:t>
            </a:r>
            <a:r>
              <a:rPr lang="en-AU" sz="1800" b="1" baseline="-25000" dirty="0"/>
              <a:t>1</a:t>
            </a:r>
            <a:r>
              <a:rPr lang="en-AU" sz="1800" b="1" dirty="0"/>
              <a:t>,  transformative           agency for all individuals. </a:t>
            </a:r>
          </a:p>
          <a:p>
            <a:pPr lvl="0">
              <a:lnSpc>
                <a:spcPts val="1300"/>
              </a:lnSpc>
              <a:buNone/>
              <a:tabLst>
                <a:tab pos="3371850" algn="l"/>
              </a:tabLst>
            </a:pPr>
            <a:r>
              <a:rPr lang="en-AU" sz="1600" b="1" dirty="0">
                <a:solidFill>
                  <a:srgbClr val="C00000"/>
                </a:solidFill>
                <a:latin typeface="Freestyle Script"/>
                <a:ea typeface="Times New Roman"/>
                <a:cs typeface="Times New Roman"/>
              </a:rPr>
              <a:t>		</a:t>
            </a:r>
            <a:endParaRPr lang="en-AU" sz="1800" b="1" dirty="0"/>
          </a:p>
        </p:txBody>
      </p:sp>
      <p:pic>
        <p:nvPicPr>
          <p:cNvPr id="2050" name="Picture 2"/>
          <p:cNvPicPr>
            <a:picLocks noChangeAspect="1" noChangeArrowheads="1"/>
          </p:cNvPicPr>
          <p:nvPr/>
        </p:nvPicPr>
        <p:blipFill>
          <a:blip r:embed="rId3" cstate="print"/>
          <a:srcRect/>
          <a:stretch>
            <a:fillRect/>
          </a:stretch>
        </p:blipFill>
        <p:spPr bwMode="auto">
          <a:xfrm>
            <a:off x="3505200" y="1981200"/>
            <a:ext cx="5806206" cy="3192002"/>
          </a:xfrm>
          <a:prstGeom prst="rect">
            <a:avLst/>
          </a:prstGeom>
          <a:noFill/>
          <a:ln w="9525">
            <a:noFill/>
            <a:miter lim="800000"/>
            <a:headEnd/>
            <a:tailEnd/>
          </a:ln>
          <a:effectLst/>
        </p:spPr>
      </p:pic>
      <p:pic>
        <p:nvPicPr>
          <p:cNvPr id="9" name="Picture 3" descr="C:\Documents and Settings\Chezby\My Documents\Employment\Business\Business design and product\Design docs\feather green blue maroon.jpg"/>
          <p:cNvPicPr>
            <a:picLocks noChangeAspect="1" noChangeArrowheads="1"/>
          </p:cNvPicPr>
          <p:nvPr/>
        </p:nvPicPr>
        <p:blipFill>
          <a:blip r:embed="rId4" cstate="print"/>
          <a:srcRect/>
          <a:stretch>
            <a:fillRect/>
          </a:stretch>
        </p:blipFill>
        <p:spPr bwMode="auto">
          <a:xfrm rot="1491385">
            <a:off x="8201090" y="5965035"/>
            <a:ext cx="1089847" cy="1192208"/>
          </a:xfrm>
          <a:prstGeom prst="rect">
            <a:avLst/>
          </a:prstGeom>
          <a:noFill/>
        </p:spPr>
      </p:pic>
      <p:sp>
        <p:nvSpPr>
          <p:cNvPr id="11" name="TextBox 10"/>
          <p:cNvSpPr txBox="1"/>
          <p:nvPr/>
        </p:nvSpPr>
        <p:spPr>
          <a:xfrm>
            <a:off x="4648200" y="6400800"/>
            <a:ext cx="3505200" cy="677108"/>
          </a:xfrm>
          <a:prstGeom prst="rect">
            <a:avLst/>
          </a:prstGeom>
          <a:noFill/>
        </p:spPr>
        <p:txBody>
          <a:bodyPr wrap="square" rtlCol="0">
            <a:spAutoFit/>
          </a:bodyPr>
          <a:lstStyle/>
          <a:p>
            <a:pPr lvl="0" algn="r"/>
            <a:r>
              <a:rPr lang="en-US" sz="1400" dirty="0">
                <a:solidFill>
                  <a:srgbClr val="0060A8"/>
                </a:solidFill>
              </a:rPr>
              <a:t>E: director@ier.edu.au    </a:t>
            </a:r>
            <a:r>
              <a:rPr lang="en-US" sz="2000" dirty="0">
                <a:solidFill>
                  <a:srgbClr val="C00000"/>
                </a:solidFill>
                <a:latin typeface="Freestyle Script"/>
                <a:ea typeface="Times New Roman"/>
                <a:cs typeface="Times New Roman"/>
              </a:rPr>
              <a:t>Dr Cheryl Livock</a:t>
            </a:r>
            <a:endParaRPr lang="en-AU" sz="2000" dirty="0">
              <a:solidFill>
                <a:prstClr val="black"/>
              </a:solidFill>
              <a:ea typeface="Calibri"/>
              <a:cs typeface="Times New Roman"/>
            </a:endParaRPr>
          </a:p>
          <a:p>
            <a:pPr algn="r"/>
            <a:endParaRPr lang="en-AU"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prstClr val="black">
                    <a:tint val="75000"/>
                  </a:prstClr>
                </a:solidFill>
                <a:latin typeface="Cambria" pitchFamily="18" charset="0"/>
              </a:rPr>
              <a:t>IMPLICATIONS FOR VET</a:t>
            </a:r>
            <a:endParaRPr lang="en-AU" dirty="0"/>
          </a:p>
        </p:txBody>
      </p:sp>
      <p:sp>
        <p:nvSpPr>
          <p:cNvPr id="4" name="Rectangle 3"/>
          <p:cNvSpPr/>
          <p:nvPr/>
        </p:nvSpPr>
        <p:spPr>
          <a:xfrm>
            <a:off x="0" y="1371600"/>
            <a:ext cx="9144000" cy="5486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288000" rIns="288000" rtlCol="0" anchor="ctr"/>
          <a:lstStyle/>
          <a:p>
            <a:pPr>
              <a:spcAft>
                <a:spcPts val="1200"/>
              </a:spcAft>
              <a:buNone/>
            </a:pPr>
            <a:r>
              <a:rPr lang="en-AU" sz="2000" b="1" dirty="0">
                <a:solidFill>
                  <a:schemeClr val="accent2">
                    <a:lumMod val="40000"/>
                    <a:lumOff val="60000"/>
                  </a:schemeClr>
                </a:solidFill>
              </a:rPr>
              <a:t>As a nation we need to reconsider this drive to downsize and casualise the </a:t>
            </a:r>
            <a:r>
              <a:rPr lang="en-AU" sz="2000" dirty="0"/>
              <a:t>workforce, and the </a:t>
            </a:r>
            <a:r>
              <a:rPr lang="en-AU" sz="2000" b="1" dirty="0"/>
              <a:t>resultant negative implications </a:t>
            </a:r>
            <a:r>
              <a:rPr lang="en-AU" sz="2000" dirty="0"/>
              <a:t>not only for VET teachers at the coal face, but also for individuals generally, for family, and community well being (Lucas, 2012; Palmer-Brown, 2014). </a:t>
            </a:r>
            <a:endParaRPr lang="en-AU" sz="1600" dirty="0"/>
          </a:p>
          <a:p>
            <a:pPr>
              <a:spcAft>
                <a:spcPts val="1200"/>
              </a:spcAft>
              <a:buNone/>
            </a:pPr>
            <a:r>
              <a:rPr lang="en-AU" sz="2000" b="1" dirty="0"/>
              <a:t>In the VET sector, over the past five years,</a:t>
            </a:r>
            <a:r>
              <a:rPr lang="en-AU" sz="2000" dirty="0"/>
              <a:t> when a comparison is made between the increasing marketization of vocational training, and employer satisfaction there </a:t>
            </a:r>
            <a:r>
              <a:rPr lang="en-AU" sz="2000" dirty="0">
                <a:solidFill>
                  <a:schemeClr val="accent2">
                    <a:lumMod val="40000"/>
                    <a:lumOff val="60000"/>
                  </a:schemeClr>
                </a:solidFill>
              </a:rPr>
              <a:t>has been </a:t>
            </a:r>
            <a:r>
              <a:rPr lang="en-AU" sz="2000" b="1" dirty="0">
                <a:solidFill>
                  <a:schemeClr val="accent2">
                    <a:lumMod val="40000"/>
                    <a:lumOff val="60000"/>
                  </a:schemeClr>
                </a:solidFill>
              </a:rPr>
              <a:t>a marked </a:t>
            </a:r>
            <a:r>
              <a:rPr lang="en-AU" sz="2000" b="1" i="1" dirty="0">
                <a:solidFill>
                  <a:schemeClr val="accent2">
                    <a:lumMod val="40000"/>
                    <a:lumOff val="60000"/>
                  </a:schemeClr>
                </a:solidFill>
              </a:rPr>
              <a:t>decrease</a:t>
            </a:r>
            <a:r>
              <a:rPr lang="en-AU" sz="2000" b="1" dirty="0">
                <a:solidFill>
                  <a:schemeClr val="accent2">
                    <a:lumMod val="40000"/>
                    <a:lumOff val="60000"/>
                  </a:schemeClr>
                </a:solidFill>
              </a:rPr>
              <a:t> in employer satisfaction with the standard of training delivered by RTOs </a:t>
            </a:r>
            <a:r>
              <a:rPr lang="en-AU" sz="2000" dirty="0"/>
              <a:t>(NCVER, 2013; NCVER, 2015; Appendix D).</a:t>
            </a:r>
            <a:endParaRPr lang="en-AU" dirty="0"/>
          </a:p>
          <a:p>
            <a:pPr>
              <a:spcAft>
                <a:spcPts val="1200"/>
              </a:spcAft>
              <a:buNone/>
            </a:pPr>
            <a:r>
              <a:rPr lang="en-AU" sz="2000" i="1" dirty="0">
                <a:solidFill>
                  <a:schemeClr val="accent2">
                    <a:lumMod val="40000"/>
                    <a:lumOff val="60000"/>
                  </a:schemeClr>
                </a:solidFill>
              </a:rPr>
              <a:t>The outcome to dispense with an individual and relational approach for VET has been a negative. </a:t>
            </a:r>
          </a:p>
          <a:p>
            <a:pPr>
              <a:spcAft>
                <a:spcPts val="1200"/>
              </a:spcAft>
            </a:pPr>
            <a:r>
              <a:rPr lang="en-AU" sz="2000" dirty="0"/>
              <a:t>In the VET environment when the focus is on “getting” the best dollar value for training product produced only a relative few benefit with a negative outcome for the whole community. On the other hand when “giving” is the focus, giving time, money and individual support then all students reach their goals – all flourish: the individuals, their families and their communities [including RTOs].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AU" dirty="0"/>
              <a:t>REFERENCE LIST</a:t>
            </a:r>
          </a:p>
        </p:txBody>
      </p:sp>
      <p:sp>
        <p:nvSpPr>
          <p:cNvPr id="49155" name="Content Placeholder 2"/>
          <p:cNvSpPr>
            <a:spLocks noGrp="1"/>
          </p:cNvSpPr>
          <p:nvPr>
            <p:ph idx="1"/>
          </p:nvPr>
        </p:nvSpPr>
        <p:spPr>
          <a:xfrm>
            <a:off x="457200" y="1219200"/>
            <a:ext cx="8229600" cy="4906963"/>
          </a:xfrm>
        </p:spPr>
        <p:txBody>
          <a:bodyPr/>
          <a:lstStyle/>
          <a:p>
            <a:pPr eaLnBrk="1" hangingPunct="1">
              <a:buFont typeface="Arial" pitchFamily="34" charset="0"/>
              <a:buNone/>
            </a:pPr>
            <a:r>
              <a:rPr lang="en-AU" sz="1200"/>
              <a:t>Bhaskar, R. (1979). </a:t>
            </a:r>
            <a:r>
              <a:rPr lang="en-AU" sz="1200" i="1"/>
              <a:t>The Possibility of Naturalism - a philosophical critique of the contemporary human sciences. </a:t>
            </a:r>
            <a:r>
              <a:rPr lang="en-AU" sz="1200"/>
              <a:t>Sussex: the Harvester Press.</a:t>
            </a:r>
          </a:p>
          <a:p>
            <a:pPr eaLnBrk="1" hangingPunct="1">
              <a:buFont typeface="Arial" pitchFamily="34" charset="0"/>
              <a:buNone/>
            </a:pPr>
            <a:r>
              <a:rPr lang="en-AU" sz="1200"/>
              <a:t>Cleveland-Innes, M. &amp; Campbell, P. (2012). Emotional Presence, Learning, and the Online Learning Environment. </a:t>
            </a:r>
            <a:r>
              <a:rPr lang="en-AU" sz="1200" i="1"/>
              <a:t>The International Review of Research in Open and Distributed Learning. 13</a:t>
            </a:r>
            <a:r>
              <a:rPr lang="en-AU" sz="1200"/>
              <a:t>(3). Retrieved from </a:t>
            </a:r>
            <a:r>
              <a:rPr lang="en-AU" sz="1200" u="sng">
                <a:hlinkClick r:id="rId2"/>
              </a:rPr>
              <a:t>http://www.irrodl.org/index.php/irrodl/article/view/1234/2333</a:t>
            </a:r>
            <a:r>
              <a:rPr lang="en-AU" sz="1200"/>
              <a:t> </a:t>
            </a:r>
          </a:p>
          <a:p>
            <a:pPr eaLnBrk="1" hangingPunct="1">
              <a:buFont typeface="Arial" pitchFamily="34" charset="0"/>
              <a:buNone/>
            </a:pPr>
            <a:r>
              <a:rPr lang="en-AU" sz="1200"/>
              <a:t>Danermark, B., Ekstrom, M., Jakobsen, L., &amp; Karlsson, J. C. (2002). </a:t>
            </a:r>
            <a:r>
              <a:rPr lang="en-AU" sz="1200" i="1"/>
              <a:t>Explaining Society - Critical realism in the social sciences</a:t>
            </a:r>
            <a:r>
              <a:rPr lang="en-AU" sz="1200"/>
              <a:t>. London and New York: Routledge, Taylor and Francis Group.</a:t>
            </a:r>
          </a:p>
          <a:p>
            <a:pPr eaLnBrk="1" hangingPunct="1">
              <a:buFont typeface="Arial" pitchFamily="34" charset="0"/>
              <a:buNone/>
            </a:pPr>
            <a:r>
              <a:rPr lang="en-AU" sz="1200"/>
              <a:t>Gee, J. (2000). Teenagers in new times: A new literacy studies perspective. In J. Elkins &amp; A. Luke (Eds.), </a:t>
            </a:r>
            <a:r>
              <a:rPr lang="en-AU" sz="1200" i="1"/>
              <a:t>Re/mediating Adolescent Literacies </a:t>
            </a:r>
            <a:r>
              <a:rPr lang="en-AU" sz="1200"/>
              <a:t>(pp. 15-23). Brisbane, Australia: The University of Queensland.</a:t>
            </a:r>
          </a:p>
          <a:p>
            <a:pPr eaLnBrk="1" hangingPunct="1">
              <a:buFont typeface="Arial" pitchFamily="34" charset="0"/>
              <a:buNone/>
            </a:pPr>
            <a:r>
              <a:rPr lang="en-AU" sz="1200"/>
              <a:t>Hartwig, M. (2007). Epistemic-ontic fallacy. In M. Hartwig (Ed.)  </a:t>
            </a:r>
            <a:r>
              <a:rPr lang="en-AU" sz="1200" i="1"/>
              <a:t>Dictionary of critical realism. </a:t>
            </a:r>
            <a:r>
              <a:rPr lang="en-AU" sz="1200"/>
              <a:t>London: Routledge.</a:t>
            </a:r>
          </a:p>
          <a:p>
            <a:pPr eaLnBrk="1" hangingPunct="1">
              <a:buFont typeface="Arial" pitchFamily="34" charset="0"/>
              <a:buNone/>
            </a:pPr>
            <a:r>
              <a:rPr lang="en-AU" sz="1200"/>
              <a:t>Lingard, B., Hayes, D., &amp; Mills, M. (2003). Teachers and Productive Pedagogies: contextualising, conceptualising, utilising. </a:t>
            </a:r>
            <a:r>
              <a:rPr lang="en-AU" sz="1200" i="1"/>
              <a:t>Pedagogy, Culture &amp; Society, 11(3), 399-424. </a:t>
            </a:r>
            <a:endParaRPr lang="en-AU" sz="1200"/>
          </a:p>
          <a:p>
            <a:pPr eaLnBrk="1" hangingPunct="1">
              <a:buFont typeface="Arial" pitchFamily="34" charset="0"/>
              <a:buNone/>
            </a:pPr>
            <a:r>
              <a:rPr lang="en-AU" sz="1200"/>
              <a:t>Livock, C. (2009). </a:t>
            </a:r>
            <a:r>
              <a:rPr lang="en-US" sz="1200" i="1"/>
              <a:t>Alternative Schooling Programs for at Risk Youth - Three Case Studies. </a:t>
            </a:r>
            <a:r>
              <a:rPr lang="en-US" sz="1200"/>
              <a:t>(Doctoral dissertation, QUT, Brisbane). Retrieved from </a:t>
            </a:r>
            <a:r>
              <a:rPr lang="en-US" sz="1200" u="sng">
                <a:hlinkClick r:id="rId3"/>
              </a:rPr>
              <a:t>http://eprints.qut.edu.au/view/person/Livock,_Cheryl.html</a:t>
            </a:r>
            <a:r>
              <a:rPr lang="en-US" sz="1200"/>
              <a:t> </a:t>
            </a:r>
            <a:endParaRPr lang="en-AU" sz="1200"/>
          </a:p>
          <a:p>
            <a:pPr eaLnBrk="1" hangingPunct="1">
              <a:buFont typeface="Arial" pitchFamily="34" charset="0"/>
              <a:buNone/>
            </a:pPr>
            <a:r>
              <a:rPr lang="en-US" sz="1200"/>
              <a:t>Livock, C. (2015, October). </a:t>
            </a:r>
            <a:r>
              <a:rPr lang="en-US" sz="1200" i="1"/>
              <a:t>Increasing retention of students in the VET sector. Dollar, Dunce or Defend?</a:t>
            </a:r>
            <a:r>
              <a:rPr lang="en-US" sz="1200"/>
              <a:t> Paper presented at the 2015 AUSTAFE National Conference, Canberra. </a:t>
            </a:r>
            <a:endParaRPr lang="en-AU" sz="1200"/>
          </a:p>
          <a:p>
            <a:pPr eaLnBrk="1" hangingPunct="1">
              <a:buFont typeface="Arial" pitchFamily="34" charset="0"/>
              <a:buNone/>
            </a:pPr>
            <a:r>
              <a:rPr lang="en-US" sz="1200"/>
              <a:t>Livock, C. (2016). Walking the Tightrope: market drivers vs. social responsibility with implications for LLN and inclusive teaching. </a:t>
            </a:r>
            <a:r>
              <a:rPr lang="en-US" sz="1200" i="1"/>
              <a:t>International Journal of Training Research. 14</a:t>
            </a:r>
            <a:r>
              <a:rPr lang="en-US" sz="1200"/>
              <a:t>(1)</a:t>
            </a:r>
          </a:p>
          <a:p>
            <a:pPr eaLnBrk="1" hangingPunct="1">
              <a:buFont typeface="Arial" pitchFamily="34" charset="0"/>
              <a:buNone/>
            </a:pPr>
            <a:r>
              <a:rPr lang="en-AU" sz="1200"/>
              <a:t>Loyens, S.M.M., Magda, J. &amp; Rikers, R.M.J.P (2008). Self-Directed Learning in Problem-Based Learning and its Relationships with Self-Regulated Learning. </a:t>
            </a:r>
            <a:r>
              <a:rPr lang="en-AU" sz="1200" i="1"/>
              <a:t>Educational Psychology Review. 20</a:t>
            </a:r>
            <a:r>
              <a:rPr lang="en-AU" sz="1200"/>
              <a:t>(4), 411-427.</a:t>
            </a:r>
          </a:p>
          <a:p>
            <a:pPr eaLnBrk="1" hangingPunct="1">
              <a:buFont typeface="Arial" pitchFamily="34" charset="0"/>
              <a:buNone/>
            </a:pPr>
            <a:r>
              <a:rPr lang="en-AU" sz="1200"/>
              <a:t>Lucas, C. (2012, March 28). A precarious life. </a:t>
            </a:r>
            <a:r>
              <a:rPr lang="en-AU" sz="1200" i="1"/>
              <a:t>Sydney Morning Herald: Business Day. </a:t>
            </a:r>
            <a:r>
              <a:rPr lang="en-AU" sz="1200"/>
              <a:t>Retrieved from </a:t>
            </a:r>
            <a:r>
              <a:rPr lang="en-AU" sz="1200" u="sng">
                <a:hlinkClick r:id="rId4"/>
              </a:rPr>
              <a:t>http://www.smh.com.au/business/a-precarious-life-20120327-1vwhy.html</a:t>
            </a:r>
            <a:r>
              <a:rPr lang="en-AU" sz="1200"/>
              <a:t> </a:t>
            </a:r>
          </a:p>
          <a:p>
            <a:pPr eaLnBrk="1" hangingPunct="1">
              <a:buFont typeface="Arial" pitchFamily="34" charset="0"/>
              <a:buNone/>
            </a:pPr>
            <a:r>
              <a:rPr lang="en-AU" sz="1200"/>
              <a:t>Manning, P. (2016, April 8). </a:t>
            </a:r>
            <a:r>
              <a:rPr lang="en-AU" sz="1200">
                <a:hlinkClick r:id="rId5"/>
              </a:rPr>
              <a:t>'I'm not a cowboy': Phoenix Institute investor maintains private college did nothing wrong</a:t>
            </a:r>
            <a:r>
              <a:rPr lang="en-AU" sz="1200"/>
              <a:t>,             </a:t>
            </a:r>
            <a:r>
              <a:rPr lang="en-AU" sz="1200" i="1"/>
              <a:t>ABC Radio National Background Briefing.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AU" dirty="0"/>
              <a:t>REFERENCE LIST</a:t>
            </a:r>
          </a:p>
        </p:txBody>
      </p:sp>
      <p:sp>
        <p:nvSpPr>
          <p:cNvPr id="3" name="Content Placeholder 2"/>
          <p:cNvSpPr>
            <a:spLocks noGrp="1"/>
          </p:cNvSpPr>
          <p:nvPr>
            <p:ph idx="1"/>
          </p:nvPr>
        </p:nvSpPr>
        <p:spPr>
          <a:xfrm>
            <a:off x="457200" y="1219200"/>
            <a:ext cx="8229600" cy="4906963"/>
          </a:xfrm>
        </p:spPr>
        <p:txBody>
          <a:bodyPr rtlCol="0">
            <a:normAutofit fontScale="32500" lnSpcReduction="20000"/>
          </a:bodyPr>
          <a:lstStyle/>
          <a:p>
            <a:pPr eaLnBrk="1" fontAlgn="auto" hangingPunct="1">
              <a:spcAft>
                <a:spcPts val="0"/>
              </a:spcAft>
              <a:buFont typeface="Arial" pitchFamily="34" charset="0"/>
              <a:buNone/>
              <a:defRPr/>
            </a:pPr>
            <a:r>
              <a:rPr lang="en-AU" sz="4000" dirty="0"/>
              <a:t>Manning, P. (2016, April 10). </a:t>
            </a:r>
            <a:r>
              <a:rPr lang="en-AU" sz="4000" dirty="0">
                <a:hlinkClick r:id="rId2"/>
              </a:rPr>
              <a:t>The education free-for-all</a:t>
            </a:r>
            <a:r>
              <a:rPr lang="en-AU" sz="4000" dirty="0"/>
              <a:t>, </a:t>
            </a:r>
            <a:r>
              <a:rPr lang="en-AU" sz="4000" i="1" dirty="0"/>
              <a:t>ABC Radio National Background Briefing </a:t>
            </a:r>
            <a:r>
              <a:rPr lang="en-AU" sz="4000" dirty="0"/>
              <a:t>[radio broadcast]. </a:t>
            </a:r>
          </a:p>
          <a:p>
            <a:pPr eaLnBrk="1" fontAlgn="auto" hangingPunct="1">
              <a:spcAft>
                <a:spcPts val="0"/>
              </a:spcAft>
              <a:buFont typeface="Arial" pitchFamily="34" charset="0"/>
              <a:buNone/>
              <a:defRPr/>
            </a:pPr>
            <a:r>
              <a:rPr lang="en-AU" sz="4000" dirty="0"/>
              <a:t>Massey, P., &amp; </a:t>
            </a:r>
            <a:r>
              <a:rPr lang="en-AU" sz="4000" dirty="0" err="1"/>
              <a:t>Nivison</a:t>
            </a:r>
            <a:r>
              <a:rPr lang="en-AU" sz="4000" dirty="0"/>
              <a:t>-Smith, B. (2013, April). Submission from Ryde &amp; Meadowbank Colleges, NSI TAFE. </a:t>
            </a:r>
            <a:r>
              <a:rPr lang="en-AU" sz="4000" i="1" dirty="0"/>
              <a:t>Inquiry into the Role of the Technical and Further Education (TAFE) System and its Operation.</a:t>
            </a:r>
            <a:r>
              <a:rPr lang="en-AU" sz="4000" dirty="0"/>
              <a:t>[Submission to House of Representatives Standing Committee on Education and Employment]. Retrieved from </a:t>
            </a:r>
            <a:r>
              <a:rPr lang="en-AU" sz="4000" u="sng" dirty="0">
                <a:hlinkClick r:id="rId3"/>
              </a:rPr>
              <a:t>http://urlmin.com/4r3zz</a:t>
            </a:r>
            <a:r>
              <a:rPr lang="en-AU" sz="4000" dirty="0"/>
              <a:t> </a:t>
            </a:r>
          </a:p>
          <a:p>
            <a:pPr eaLnBrk="1" fontAlgn="auto" hangingPunct="1">
              <a:spcAft>
                <a:spcPts val="0"/>
              </a:spcAft>
              <a:buFont typeface="Arial" pitchFamily="34" charset="0"/>
              <a:buNone/>
              <a:defRPr/>
            </a:pPr>
            <a:r>
              <a:rPr lang="en-AU" sz="4000" dirty="0"/>
              <a:t>MacLennan, G., &amp; Thomas, P. (2003). Cultural Studies - towards a realist intervention. In J. Cruickshank (Ed.), </a:t>
            </a:r>
            <a:r>
              <a:rPr lang="en-AU" sz="4000" i="1" dirty="0"/>
              <a:t>Critical Realism - the difference it makes (pp. 161-177). London and New York: </a:t>
            </a:r>
            <a:r>
              <a:rPr lang="en-AU" sz="4000" i="1" dirty="0" err="1"/>
              <a:t>Routledge</a:t>
            </a:r>
            <a:r>
              <a:rPr lang="en-AU" sz="4000" i="1" dirty="0"/>
              <a:t>, Taylor and Francis Group. </a:t>
            </a:r>
            <a:endParaRPr lang="en-AU" sz="3700" dirty="0"/>
          </a:p>
          <a:p>
            <a:pPr eaLnBrk="1" fontAlgn="auto" hangingPunct="1">
              <a:lnSpc>
                <a:spcPct val="120000"/>
              </a:lnSpc>
              <a:spcAft>
                <a:spcPts val="0"/>
              </a:spcAft>
              <a:buFont typeface="Arial" pitchFamily="34" charset="0"/>
              <a:buNone/>
              <a:defRPr/>
            </a:pPr>
            <a:r>
              <a:rPr lang="en-AU" sz="3700" dirty="0"/>
              <a:t>NCVER. (2012). </a:t>
            </a:r>
            <a:r>
              <a:rPr lang="en-AU" sz="3700" i="1" dirty="0"/>
              <a:t>Tertiary education and training in Australia. </a:t>
            </a:r>
            <a:r>
              <a:rPr lang="en-AU" sz="3700" dirty="0"/>
              <a:t>Canberra: Commonwealth of Australia.</a:t>
            </a:r>
          </a:p>
          <a:p>
            <a:pPr eaLnBrk="1" fontAlgn="auto" hangingPunct="1">
              <a:lnSpc>
                <a:spcPct val="120000"/>
              </a:lnSpc>
              <a:spcAft>
                <a:spcPts val="0"/>
              </a:spcAft>
              <a:buFont typeface="Arial" pitchFamily="34" charset="0"/>
              <a:buNone/>
              <a:defRPr/>
            </a:pPr>
            <a:r>
              <a:rPr lang="en-AU" sz="3700" dirty="0"/>
              <a:t>NCVER. (2013). </a:t>
            </a:r>
            <a:r>
              <a:rPr lang="en-AU" sz="3700" i="1" dirty="0"/>
              <a:t>Australian vocational education and training statistics Employers’ use and views of the VET system 2013. </a:t>
            </a:r>
            <a:r>
              <a:rPr lang="en-AU" sz="3700" dirty="0"/>
              <a:t>Canberra: Commonwealth of Australia.</a:t>
            </a:r>
          </a:p>
          <a:p>
            <a:pPr eaLnBrk="1" fontAlgn="auto" hangingPunct="1">
              <a:lnSpc>
                <a:spcPct val="120000"/>
              </a:lnSpc>
              <a:spcAft>
                <a:spcPts val="0"/>
              </a:spcAft>
              <a:buFont typeface="Arial" pitchFamily="34" charset="0"/>
              <a:buNone/>
              <a:defRPr/>
            </a:pPr>
            <a:r>
              <a:rPr lang="en-AU" sz="3700" dirty="0"/>
              <a:t>NCVER. (2015). </a:t>
            </a:r>
            <a:r>
              <a:rPr lang="en-AU" sz="3700" i="1" dirty="0"/>
              <a:t>Australian vocational education and training statistics. Employers’ use and views of the VET system 2013. </a:t>
            </a:r>
            <a:r>
              <a:rPr lang="en-AU" sz="3700" dirty="0"/>
              <a:t>Canberra: Commonwealth of Australia.</a:t>
            </a:r>
          </a:p>
          <a:p>
            <a:pPr eaLnBrk="1" fontAlgn="auto" hangingPunct="1">
              <a:lnSpc>
                <a:spcPct val="120000"/>
              </a:lnSpc>
              <a:spcAft>
                <a:spcPts val="0"/>
              </a:spcAft>
              <a:buFont typeface="Arial" pitchFamily="34" charset="0"/>
              <a:buNone/>
              <a:defRPr/>
            </a:pPr>
            <a:r>
              <a:rPr lang="en-AU" sz="4000" dirty="0"/>
              <a:t>Palmer-Brown, J. (2014). </a:t>
            </a:r>
            <a:r>
              <a:rPr lang="en-AU" sz="4000" dirty="0" err="1"/>
              <a:t>Casualisation</a:t>
            </a:r>
            <a:r>
              <a:rPr lang="en-AU" sz="4000" dirty="0"/>
              <a:t> of the Workforce: the Good, the Bad… and the Uncertain. </a:t>
            </a:r>
            <a:r>
              <a:rPr lang="en-AU" sz="4000" i="1" dirty="0" err="1"/>
              <a:t>BiziNet</a:t>
            </a:r>
            <a:r>
              <a:rPr lang="en-AU" sz="4000" i="1" dirty="0"/>
              <a:t> Magazine. </a:t>
            </a:r>
            <a:r>
              <a:rPr lang="en-AU" sz="4000" dirty="0"/>
              <a:t>Retrieved from </a:t>
            </a:r>
            <a:r>
              <a:rPr lang="en-AU" sz="4000" u="sng" dirty="0">
                <a:hlinkClick r:id="rId4"/>
              </a:rPr>
              <a:t>http://urlmin.com/4r400</a:t>
            </a:r>
            <a:r>
              <a:rPr lang="en-AU" sz="4000" dirty="0"/>
              <a:t>  </a:t>
            </a:r>
          </a:p>
          <a:p>
            <a:pPr eaLnBrk="1" fontAlgn="auto" hangingPunct="1">
              <a:lnSpc>
                <a:spcPct val="120000"/>
              </a:lnSpc>
              <a:spcAft>
                <a:spcPts val="0"/>
              </a:spcAft>
              <a:buFont typeface="Arial" pitchFamily="34" charset="0"/>
              <a:buNone/>
              <a:defRPr/>
            </a:pPr>
            <a:r>
              <a:rPr lang="en-AU" sz="3700" dirty="0"/>
              <a:t>Rice, A. (2004). TAFE Managers: Juggling educational leadership and accountability. </a:t>
            </a:r>
            <a:r>
              <a:rPr lang="en-AU" sz="3700" i="1" dirty="0"/>
              <a:t>The seventh Australian VET Research Association Conference “The Heart of the Matter ”</a:t>
            </a:r>
            <a:r>
              <a:rPr lang="en-AU" sz="3700" dirty="0"/>
              <a:t>17 – 19 March, Canberra.</a:t>
            </a:r>
            <a:endParaRPr lang="en-AU" sz="3700" b="1" dirty="0"/>
          </a:p>
          <a:p>
            <a:pPr eaLnBrk="1" fontAlgn="auto" hangingPunct="1">
              <a:lnSpc>
                <a:spcPct val="120000"/>
              </a:lnSpc>
              <a:spcAft>
                <a:spcPts val="0"/>
              </a:spcAft>
              <a:buFont typeface="Arial" pitchFamily="34" charset="0"/>
              <a:buNone/>
              <a:defRPr/>
            </a:pPr>
            <a:r>
              <a:rPr lang="en-AU" sz="3700" b="1" i="1" dirty="0"/>
              <a:t> </a:t>
            </a:r>
            <a:r>
              <a:rPr lang="en-AU" sz="3700" dirty="0"/>
              <a:t>Ryan, M., Mallan, K., Gwinner, K., &amp; </a:t>
            </a:r>
            <a:r>
              <a:rPr lang="en-AU" sz="3700" dirty="0" err="1"/>
              <a:t>Livock</a:t>
            </a:r>
            <a:r>
              <a:rPr lang="en-AU" sz="3700" dirty="0"/>
              <a:t>, C. (2015). </a:t>
            </a:r>
            <a:r>
              <a:rPr lang="en-AU" sz="3700" i="1" dirty="0"/>
              <a:t>Language Literacy and Numeracy in TAFE Diploma of Nursing (Enrolled/Division 2 Nursing). </a:t>
            </a:r>
            <a:r>
              <a:rPr lang="en-AU" sz="3700" dirty="0"/>
              <a:t>Brisbane: Queensland University of Technology.</a:t>
            </a:r>
          </a:p>
          <a:p>
            <a:pPr eaLnBrk="1" fontAlgn="auto" hangingPunct="1">
              <a:lnSpc>
                <a:spcPct val="120000"/>
              </a:lnSpc>
              <a:spcAft>
                <a:spcPts val="0"/>
              </a:spcAft>
              <a:buFont typeface="Arial" pitchFamily="34" charset="0"/>
              <a:buNone/>
              <a:defRPr/>
            </a:pPr>
            <a:r>
              <a:rPr lang="en-AU" sz="3700" dirty="0"/>
              <a:t>Simons, E., &amp; Smith, E. (2008). The understandings about learners and learning that are imparted in Certificate IV level courses for VET teachers and trainers. </a:t>
            </a:r>
            <a:r>
              <a:rPr lang="en-AU" sz="3700" i="1" dirty="0"/>
              <a:t>International Journal of Training Research. 6</a:t>
            </a:r>
            <a:r>
              <a:rPr lang="en-AU" sz="3700" dirty="0"/>
              <a:t>(1), 23-43.</a:t>
            </a:r>
          </a:p>
          <a:p>
            <a:pPr eaLnBrk="1" fontAlgn="auto" hangingPunct="1">
              <a:lnSpc>
                <a:spcPct val="120000"/>
              </a:lnSpc>
              <a:spcAft>
                <a:spcPts val="0"/>
              </a:spcAft>
              <a:buFont typeface="Arial" pitchFamily="34" charset="0"/>
              <a:buNone/>
              <a:defRPr/>
            </a:pPr>
            <a:r>
              <a:rPr lang="en-AU" sz="3700" dirty="0"/>
              <a:t>Smith, E. (2002). Training Packages: debates around a new curriculum system. </a:t>
            </a:r>
            <a:r>
              <a:rPr lang="en-AU" sz="3700" i="1" dirty="0"/>
              <a:t>Issues in Educational Research. 12</a:t>
            </a:r>
            <a:r>
              <a:rPr lang="en-AU" sz="3700" dirty="0"/>
              <a:t>(1), 64-84.</a:t>
            </a:r>
          </a:p>
          <a:p>
            <a:pPr eaLnBrk="1" fontAlgn="auto" hangingPunct="1">
              <a:lnSpc>
                <a:spcPct val="120000"/>
              </a:lnSpc>
              <a:spcAft>
                <a:spcPts val="0"/>
              </a:spcAft>
              <a:buFont typeface="Arial" pitchFamily="34" charset="0"/>
              <a:buNone/>
              <a:defRPr/>
            </a:pPr>
            <a:r>
              <a:rPr lang="en-AU" sz="3700" dirty="0"/>
              <a:t>Smith, H. (2013). </a:t>
            </a:r>
            <a:r>
              <a:rPr lang="en-AU" sz="3700" i="1" dirty="0"/>
              <a:t>Associate degrees in Australia: a work in progress. </a:t>
            </a:r>
            <a:r>
              <a:rPr lang="en-AU" sz="3700" dirty="0"/>
              <a:t>Melbourne: RMIT University</a:t>
            </a:r>
            <a:r>
              <a:rPr lang="en-AU" sz="4000" dirty="0"/>
              <a:t>.</a:t>
            </a:r>
          </a:p>
          <a:p>
            <a:pPr eaLnBrk="1" fontAlgn="auto" hangingPunct="1">
              <a:spcAft>
                <a:spcPts val="0"/>
              </a:spcAft>
              <a:buFont typeface="Arial" pitchFamily="34" charset="0"/>
              <a:buNone/>
              <a:defRPr/>
            </a:pPr>
            <a:endParaRPr lang="en-AU" dirty="0">
              <a:hlinkClick r:id="rId5"/>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19800"/>
            <a:ext cx="9144000" cy="838200"/>
          </a:xfrm>
          <a:solidFill>
            <a:schemeClr val="bg1"/>
          </a:solidFill>
        </p:spPr>
        <p:txBody>
          <a:bodyPr>
            <a:noAutofit/>
          </a:bodyPr>
          <a:lstStyle/>
          <a:p>
            <a:pPr>
              <a:defRPr/>
            </a:pPr>
            <a:r>
              <a:rPr lang="en-AU" dirty="0"/>
              <a:t>Appendix A</a:t>
            </a:r>
            <a:r>
              <a:rPr lang="en-AU" baseline="30000" dirty="0"/>
              <a:t>1</a:t>
            </a:r>
            <a:r>
              <a:rPr lang="en-AU" dirty="0"/>
              <a:t>. Doctoral Study Questions &amp; Implications for VET (Livock, 2016)</a:t>
            </a:r>
            <a:br>
              <a:rPr lang="en-AU" dirty="0"/>
            </a:br>
            <a:r>
              <a:rPr lang="en-AU" dirty="0"/>
              <a:t> </a:t>
            </a:r>
          </a:p>
        </p:txBody>
      </p:sp>
      <p:pic>
        <p:nvPicPr>
          <p:cNvPr id="2077" name="Picture 29"/>
          <p:cNvPicPr>
            <a:picLocks noChangeAspect="1" noChangeArrowheads="1"/>
          </p:cNvPicPr>
          <p:nvPr/>
        </p:nvPicPr>
        <p:blipFill>
          <a:blip r:embed="rId3" cstate="print"/>
          <a:srcRect/>
          <a:stretch>
            <a:fillRect/>
          </a:stretch>
        </p:blipFill>
        <p:spPr bwMode="auto">
          <a:xfrm>
            <a:off x="0" y="0"/>
            <a:ext cx="9144000" cy="6019800"/>
          </a:xfrm>
          <a:prstGeom prst="rect">
            <a:avLst/>
          </a:prstGeom>
          <a:noFill/>
          <a:ln w="9525">
            <a:noFill/>
            <a:miter lim="800000"/>
            <a:headEnd/>
            <a:tailEnd/>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19800"/>
            <a:ext cx="9144000" cy="838200"/>
          </a:xfrm>
          <a:solidFill>
            <a:schemeClr val="bg1"/>
          </a:solidFill>
        </p:spPr>
        <p:txBody>
          <a:bodyPr>
            <a:noAutofit/>
          </a:bodyPr>
          <a:lstStyle/>
          <a:p>
            <a:pPr>
              <a:defRPr/>
            </a:pPr>
            <a:r>
              <a:rPr lang="en-AU" dirty="0"/>
              <a:t>Appendix A</a:t>
            </a:r>
            <a:r>
              <a:rPr lang="en-AU" baseline="30000" dirty="0"/>
              <a:t>2</a:t>
            </a:r>
            <a:r>
              <a:rPr lang="en-AU" dirty="0"/>
              <a:t>. Doctoral Study Questions &amp; Implications for VET (Livock, 2016)</a:t>
            </a:r>
            <a:br>
              <a:rPr lang="en-AU" dirty="0"/>
            </a:br>
            <a:r>
              <a:rPr lang="en-AU" dirty="0"/>
              <a:t> </a:t>
            </a:r>
          </a:p>
        </p:txBody>
      </p:sp>
      <p:pic>
        <p:nvPicPr>
          <p:cNvPr id="3075" name="Picture 3"/>
          <p:cNvPicPr>
            <a:picLocks noChangeAspect="1" noChangeArrowheads="1"/>
          </p:cNvPicPr>
          <p:nvPr/>
        </p:nvPicPr>
        <p:blipFill>
          <a:blip r:embed="rId3" cstate="print"/>
          <a:srcRect/>
          <a:stretch>
            <a:fillRect/>
          </a:stretch>
        </p:blipFill>
        <p:spPr bwMode="auto">
          <a:xfrm>
            <a:off x="0" y="0"/>
            <a:ext cx="9144000" cy="6111553"/>
          </a:xfrm>
          <a:prstGeom prst="rect">
            <a:avLst/>
          </a:prstGeom>
          <a:noFill/>
          <a:ln w="9525">
            <a:noFill/>
            <a:miter lim="800000"/>
            <a:headEnd/>
            <a:tailEnd/>
          </a:ln>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486400"/>
            <a:ext cx="7696200" cy="685800"/>
          </a:xfrm>
        </p:spPr>
        <p:txBody>
          <a:bodyPr>
            <a:noAutofit/>
          </a:bodyPr>
          <a:lstStyle/>
          <a:p>
            <a:pPr>
              <a:defRPr/>
            </a:pPr>
            <a:r>
              <a:rPr lang="en-AU" dirty="0"/>
              <a:t>APPENDIX B</a:t>
            </a:r>
            <a:r>
              <a:rPr lang="en-AU" baseline="30000" dirty="0"/>
              <a:t>1</a:t>
            </a:r>
            <a:r>
              <a:rPr lang="en-AU" dirty="0"/>
              <a:t>.  Social / Critical  Model for Literacy Acquisition</a:t>
            </a:r>
          </a:p>
        </p:txBody>
      </p:sp>
      <p:pic>
        <p:nvPicPr>
          <p:cNvPr id="52227" name="Picture 2"/>
          <p:cNvPicPr>
            <a:picLocks noChangeAspect="1" noChangeArrowheads="1"/>
          </p:cNvPicPr>
          <p:nvPr/>
        </p:nvPicPr>
        <p:blipFill>
          <a:blip r:embed="rId2" cstate="print"/>
          <a:srcRect/>
          <a:stretch>
            <a:fillRect/>
          </a:stretch>
        </p:blipFill>
        <p:spPr bwMode="auto">
          <a:xfrm>
            <a:off x="381000" y="381000"/>
            <a:ext cx="7772400" cy="5137150"/>
          </a:xfrm>
          <a:prstGeom prst="rect">
            <a:avLst/>
          </a:prstGeom>
          <a:noFill/>
          <a:ln w="9525">
            <a:noFill/>
            <a:miter lim="800000"/>
            <a:headEnd/>
            <a:tailEnd/>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486400"/>
            <a:ext cx="7696200" cy="685800"/>
          </a:xfrm>
        </p:spPr>
        <p:txBody>
          <a:bodyPr>
            <a:noAutofit/>
          </a:bodyPr>
          <a:lstStyle/>
          <a:p>
            <a:pPr>
              <a:defRPr/>
            </a:pPr>
            <a:r>
              <a:rPr lang="en-AU" dirty="0"/>
              <a:t>APPENDIX B</a:t>
            </a:r>
            <a:r>
              <a:rPr lang="en-AU" baseline="30000" dirty="0"/>
              <a:t>2</a:t>
            </a:r>
            <a:r>
              <a:rPr lang="en-AU" dirty="0"/>
              <a:t>.  Social / Critical  Model for Teaching  [Literacy ]</a:t>
            </a:r>
          </a:p>
        </p:txBody>
      </p:sp>
      <p:pic>
        <p:nvPicPr>
          <p:cNvPr id="53251" name="Picture 2"/>
          <p:cNvPicPr>
            <a:picLocks noChangeAspect="1" noChangeArrowheads="1"/>
          </p:cNvPicPr>
          <p:nvPr/>
        </p:nvPicPr>
        <p:blipFill>
          <a:blip r:embed="rId3" cstate="print"/>
          <a:srcRect/>
          <a:stretch>
            <a:fillRect/>
          </a:stretch>
        </p:blipFill>
        <p:spPr bwMode="auto">
          <a:xfrm>
            <a:off x="381000" y="381000"/>
            <a:ext cx="7372350" cy="54102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 Research Question</a:t>
            </a:r>
            <a:endParaRPr lang="en-AU" dirty="0"/>
          </a:p>
        </p:txBody>
      </p:sp>
      <p:sp>
        <p:nvSpPr>
          <p:cNvPr id="3" name="Content Placeholder 2"/>
          <p:cNvSpPr>
            <a:spLocks noGrp="1"/>
          </p:cNvSpPr>
          <p:nvPr>
            <p:ph idx="1"/>
          </p:nvPr>
        </p:nvSpPr>
        <p:spPr/>
        <p:txBody>
          <a:bodyPr>
            <a:normAutofit fontScale="77500" lnSpcReduction="20000"/>
          </a:bodyPr>
          <a:lstStyle/>
          <a:p>
            <a:r>
              <a:rPr lang="en-AU" b="1" dirty="0"/>
              <a:t>What alternative provisions of schooling are working for youth at risk? </a:t>
            </a:r>
          </a:p>
          <a:p>
            <a:pPr>
              <a:buNone/>
            </a:pPr>
            <a:r>
              <a:rPr lang="en-AU" dirty="0"/>
              <a:t>	What provisions are working </a:t>
            </a:r>
            <a:r>
              <a:rPr lang="en-AU" u="sng" dirty="0"/>
              <a:t>academically</a:t>
            </a:r>
            <a:r>
              <a:rPr lang="en-AU" dirty="0"/>
              <a:t>? </a:t>
            </a:r>
          </a:p>
          <a:p>
            <a:pPr>
              <a:buNone/>
            </a:pPr>
            <a:r>
              <a:rPr lang="en-AU" dirty="0"/>
              <a:t>	What provisions are working </a:t>
            </a:r>
            <a:r>
              <a:rPr lang="en-AU" u="sng" dirty="0"/>
              <a:t>socially</a:t>
            </a:r>
            <a:r>
              <a:rPr lang="en-AU" dirty="0"/>
              <a:t>?”</a:t>
            </a:r>
          </a:p>
          <a:p>
            <a:pPr>
              <a:buNone/>
            </a:pPr>
            <a:endParaRPr lang="en-US" dirty="0"/>
          </a:p>
          <a:p>
            <a:pPr>
              <a:buNone/>
            </a:pPr>
            <a:r>
              <a:rPr lang="en-US" dirty="0">
                <a:solidFill>
                  <a:srgbClr val="B10750"/>
                </a:solidFill>
              </a:rPr>
              <a:t>REPHRASED as TRANSCENDENTAL QUESTION</a:t>
            </a:r>
            <a:endParaRPr lang="en-AU" dirty="0">
              <a:solidFill>
                <a:srgbClr val="B10750"/>
              </a:solidFill>
            </a:endParaRPr>
          </a:p>
          <a:p>
            <a:r>
              <a:rPr lang="en-AU" i="1" dirty="0"/>
              <a:t>What are the </a:t>
            </a:r>
            <a:r>
              <a:rPr lang="en-AU" b="1" i="1" dirty="0"/>
              <a:t>necessary academic and social components</a:t>
            </a:r>
            <a:r>
              <a:rPr lang="en-AU" i="1" dirty="0"/>
              <a:t> of successful alternative schooling provision for youth at risk? </a:t>
            </a:r>
            <a:endParaRPr lang="en-AU" dirty="0"/>
          </a:p>
          <a:p>
            <a:pPr>
              <a:buNone/>
            </a:pPr>
            <a:endParaRPr lang="en-AU" dirty="0"/>
          </a:p>
          <a:p>
            <a:r>
              <a:rPr lang="en-AU" b="1" i="1" dirty="0"/>
              <a:t>Are these necessary components being implemented</a:t>
            </a:r>
            <a:r>
              <a:rPr lang="en-AU" i="1" dirty="0"/>
              <a:t> in alternative schooling settings?</a:t>
            </a:r>
            <a:endParaRPr lang="en-AU" dirty="0"/>
          </a:p>
          <a:p>
            <a:pPr>
              <a:buNone/>
            </a:pPr>
            <a:endParaRPr lang="en-AU"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0"/>
            <a:ext cx="7696200" cy="838200"/>
          </a:xfrm>
        </p:spPr>
        <p:txBody>
          <a:bodyPr>
            <a:noAutofit/>
          </a:bodyPr>
          <a:lstStyle/>
          <a:p>
            <a:pPr>
              <a:defRPr/>
            </a:pPr>
            <a:r>
              <a:rPr lang="en-AU" dirty="0"/>
              <a:t>APPENDIX C.  Comparison of Employers’ Views of VET education  in  2011, 2013, 2015</a:t>
            </a:r>
          </a:p>
        </p:txBody>
      </p:sp>
      <p:pic>
        <p:nvPicPr>
          <p:cNvPr id="51203" name="Picture 2"/>
          <p:cNvPicPr>
            <a:picLocks noChangeAspect="1" noChangeArrowheads="1"/>
          </p:cNvPicPr>
          <p:nvPr/>
        </p:nvPicPr>
        <p:blipFill>
          <a:blip r:embed="rId2" cstate="print"/>
          <a:srcRect/>
          <a:stretch>
            <a:fillRect/>
          </a:stretch>
        </p:blipFill>
        <p:spPr bwMode="auto">
          <a:xfrm>
            <a:off x="0" y="457200"/>
            <a:ext cx="9169400" cy="50292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457200" marR="0" lvl="1" indent="0" algn="ctr" defTabSz="914400" rtl="0" eaLnBrk="1" fontAlgn="auto" latinLnBrk="0" hangingPunct="1">
              <a:lnSpc>
                <a:spcPct val="100000"/>
              </a:lnSpc>
              <a:spcBef>
                <a:spcPct val="20000"/>
              </a:spcBef>
              <a:spcAft>
                <a:spcPts val="0"/>
              </a:spcAft>
              <a:tabLst/>
              <a:defRPr/>
            </a:pPr>
            <a:r>
              <a:rPr kumimoji="0" lang="en-US" sz="3600" b="0" i="0" u="none" strike="noStrike" kern="1200" cap="none" spc="0" normalizeH="0" baseline="0" noProof="0" dirty="0">
                <a:ln>
                  <a:noFill/>
                </a:ln>
                <a:solidFill>
                  <a:prstClr val="black">
                    <a:tint val="75000"/>
                  </a:prstClr>
                </a:solidFill>
                <a:effectLst/>
                <a:uLnTx/>
                <a:uFillTx/>
                <a:latin typeface="Cambria" pitchFamily="18" charset="0"/>
                <a:ea typeface="+mn-ea"/>
                <a:cs typeface="+mn-cs"/>
              </a:rPr>
              <a:t>IMPLICATIONS FOR VET</a:t>
            </a:r>
            <a:br>
              <a:rPr kumimoji="0" lang="en-US" sz="3600" b="0" i="0" u="none" strike="noStrike" kern="1200" cap="none" spc="0" normalizeH="0" baseline="0" noProof="0" dirty="0">
                <a:ln>
                  <a:noFill/>
                </a:ln>
                <a:solidFill>
                  <a:prstClr val="black">
                    <a:tint val="75000"/>
                  </a:prstClr>
                </a:solidFill>
                <a:effectLst/>
                <a:uLnTx/>
                <a:uFillTx/>
                <a:latin typeface="Cambria" pitchFamily="18" charset="0"/>
                <a:ea typeface="+mn-ea"/>
                <a:cs typeface="+mn-cs"/>
              </a:rPr>
            </a:br>
            <a:endParaRPr lang="en-AU" dirty="0"/>
          </a:p>
        </p:txBody>
      </p:sp>
      <p:sp>
        <p:nvSpPr>
          <p:cNvPr id="3" name="Content Placeholder 2"/>
          <p:cNvSpPr>
            <a:spLocks noGrp="1"/>
          </p:cNvSpPr>
          <p:nvPr>
            <p:ph idx="1"/>
          </p:nvPr>
        </p:nvSpPr>
        <p:spPr>
          <a:xfrm>
            <a:off x="457200" y="1447800"/>
            <a:ext cx="8229600" cy="4876800"/>
          </a:xfrm>
        </p:spPr>
        <p:txBody>
          <a:bodyPr>
            <a:normAutofit/>
          </a:bodyPr>
          <a:lstStyle/>
          <a:p>
            <a:pPr marL="0" indent="0">
              <a:spcAft>
                <a:spcPts val="600"/>
              </a:spcAft>
              <a:buNone/>
            </a:pPr>
            <a:r>
              <a:rPr lang="en-AU" sz="2800" dirty="0">
                <a:solidFill>
                  <a:srgbClr val="B10750"/>
                </a:solidFill>
              </a:rPr>
              <a:t>Critical Realist Transcendental Question:</a:t>
            </a:r>
          </a:p>
          <a:p>
            <a:pPr marL="0" indent="0">
              <a:spcAft>
                <a:spcPts val="600"/>
              </a:spcAft>
              <a:buNone/>
            </a:pPr>
            <a:endParaRPr lang="en-AU" sz="2800" dirty="0">
              <a:solidFill>
                <a:srgbClr val="B10750"/>
              </a:solidFill>
            </a:endParaRPr>
          </a:p>
          <a:p>
            <a:pPr marL="400050" lvl="1" indent="0">
              <a:spcAft>
                <a:spcPts val="600"/>
              </a:spcAft>
              <a:buNone/>
            </a:pPr>
            <a:r>
              <a:rPr lang="en-AU" sz="2400" i="1" dirty="0"/>
              <a:t>What are the </a:t>
            </a:r>
            <a:r>
              <a:rPr lang="en-AU" sz="2400" b="1" i="1" dirty="0"/>
              <a:t>necessary components of a</a:t>
            </a:r>
            <a:r>
              <a:rPr lang="en-AU" sz="2400" i="1" dirty="0"/>
              <a:t> </a:t>
            </a:r>
            <a:r>
              <a:rPr lang="en-AU" sz="2400" b="1" dirty="0"/>
              <a:t>relational and individual</a:t>
            </a:r>
            <a:r>
              <a:rPr lang="en-AU" sz="2400" i="1" dirty="0"/>
              <a:t> approach with improved outcomes both social and academic for VET students?</a:t>
            </a:r>
            <a:endParaRPr lang="en-AU" sz="2400" dirty="0"/>
          </a:p>
          <a:p>
            <a:pPr marL="0" indent="0">
              <a:spcAft>
                <a:spcPts val="600"/>
              </a:spcAft>
              <a:buNone/>
            </a:pPr>
            <a:endParaRPr lang="en-AU" sz="2800" dirty="0">
              <a:solidFill>
                <a:srgbClr val="B1075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457200"/>
          </a:xfrm>
        </p:spPr>
        <p:txBody>
          <a:bodyPr/>
          <a:lstStyle/>
          <a:p>
            <a:pPr algn="ctr"/>
            <a:r>
              <a:rPr lang="en-AU" dirty="0"/>
              <a:t>CRITICAL  REALIST  METHODOLOGY</a:t>
            </a:r>
          </a:p>
        </p:txBody>
      </p:sp>
      <p:sp>
        <p:nvSpPr>
          <p:cNvPr id="4" name="Text Placeholder 3"/>
          <p:cNvSpPr>
            <a:spLocks noGrp="1"/>
          </p:cNvSpPr>
          <p:nvPr>
            <p:ph type="body" sz="half" idx="2"/>
          </p:nvPr>
        </p:nvSpPr>
        <p:spPr>
          <a:xfrm>
            <a:off x="1792288" y="5334000"/>
            <a:ext cx="5486400" cy="838200"/>
          </a:xfrm>
          <a:ln>
            <a:solidFill>
              <a:srgbClr val="0060A8"/>
            </a:solidFill>
          </a:ln>
        </p:spPr>
        <p:txBody>
          <a:bodyPr>
            <a:noAutofit/>
          </a:bodyPr>
          <a:lstStyle/>
          <a:p>
            <a:r>
              <a:rPr lang="en-US" sz="1600" dirty="0"/>
              <a:t>These stages are not set in hierarchal concrete, but can and were applied somewhat fluidly, albeit in a forward progressing momentum.</a:t>
            </a:r>
            <a:endParaRPr lang="en-AU" sz="1600" dirty="0"/>
          </a:p>
        </p:txBody>
      </p:sp>
      <p:pic>
        <p:nvPicPr>
          <p:cNvPr id="1026" name="Picture 2"/>
          <p:cNvPicPr>
            <a:picLocks noGrp="1" noChangeAspect="1" noChangeArrowheads="1"/>
          </p:cNvPicPr>
          <p:nvPr>
            <p:ph type="pic" idx="1"/>
          </p:nvPr>
        </p:nvPicPr>
        <p:blipFill>
          <a:blip r:embed="rId2" cstate="print"/>
          <a:srcRect l="4641" r="4641"/>
          <a:stretch>
            <a:fillRect/>
          </a:stretch>
        </p:blipFill>
        <p:spPr bwMode="auto">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638800"/>
            <a:ext cx="7467600" cy="566738"/>
          </a:xfrm>
        </p:spPr>
        <p:txBody>
          <a:bodyPr>
            <a:normAutofit fontScale="90000"/>
          </a:bodyPr>
          <a:lstStyle/>
          <a:p>
            <a:pPr lvl="0"/>
            <a:r>
              <a:rPr lang="en-AU" dirty="0"/>
              <a:t>Figure 1. Three Aspects of Alternative Schooling with Implications for VET .... Linked to 6 Stages of CR Explanatory Research methodology</a:t>
            </a:r>
          </a:p>
        </p:txBody>
      </p:sp>
      <p:grpSp>
        <p:nvGrpSpPr>
          <p:cNvPr id="1026" name="Group 2"/>
          <p:cNvGrpSpPr>
            <a:grpSpLocks/>
          </p:cNvGrpSpPr>
          <p:nvPr/>
        </p:nvGrpSpPr>
        <p:grpSpPr bwMode="auto">
          <a:xfrm>
            <a:off x="1143000" y="990600"/>
            <a:ext cx="6619875" cy="4799012"/>
            <a:chOff x="580" y="7818"/>
            <a:chExt cx="10424" cy="7557"/>
          </a:xfrm>
        </p:grpSpPr>
        <p:grpSp>
          <p:nvGrpSpPr>
            <p:cNvPr id="1027" name="Group 3"/>
            <p:cNvGrpSpPr>
              <a:grpSpLocks/>
            </p:cNvGrpSpPr>
            <p:nvPr/>
          </p:nvGrpSpPr>
          <p:grpSpPr bwMode="auto">
            <a:xfrm>
              <a:off x="580" y="7818"/>
              <a:ext cx="10424" cy="6639"/>
              <a:chOff x="580" y="7817"/>
              <a:chExt cx="10424" cy="6639"/>
            </a:xfrm>
          </p:grpSpPr>
          <p:grpSp>
            <p:nvGrpSpPr>
              <p:cNvPr id="1028" name="Group 4"/>
              <p:cNvGrpSpPr>
                <a:grpSpLocks/>
              </p:cNvGrpSpPr>
              <p:nvPr/>
            </p:nvGrpSpPr>
            <p:grpSpPr bwMode="auto">
              <a:xfrm>
                <a:off x="580" y="7817"/>
                <a:ext cx="3587" cy="6638"/>
                <a:chOff x="580" y="7565"/>
                <a:chExt cx="3587" cy="6638"/>
              </a:xfrm>
            </p:grpSpPr>
            <p:grpSp>
              <p:nvGrpSpPr>
                <p:cNvPr id="1029" name="Group 5"/>
                <p:cNvGrpSpPr>
                  <a:grpSpLocks/>
                </p:cNvGrpSpPr>
                <p:nvPr/>
              </p:nvGrpSpPr>
              <p:grpSpPr bwMode="auto">
                <a:xfrm>
                  <a:off x="580" y="7565"/>
                  <a:ext cx="3587" cy="6638"/>
                  <a:chOff x="6679" y="7492"/>
                  <a:chExt cx="3587" cy="6638"/>
                </a:xfrm>
              </p:grpSpPr>
              <p:sp>
                <p:nvSpPr>
                  <p:cNvPr id="1030" name="AutoShape 6"/>
                  <p:cNvSpPr>
                    <a:spLocks noChangeArrowheads="1"/>
                  </p:cNvSpPr>
                  <p:nvPr/>
                </p:nvSpPr>
                <p:spPr bwMode="auto">
                  <a:xfrm>
                    <a:off x="6979" y="7492"/>
                    <a:ext cx="2891" cy="6638"/>
                  </a:xfrm>
                  <a:prstGeom prst="flowChartMagneticDisk">
                    <a:avLst/>
                  </a:prstGeom>
                  <a:solidFill>
                    <a:srgbClr val="0070C0"/>
                  </a:solidFill>
                  <a:ln w="9525">
                    <a:noFill/>
                    <a:round/>
                    <a:headEnd/>
                    <a:tailEnd/>
                  </a:ln>
                  <a:effectLst>
                    <a:outerShdw dist="107763" dir="2700000" algn="ctr" rotWithShape="0">
                      <a:srgbClr val="808080">
                        <a:alpha val="50000"/>
                      </a:srgbClr>
                    </a:outerShdw>
                  </a:effectLst>
                </p:spPr>
                <p:txBody>
                  <a:bodyPr vert="horz" wrap="square" lIns="91440" tIns="45720" rIns="91440" bIns="45720" numCol="1" anchor="t" anchorCtr="0" compatLnSpc="1">
                    <a:prstTxWarp prst="textNoShape">
                      <a:avLst/>
                    </a:prstTxWarp>
                  </a:bodyPr>
                  <a:lstStyle/>
                  <a:p>
                    <a:endParaRPr lang="en-AU"/>
                  </a:p>
                </p:txBody>
              </p:sp>
              <p:sp>
                <p:nvSpPr>
                  <p:cNvPr id="1031" name="Text Box 7"/>
                  <p:cNvSpPr txBox="1">
                    <a:spLocks noChangeArrowheads="1"/>
                  </p:cNvSpPr>
                  <p:nvPr/>
                </p:nvSpPr>
                <p:spPr bwMode="auto">
                  <a:xfrm>
                    <a:off x="6979" y="8512"/>
                    <a:ext cx="2891" cy="12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000" b="1" i="0" u="none" strike="noStrike" cap="none" normalizeH="0" baseline="0" dirty="0">
                        <a:ln>
                          <a:noFill/>
                        </a:ln>
                        <a:solidFill>
                          <a:srgbClr val="FFFFFF"/>
                        </a:solidFill>
                        <a:effectLst/>
                        <a:latin typeface="Arial" pitchFamily="34" charset="0"/>
                        <a:cs typeface="Arial" pitchFamily="34" charset="0"/>
                      </a:rPr>
                      <a:t>DESCRIPTION of three Alternative forms of Schooling</a:t>
                    </a:r>
                    <a:r>
                      <a:rPr kumimoji="0" lang="en-AU" sz="1000" b="0" i="0" u="none" strike="noStrike" cap="none" normalizeH="0" baseline="0" dirty="0">
                        <a:ln>
                          <a:noFill/>
                        </a:ln>
                        <a:solidFill>
                          <a:srgbClr val="FFFFFF"/>
                        </a:solidFill>
                        <a:effectLst/>
                        <a:latin typeface="Arial" pitchFamily="34" charset="0"/>
                        <a:cs typeface="Arial" pitchFamily="34" charset="0"/>
                      </a:rPr>
                      <a:t> - perspectives of 3 Staff members at each site</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032" name="Text Box 8"/>
                  <p:cNvSpPr txBox="1">
                    <a:spLocks noChangeArrowheads="1"/>
                  </p:cNvSpPr>
                  <p:nvPr/>
                </p:nvSpPr>
                <p:spPr bwMode="auto">
                  <a:xfrm>
                    <a:off x="6679" y="9870"/>
                    <a:ext cx="3587" cy="39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000" b="1" i="0" u="none" strike="noStrike" cap="none" normalizeH="0" baseline="0">
                        <a:ln>
                          <a:noFill/>
                        </a:ln>
                        <a:solidFill>
                          <a:srgbClr val="FFFFFF"/>
                        </a:solidFill>
                        <a:effectLst/>
                        <a:latin typeface="Arial" pitchFamily="34" charset="0"/>
                        <a:cs typeface="Arial" pitchFamily="34" charset="0"/>
                      </a:rPr>
                      <a:t>Interrogated</a:t>
                    </a:r>
                    <a:r>
                      <a:rPr kumimoji="0" lang="en-AU" sz="1000" b="1" i="0" u="none" strike="noStrike" cap="none" normalizeH="0" baseline="0">
                        <a:ln>
                          <a:noFill/>
                        </a:ln>
                        <a:solidFill>
                          <a:schemeClr val="tx1"/>
                        </a:solidFill>
                        <a:effectLst/>
                        <a:latin typeface="Arial" pitchFamily="34" charset="0"/>
                        <a:cs typeface="Arial" pitchFamily="34" charset="0"/>
                      </a:rPr>
                      <a:t> </a:t>
                    </a:r>
                    <a:r>
                      <a:rPr kumimoji="0" lang="en-AU" sz="1000" b="1" i="0" u="none" strike="noStrike" cap="none" normalizeH="0" baseline="0">
                        <a:ln>
                          <a:noFill/>
                        </a:ln>
                        <a:solidFill>
                          <a:srgbClr val="FFFFFF"/>
                        </a:solidFill>
                        <a:effectLst/>
                        <a:latin typeface="Arial" pitchFamily="34" charset="0"/>
                        <a:cs typeface="Arial" pitchFamily="34" charset="0"/>
                      </a:rPr>
                      <a:t>by CR Questions</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033" name="Text Box 9"/>
                  <p:cNvSpPr txBox="1">
                    <a:spLocks noChangeArrowheads="1"/>
                  </p:cNvSpPr>
                  <p:nvPr/>
                </p:nvSpPr>
                <p:spPr bwMode="auto">
                  <a:xfrm>
                    <a:off x="6979" y="10430"/>
                    <a:ext cx="2891" cy="158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en-AU" sz="1000" b="1" i="0" u="none" strike="noStrike" cap="none" normalizeH="0" baseline="0">
                        <a:ln>
                          <a:noFill/>
                        </a:ln>
                        <a:solidFill>
                          <a:srgbClr val="FFFFFF"/>
                        </a:solidFill>
                        <a:effectLst/>
                        <a:latin typeface="Arial" pitchFamily="34" charset="0"/>
                        <a:cs typeface="Arial" pitchFamily="34" charset="0"/>
                      </a:rPr>
                      <a:t>Findings:</a:t>
                    </a:r>
                    <a:r>
                      <a:rPr kumimoji="0" lang="en-AU" sz="1000" b="0" i="0" u="none" strike="noStrike" cap="none" normalizeH="0" baseline="0">
                        <a:ln>
                          <a:noFill/>
                        </a:ln>
                        <a:solidFill>
                          <a:srgbClr val="FFFFFF"/>
                        </a:solidFill>
                        <a:effectLst/>
                        <a:latin typeface="Arial" pitchFamily="34" charset="0"/>
                        <a:cs typeface="Arial" pitchFamily="34" charset="0"/>
                      </a:rPr>
                      <a:t> At risk youth needed a “different” teaching &amp; administrative approach; neither pure pedagogy nor andragogy</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034" name="Text Box 10"/>
                  <p:cNvSpPr txBox="1">
                    <a:spLocks noChangeArrowheads="1"/>
                  </p:cNvSpPr>
                  <p:nvPr/>
                </p:nvSpPr>
                <p:spPr bwMode="auto">
                  <a:xfrm>
                    <a:off x="6991" y="11955"/>
                    <a:ext cx="2879" cy="181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1" i="0" u="none" strike="noStrike" cap="none" normalizeH="0" baseline="0">
                        <a:ln>
                          <a:noFill/>
                        </a:ln>
                        <a:solidFill>
                          <a:srgbClr val="FFFFFF"/>
                        </a:solidFill>
                        <a:effectLst/>
                        <a:latin typeface="Arial" pitchFamily="34" charset="0"/>
                        <a:cs typeface="Arial" pitchFamily="34" charset="0"/>
                      </a:rPr>
                      <a:t>Implications for VET:</a:t>
                    </a:r>
                    <a:r>
                      <a:rPr kumimoji="0" lang="en-AU" sz="1000" b="0" i="0" u="none" strike="noStrike" cap="none" normalizeH="0" baseline="0">
                        <a:ln>
                          <a:noFill/>
                        </a:ln>
                        <a:solidFill>
                          <a:srgbClr val="FFFFFF"/>
                        </a:solidFill>
                        <a:effectLst/>
                        <a:latin typeface="Arial" pitchFamily="34" charset="0"/>
                        <a:cs typeface="Arial" pitchFamily="34" charset="0"/>
                      </a:rPr>
                      <a:t> need to question marketized approach driven by the andragogic assumptions adults are self-directed &amp; self-motivated  learners</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grpSp>
            <p:sp>
              <p:nvSpPr>
                <p:cNvPr id="1035" name="Text Box 11"/>
                <p:cNvSpPr txBox="1">
                  <a:spLocks noChangeArrowheads="1"/>
                </p:cNvSpPr>
                <p:nvPr/>
              </p:nvSpPr>
              <p:spPr bwMode="auto">
                <a:xfrm>
                  <a:off x="1376" y="7906"/>
                  <a:ext cx="1740" cy="51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AU" sz="1200" b="0" i="0" u="none" strike="noStrike" cap="none" normalizeH="0" baseline="0">
                      <a:ln>
                        <a:noFill/>
                      </a:ln>
                      <a:solidFill>
                        <a:srgbClr val="FFFFFF"/>
                      </a:solidFill>
                      <a:effectLst/>
                      <a:latin typeface="Arial Black" pitchFamily="34" charset="0"/>
                      <a:cs typeface="Arial" pitchFamily="34" charset="0"/>
                    </a:rPr>
                    <a:t>ASPECT 1</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grpSp>
          <p:grpSp>
            <p:nvGrpSpPr>
              <p:cNvPr id="1036" name="Group 12"/>
              <p:cNvGrpSpPr>
                <a:grpSpLocks/>
              </p:cNvGrpSpPr>
              <p:nvPr/>
            </p:nvGrpSpPr>
            <p:grpSpPr bwMode="auto">
              <a:xfrm>
                <a:off x="7200" y="7818"/>
                <a:ext cx="3804" cy="6638"/>
                <a:chOff x="580" y="7565"/>
                <a:chExt cx="3587" cy="6638"/>
              </a:xfrm>
            </p:grpSpPr>
            <p:grpSp>
              <p:nvGrpSpPr>
                <p:cNvPr id="1037" name="Group 13"/>
                <p:cNvGrpSpPr>
                  <a:grpSpLocks/>
                </p:cNvGrpSpPr>
                <p:nvPr/>
              </p:nvGrpSpPr>
              <p:grpSpPr bwMode="auto">
                <a:xfrm>
                  <a:off x="580" y="7565"/>
                  <a:ext cx="3587" cy="6638"/>
                  <a:chOff x="6679" y="7492"/>
                  <a:chExt cx="3587" cy="6638"/>
                </a:xfrm>
              </p:grpSpPr>
              <p:sp>
                <p:nvSpPr>
                  <p:cNvPr id="1038" name="AutoShape 14"/>
                  <p:cNvSpPr>
                    <a:spLocks noChangeArrowheads="1"/>
                  </p:cNvSpPr>
                  <p:nvPr/>
                </p:nvSpPr>
                <p:spPr bwMode="auto">
                  <a:xfrm>
                    <a:off x="6979" y="7492"/>
                    <a:ext cx="2891" cy="6638"/>
                  </a:xfrm>
                  <a:prstGeom prst="flowChartMagneticDisk">
                    <a:avLst/>
                  </a:prstGeom>
                  <a:solidFill>
                    <a:srgbClr val="0070C0"/>
                  </a:solidFill>
                  <a:ln w="9525">
                    <a:noFill/>
                    <a:round/>
                    <a:headEnd/>
                    <a:tailEnd/>
                  </a:ln>
                  <a:effectLst>
                    <a:outerShdw dist="107763" dir="2700000" algn="ctr" rotWithShape="0">
                      <a:srgbClr val="808080">
                        <a:alpha val="50000"/>
                      </a:srgbClr>
                    </a:outerShdw>
                  </a:effectLst>
                </p:spPr>
                <p:txBody>
                  <a:bodyPr vert="horz" wrap="square" lIns="91440" tIns="45720" rIns="91440" bIns="45720" numCol="1" anchor="t" anchorCtr="0" compatLnSpc="1">
                    <a:prstTxWarp prst="textNoShape">
                      <a:avLst/>
                    </a:prstTxWarp>
                  </a:bodyPr>
                  <a:lstStyle/>
                  <a:p>
                    <a:endParaRPr lang="en-AU"/>
                  </a:p>
                </p:txBody>
              </p:sp>
              <p:sp>
                <p:nvSpPr>
                  <p:cNvPr id="1039" name="Text Box 15"/>
                  <p:cNvSpPr txBox="1">
                    <a:spLocks noChangeArrowheads="1"/>
                  </p:cNvSpPr>
                  <p:nvPr/>
                </p:nvSpPr>
                <p:spPr bwMode="auto">
                  <a:xfrm>
                    <a:off x="6979" y="8512"/>
                    <a:ext cx="2891" cy="12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000" b="1" i="0" u="none" strike="noStrike" cap="none" normalizeH="0" baseline="0">
                        <a:ln>
                          <a:noFill/>
                        </a:ln>
                        <a:solidFill>
                          <a:srgbClr val="FFFFFF"/>
                        </a:solidFill>
                        <a:effectLst/>
                        <a:latin typeface="Arial" pitchFamily="34" charset="0"/>
                        <a:cs typeface="Arial" pitchFamily="34" charset="0"/>
                      </a:rPr>
                      <a:t>3 THEORETICAL LITERACY LEARNING &amp; TEACHING MODELS </a:t>
                    </a:r>
                    <a:r>
                      <a:rPr kumimoji="0" lang="en-AU" sz="1000" b="0" i="0" u="none" strike="noStrike" cap="none" normalizeH="0" baseline="0">
                        <a:ln>
                          <a:noFill/>
                        </a:ln>
                        <a:solidFill>
                          <a:srgbClr val="FFFFFF"/>
                        </a:solidFill>
                        <a:effectLst/>
                        <a:latin typeface="Arial" pitchFamily="34" charset="0"/>
                        <a:cs typeface="Arial" pitchFamily="34" charset="0"/>
                      </a:rPr>
                      <a:t>to evaluate 6 students’ literacy acquisition</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040" name="Text Box 16"/>
                  <p:cNvSpPr txBox="1">
                    <a:spLocks noChangeArrowheads="1"/>
                  </p:cNvSpPr>
                  <p:nvPr/>
                </p:nvSpPr>
                <p:spPr bwMode="auto">
                  <a:xfrm>
                    <a:off x="6679" y="9870"/>
                    <a:ext cx="3587" cy="39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000" b="1" i="0" u="none" strike="noStrike" cap="none" normalizeH="0" baseline="0">
                        <a:ln>
                          <a:noFill/>
                        </a:ln>
                        <a:solidFill>
                          <a:srgbClr val="FFFFFF"/>
                        </a:solidFill>
                        <a:effectLst/>
                        <a:latin typeface="Arial" pitchFamily="34" charset="0"/>
                        <a:cs typeface="Arial" pitchFamily="34" charset="0"/>
                      </a:rPr>
                      <a:t>Interrogated</a:t>
                    </a:r>
                    <a:r>
                      <a:rPr kumimoji="0" lang="en-AU" sz="1000" b="1" i="0" u="none" strike="noStrike" cap="none" normalizeH="0" baseline="0">
                        <a:ln>
                          <a:noFill/>
                        </a:ln>
                        <a:solidFill>
                          <a:schemeClr val="tx1"/>
                        </a:solidFill>
                        <a:effectLst/>
                        <a:latin typeface="Arial" pitchFamily="34" charset="0"/>
                        <a:cs typeface="Arial" pitchFamily="34" charset="0"/>
                      </a:rPr>
                      <a:t> </a:t>
                    </a:r>
                    <a:r>
                      <a:rPr kumimoji="0" lang="en-AU" sz="1000" b="1" i="0" u="none" strike="noStrike" cap="none" normalizeH="0" baseline="0">
                        <a:ln>
                          <a:noFill/>
                        </a:ln>
                        <a:solidFill>
                          <a:srgbClr val="FFFFFF"/>
                        </a:solidFill>
                        <a:effectLst/>
                        <a:latin typeface="Arial" pitchFamily="34" charset="0"/>
                        <a:cs typeface="Arial" pitchFamily="34" charset="0"/>
                      </a:rPr>
                      <a:t>by</a:t>
                    </a:r>
                    <a:r>
                      <a:rPr kumimoji="0" lang="en-AU" sz="1000" b="0" i="0" u="none" strike="noStrike" cap="none" normalizeH="0" baseline="0">
                        <a:ln>
                          <a:noFill/>
                        </a:ln>
                        <a:solidFill>
                          <a:srgbClr val="FFFFFF"/>
                        </a:solidFill>
                        <a:effectLst/>
                        <a:latin typeface="Arial" pitchFamily="34" charset="0"/>
                        <a:cs typeface="Arial" pitchFamily="34" charset="0"/>
                      </a:rPr>
                      <a:t> CR Questions</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041" name="Text Box 17"/>
                  <p:cNvSpPr txBox="1">
                    <a:spLocks noChangeArrowheads="1"/>
                  </p:cNvSpPr>
                  <p:nvPr/>
                </p:nvSpPr>
                <p:spPr bwMode="auto">
                  <a:xfrm>
                    <a:off x="6979" y="10430"/>
                    <a:ext cx="2891" cy="158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en-AU" sz="1000" b="1" i="0" u="none" strike="noStrike" cap="none" normalizeH="0" baseline="0" dirty="0">
                        <a:ln>
                          <a:noFill/>
                        </a:ln>
                        <a:solidFill>
                          <a:srgbClr val="FFFFFF"/>
                        </a:solidFill>
                        <a:effectLst/>
                        <a:latin typeface="Arial" pitchFamily="34" charset="0"/>
                        <a:cs typeface="Arial" pitchFamily="34" charset="0"/>
                      </a:rPr>
                      <a:t>Findings:</a:t>
                    </a:r>
                    <a:r>
                      <a:rPr kumimoji="0" lang="en-AU" sz="1000" b="0" i="0" u="none" strike="noStrike" cap="none" normalizeH="0" baseline="0" dirty="0">
                        <a:ln>
                          <a:noFill/>
                        </a:ln>
                        <a:solidFill>
                          <a:srgbClr val="FFFFFF"/>
                        </a:solidFill>
                        <a:effectLst/>
                        <a:latin typeface="Arial" pitchFamily="34" charset="0"/>
                        <a:cs typeface="Arial" pitchFamily="34" charset="0"/>
                      </a:rPr>
                      <a:t> All students’ exit levels improved; little critical literacy evident; teaching was student and real world centred, but lacked intellectual quality.  </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042" name="Text Box 18"/>
                  <p:cNvSpPr txBox="1">
                    <a:spLocks noChangeArrowheads="1"/>
                  </p:cNvSpPr>
                  <p:nvPr/>
                </p:nvSpPr>
                <p:spPr bwMode="auto">
                  <a:xfrm>
                    <a:off x="6991" y="11955"/>
                    <a:ext cx="2879" cy="181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1" i="0" u="none" strike="noStrike" cap="none" normalizeH="0" baseline="0">
                        <a:ln>
                          <a:noFill/>
                        </a:ln>
                        <a:solidFill>
                          <a:srgbClr val="FFFFFF"/>
                        </a:solidFill>
                        <a:effectLst/>
                        <a:latin typeface="Arial" pitchFamily="34" charset="0"/>
                        <a:cs typeface="Arial" pitchFamily="34" charset="0"/>
                      </a:rPr>
                      <a:t>Implications for VET:</a:t>
                    </a:r>
                    <a:r>
                      <a:rPr kumimoji="0" lang="en-AU" sz="1000" b="0" i="0" u="none" strike="noStrike" cap="none" normalizeH="0" baseline="0">
                        <a:ln>
                          <a:noFill/>
                        </a:ln>
                        <a:solidFill>
                          <a:srgbClr val="FFFFFF"/>
                        </a:solidFill>
                        <a:effectLst/>
                        <a:latin typeface="Arial" pitchFamily="34" charset="0"/>
                        <a:cs typeface="Arial" pitchFamily="34" charset="0"/>
                      </a:rPr>
                      <a:t> Need to not only assess literacy levels linked to certification  but also explicitly teach critical literacy skills that give access to discourses of power.</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grpSp>
            <p:sp>
              <p:nvSpPr>
                <p:cNvPr id="1043" name="Text Box 19"/>
                <p:cNvSpPr txBox="1">
                  <a:spLocks noChangeArrowheads="1"/>
                </p:cNvSpPr>
                <p:nvPr/>
              </p:nvSpPr>
              <p:spPr bwMode="auto">
                <a:xfrm>
                  <a:off x="1376" y="7906"/>
                  <a:ext cx="1740" cy="51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AU" sz="1200" b="0" i="0" u="none" strike="noStrike" cap="none" normalizeH="0" baseline="0">
                      <a:ln>
                        <a:noFill/>
                      </a:ln>
                      <a:solidFill>
                        <a:srgbClr val="FFFFFF"/>
                      </a:solidFill>
                      <a:effectLst/>
                      <a:latin typeface="Arial Black" pitchFamily="34" charset="0"/>
                      <a:cs typeface="Arial" pitchFamily="34" charset="0"/>
                    </a:rPr>
                    <a:t>ASPECT 3</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grpSp>
          <p:grpSp>
            <p:nvGrpSpPr>
              <p:cNvPr id="1044" name="Group 20"/>
              <p:cNvGrpSpPr>
                <a:grpSpLocks/>
              </p:cNvGrpSpPr>
              <p:nvPr/>
            </p:nvGrpSpPr>
            <p:grpSpPr bwMode="auto">
              <a:xfrm>
                <a:off x="3913" y="7818"/>
                <a:ext cx="3587" cy="6638"/>
                <a:chOff x="6679" y="7492"/>
                <a:chExt cx="3587" cy="6638"/>
              </a:xfrm>
            </p:grpSpPr>
            <p:sp>
              <p:nvSpPr>
                <p:cNvPr id="1045" name="AutoShape 21"/>
                <p:cNvSpPr>
                  <a:spLocks noChangeArrowheads="1"/>
                </p:cNvSpPr>
                <p:nvPr/>
              </p:nvSpPr>
              <p:spPr bwMode="auto">
                <a:xfrm>
                  <a:off x="6979" y="7492"/>
                  <a:ext cx="2891" cy="6638"/>
                </a:xfrm>
                <a:prstGeom prst="flowChartMagneticDisk">
                  <a:avLst/>
                </a:prstGeom>
                <a:solidFill>
                  <a:srgbClr val="0070C0"/>
                </a:solidFill>
                <a:ln w="9525">
                  <a:noFill/>
                  <a:round/>
                  <a:headEnd/>
                  <a:tailEnd/>
                </a:ln>
                <a:effectLst>
                  <a:outerShdw dist="107763" dir="2700000" algn="ctr" rotWithShape="0">
                    <a:srgbClr val="808080">
                      <a:alpha val="50000"/>
                    </a:srgbClr>
                  </a:outerShdw>
                </a:effectLst>
              </p:spPr>
              <p:txBody>
                <a:bodyPr vert="horz" wrap="square" lIns="91440" tIns="45720" rIns="91440" bIns="45720" numCol="1" anchor="t" anchorCtr="0" compatLnSpc="1">
                  <a:prstTxWarp prst="textNoShape">
                    <a:avLst/>
                  </a:prstTxWarp>
                </a:bodyPr>
                <a:lstStyle/>
                <a:p>
                  <a:endParaRPr lang="en-AU"/>
                </a:p>
              </p:txBody>
            </p:sp>
            <p:sp>
              <p:nvSpPr>
                <p:cNvPr id="1046" name="Text Box 22"/>
                <p:cNvSpPr txBox="1">
                  <a:spLocks noChangeArrowheads="1"/>
                </p:cNvSpPr>
                <p:nvPr/>
              </p:nvSpPr>
              <p:spPr bwMode="auto">
                <a:xfrm>
                  <a:off x="6979" y="8512"/>
                  <a:ext cx="2891" cy="12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000" b="1" i="0" u="none" strike="noStrike" cap="none" normalizeH="0" baseline="0">
                      <a:ln>
                        <a:noFill/>
                      </a:ln>
                      <a:solidFill>
                        <a:srgbClr val="FFFFFF"/>
                      </a:solidFill>
                      <a:effectLst/>
                      <a:latin typeface="Arial" pitchFamily="34" charset="0"/>
                      <a:cs typeface="Arial" pitchFamily="34" charset="0"/>
                    </a:rPr>
                    <a:t>MODIFIED</a:t>
                  </a:r>
                  <a:r>
                    <a:rPr kumimoji="0" lang="en-AU" sz="1000" b="0" i="0" u="none" strike="noStrike" cap="none" normalizeH="0" baseline="0">
                      <a:ln>
                        <a:noFill/>
                      </a:ln>
                      <a:solidFill>
                        <a:srgbClr val="FFFFFF"/>
                      </a:solidFill>
                      <a:effectLst/>
                      <a:latin typeface="Arial" pitchFamily="34" charset="0"/>
                      <a:cs typeface="Arial" pitchFamily="34" charset="0"/>
                    </a:rPr>
                    <a:t> </a:t>
                  </a:r>
                  <a:r>
                    <a:rPr kumimoji="0" lang="en-AU" sz="1000" b="1" i="0" u="none" strike="noStrike" cap="none" normalizeH="0" baseline="0">
                      <a:ln>
                        <a:noFill/>
                      </a:ln>
                      <a:solidFill>
                        <a:srgbClr val="FFFFFF"/>
                      </a:solidFill>
                      <a:effectLst/>
                      <a:latin typeface="Arial" pitchFamily="34" charset="0"/>
                      <a:cs typeface="Arial" pitchFamily="34" charset="0"/>
                    </a:rPr>
                    <a:t>GROUNDED THEORY CODING</a:t>
                  </a:r>
                  <a:r>
                    <a:rPr kumimoji="0" lang="en-AU" sz="1000" b="0" i="0" u="none" strike="noStrike" cap="none" normalizeH="0" baseline="0">
                      <a:ln>
                        <a:noFill/>
                      </a:ln>
                      <a:solidFill>
                        <a:srgbClr val="FFFFFF"/>
                      </a:solidFill>
                      <a:effectLst/>
                      <a:latin typeface="Arial" pitchFamily="34" charset="0"/>
                      <a:cs typeface="Arial" pitchFamily="34" charset="0"/>
                    </a:rPr>
                    <a:t> of 3 staff &amp; 4 student perspectives re the nature of their school</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047" name="Text Box 23"/>
                <p:cNvSpPr txBox="1">
                  <a:spLocks noChangeArrowheads="1"/>
                </p:cNvSpPr>
                <p:nvPr/>
              </p:nvSpPr>
              <p:spPr bwMode="auto">
                <a:xfrm>
                  <a:off x="6679" y="9870"/>
                  <a:ext cx="3587" cy="39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000" b="1" i="0" u="none" strike="noStrike" cap="none" normalizeH="0" baseline="0">
                      <a:ln>
                        <a:noFill/>
                      </a:ln>
                      <a:solidFill>
                        <a:srgbClr val="FFFFFF"/>
                      </a:solidFill>
                      <a:effectLst/>
                      <a:latin typeface="Arial" pitchFamily="34" charset="0"/>
                      <a:cs typeface="Arial" pitchFamily="34" charset="0"/>
                    </a:rPr>
                    <a:t>Interrogated</a:t>
                  </a:r>
                  <a:r>
                    <a:rPr kumimoji="0" lang="en-AU" sz="1000" b="1" i="0" u="none" strike="noStrike" cap="none" normalizeH="0" baseline="0">
                      <a:ln>
                        <a:noFill/>
                      </a:ln>
                      <a:solidFill>
                        <a:schemeClr val="tx1"/>
                      </a:solidFill>
                      <a:effectLst/>
                      <a:latin typeface="Arial" pitchFamily="34" charset="0"/>
                      <a:cs typeface="Arial" pitchFamily="34" charset="0"/>
                    </a:rPr>
                    <a:t> </a:t>
                  </a:r>
                  <a:r>
                    <a:rPr kumimoji="0" lang="en-AU" sz="1000" b="1" i="0" u="none" strike="noStrike" cap="none" normalizeH="0" baseline="0">
                      <a:ln>
                        <a:noFill/>
                      </a:ln>
                      <a:solidFill>
                        <a:srgbClr val="FFFFFF"/>
                      </a:solidFill>
                      <a:effectLst/>
                      <a:latin typeface="Arial" pitchFamily="34" charset="0"/>
                      <a:cs typeface="Arial" pitchFamily="34" charset="0"/>
                    </a:rPr>
                    <a:t>by</a:t>
                  </a:r>
                  <a:r>
                    <a:rPr kumimoji="0" lang="en-AU" sz="1000" b="0" i="0" u="none" strike="noStrike" cap="none" normalizeH="0" baseline="0">
                      <a:ln>
                        <a:noFill/>
                      </a:ln>
                      <a:solidFill>
                        <a:srgbClr val="FFFFFF"/>
                      </a:solidFill>
                      <a:effectLst/>
                      <a:latin typeface="Arial" pitchFamily="34" charset="0"/>
                      <a:cs typeface="Arial" pitchFamily="34" charset="0"/>
                    </a:rPr>
                    <a:t> CR Questions</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048" name="Text Box 24"/>
                <p:cNvSpPr txBox="1">
                  <a:spLocks noChangeArrowheads="1"/>
                </p:cNvSpPr>
                <p:nvPr/>
              </p:nvSpPr>
              <p:spPr bwMode="auto">
                <a:xfrm>
                  <a:off x="6979" y="10430"/>
                  <a:ext cx="2891" cy="158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en-AU" sz="1000" b="1" i="0" u="none" strike="noStrike" cap="none" normalizeH="0" baseline="0">
                      <a:ln>
                        <a:noFill/>
                      </a:ln>
                      <a:solidFill>
                        <a:srgbClr val="FFFFFF"/>
                      </a:solidFill>
                      <a:effectLst/>
                      <a:latin typeface="Arial" pitchFamily="34" charset="0"/>
                      <a:cs typeface="Arial" pitchFamily="34" charset="0"/>
                    </a:rPr>
                    <a:t>Findings:</a:t>
                  </a:r>
                  <a:r>
                    <a:rPr kumimoji="0" lang="en-AU" sz="1000" b="0" i="0" u="none" strike="noStrike" cap="none" normalizeH="0" baseline="0">
                      <a:ln>
                        <a:noFill/>
                      </a:ln>
                      <a:solidFill>
                        <a:srgbClr val="FFFFFF"/>
                      </a:solidFill>
                      <a:effectLst/>
                      <a:latin typeface="Arial" pitchFamily="34" charset="0"/>
                      <a:cs typeface="Arial" pitchFamily="34" charset="0"/>
                    </a:rPr>
                    <a:t> The “different” approach should be individual and relational as opposed to technicist and functional.</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049" name="Text Box 25"/>
                <p:cNvSpPr txBox="1">
                  <a:spLocks noChangeArrowheads="1"/>
                </p:cNvSpPr>
                <p:nvPr/>
              </p:nvSpPr>
              <p:spPr bwMode="auto">
                <a:xfrm>
                  <a:off x="6991" y="11955"/>
                  <a:ext cx="2879" cy="181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1" i="0" u="none" strike="noStrike" cap="none" normalizeH="0" baseline="0">
                      <a:ln>
                        <a:noFill/>
                      </a:ln>
                      <a:solidFill>
                        <a:srgbClr val="FFFFFF"/>
                      </a:solidFill>
                      <a:effectLst/>
                      <a:latin typeface="Arial" pitchFamily="34" charset="0"/>
                      <a:cs typeface="Arial" pitchFamily="34" charset="0"/>
                    </a:rPr>
                    <a:t>Implications for VET:</a:t>
                  </a:r>
                  <a:r>
                    <a:rPr kumimoji="0" lang="en-AU" sz="1000" b="0" i="0" u="none" strike="noStrike" cap="none" normalizeH="0" baseline="0">
                      <a:ln>
                        <a:noFill/>
                      </a:ln>
                      <a:solidFill>
                        <a:srgbClr val="FFFFFF"/>
                      </a:solidFill>
                      <a:effectLst/>
                      <a:latin typeface="Arial" pitchFamily="34" charset="0"/>
                      <a:cs typeface="Arial" pitchFamily="34" charset="0"/>
                    </a:rPr>
                    <a:t> Move to online delivery greatly diminishing crucial area of the affective teacher/student relationship </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grpSp>
        </p:grpSp>
        <p:sp>
          <p:nvSpPr>
            <p:cNvPr id="1050" name="Text Box 26"/>
            <p:cNvSpPr txBox="1">
              <a:spLocks noChangeArrowheads="1"/>
            </p:cNvSpPr>
            <p:nvPr/>
          </p:nvSpPr>
          <p:spPr bwMode="auto">
            <a:xfrm>
              <a:off x="4709" y="8159"/>
              <a:ext cx="1740" cy="51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AU" sz="1200" b="0" i="0" u="none" strike="noStrike" cap="none" normalizeH="0" baseline="0">
                  <a:ln>
                    <a:noFill/>
                  </a:ln>
                  <a:solidFill>
                    <a:srgbClr val="FFFFFF"/>
                  </a:solidFill>
                  <a:effectLst/>
                  <a:latin typeface="Arial Black" pitchFamily="34" charset="0"/>
                  <a:cs typeface="Arial" pitchFamily="34" charset="0"/>
                </a:rPr>
                <a:t>ASPECT 2</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051" name="Text Box 27"/>
            <p:cNvSpPr txBox="1">
              <a:spLocks noChangeArrowheads="1"/>
            </p:cNvSpPr>
            <p:nvPr/>
          </p:nvSpPr>
          <p:spPr bwMode="auto">
            <a:xfrm>
              <a:off x="1376" y="14625"/>
              <a:ext cx="7144" cy="7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grpSp>
      <p:sp>
        <p:nvSpPr>
          <p:cNvPr id="31" name="TextBox 30"/>
          <p:cNvSpPr txBox="1"/>
          <p:nvPr/>
        </p:nvSpPr>
        <p:spPr>
          <a:xfrm>
            <a:off x="1600200" y="533400"/>
            <a:ext cx="1371600" cy="381000"/>
          </a:xfrm>
          <a:prstGeom prst="rect">
            <a:avLst/>
          </a:prstGeom>
          <a:noFill/>
          <a:ln>
            <a:solidFill>
              <a:srgbClr val="385D8A"/>
            </a:solidFill>
          </a:ln>
        </p:spPr>
        <p:txBody>
          <a:bodyPr wrap="square" rtlCol="0">
            <a:spAutoFit/>
          </a:bodyPr>
          <a:lstStyle/>
          <a:p>
            <a:r>
              <a:rPr lang="en-AU" b="1" dirty="0">
                <a:solidFill>
                  <a:srgbClr val="B10750"/>
                </a:solidFill>
                <a:latin typeface="Berlin Sans FB Demi" pitchFamily="34" charset="0"/>
              </a:rPr>
              <a:t>Stages 1 &amp; 2</a:t>
            </a:r>
          </a:p>
        </p:txBody>
      </p:sp>
      <p:sp>
        <p:nvSpPr>
          <p:cNvPr id="33" name="TextBox 32"/>
          <p:cNvSpPr txBox="1"/>
          <p:nvPr/>
        </p:nvSpPr>
        <p:spPr>
          <a:xfrm>
            <a:off x="3810000" y="533400"/>
            <a:ext cx="914400" cy="381000"/>
          </a:xfrm>
          <a:prstGeom prst="rect">
            <a:avLst/>
          </a:prstGeom>
          <a:noFill/>
          <a:ln>
            <a:solidFill>
              <a:srgbClr val="385D8A"/>
            </a:solidFill>
          </a:ln>
        </p:spPr>
        <p:txBody>
          <a:bodyPr wrap="square" rtlCol="0">
            <a:spAutoFit/>
          </a:bodyPr>
          <a:lstStyle/>
          <a:p>
            <a:r>
              <a:rPr lang="en-AU" b="1" dirty="0">
                <a:solidFill>
                  <a:srgbClr val="B10750"/>
                </a:solidFill>
                <a:latin typeface="Berlin Sans FB Demi" pitchFamily="34" charset="0"/>
              </a:rPr>
              <a:t>Stage 3</a:t>
            </a:r>
          </a:p>
        </p:txBody>
      </p:sp>
      <p:sp>
        <p:nvSpPr>
          <p:cNvPr id="34" name="TextBox 33"/>
          <p:cNvSpPr txBox="1"/>
          <p:nvPr/>
        </p:nvSpPr>
        <p:spPr>
          <a:xfrm>
            <a:off x="6019800" y="533400"/>
            <a:ext cx="914400" cy="381000"/>
          </a:xfrm>
          <a:prstGeom prst="rect">
            <a:avLst/>
          </a:prstGeom>
          <a:noFill/>
          <a:ln>
            <a:solidFill>
              <a:srgbClr val="385D8A"/>
            </a:solidFill>
          </a:ln>
        </p:spPr>
        <p:txBody>
          <a:bodyPr wrap="square" rtlCol="0">
            <a:spAutoFit/>
          </a:bodyPr>
          <a:lstStyle/>
          <a:p>
            <a:r>
              <a:rPr lang="en-AU" b="1" dirty="0">
                <a:solidFill>
                  <a:srgbClr val="B10750"/>
                </a:solidFill>
                <a:latin typeface="Berlin Sans FB Demi" pitchFamily="34" charset="0"/>
              </a:rPr>
              <a:t>Stage 3</a:t>
            </a:r>
          </a:p>
        </p:txBody>
      </p:sp>
      <p:sp>
        <p:nvSpPr>
          <p:cNvPr id="35" name="Pentagon 34"/>
          <p:cNvSpPr/>
          <p:nvPr/>
        </p:nvSpPr>
        <p:spPr>
          <a:xfrm>
            <a:off x="228600" y="2438400"/>
            <a:ext cx="1066800" cy="457200"/>
          </a:xfrm>
          <a:prstGeom prst="homePlate">
            <a:avLst/>
          </a:prstGeom>
          <a:noFill/>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solidFill>
                  <a:srgbClr val="B10750"/>
                </a:solidFill>
                <a:latin typeface="Berlin Sans FB Demi" pitchFamily="34" charset="0"/>
              </a:rPr>
              <a:t>Stage 4</a:t>
            </a:r>
            <a:endParaRPr lang="en-AU" dirty="0"/>
          </a:p>
        </p:txBody>
      </p:sp>
      <p:sp>
        <p:nvSpPr>
          <p:cNvPr id="36" name="Pentagon 35"/>
          <p:cNvSpPr/>
          <p:nvPr/>
        </p:nvSpPr>
        <p:spPr>
          <a:xfrm>
            <a:off x="7620000" y="4648200"/>
            <a:ext cx="1524000" cy="609600"/>
          </a:xfrm>
          <a:prstGeom prst="homePlate">
            <a:avLst/>
          </a:prstGeom>
          <a:noFill/>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solidFill>
                  <a:srgbClr val="B10750"/>
                </a:solidFill>
                <a:latin typeface="Berlin Sans FB Demi" pitchFamily="34" charset="0"/>
              </a:rPr>
              <a:t>Stages </a:t>
            </a:r>
          </a:p>
          <a:p>
            <a:pPr algn="ctr"/>
            <a:r>
              <a:rPr lang="en-AU" b="1" dirty="0">
                <a:solidFill>
                  <a:srgbClr val="B10750"/>
                </a:solidFill>
                <a:latin typeface="Berlin Sans FB Demi" pitchFamily="34" charset="0"/>
              </a:rPr>
              <a:t>5 &amp; 6</a:t>
            </a:r>
            <a:endParaRPr lang="en-A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Stage 1: Description</a:t>
            </a:r>
            <a:endParaRPr lang="en-AU" dirty="0"/>
          </a:p>
        </p:txBody>
      </p:sp>
      <p:sp>
        <p:nvSpPr>
          <p:cNvPr id="3" name="Content Placeholder 2"/>
          <p:cNvSpPr>
            <a:spLocks noGrp="1"/>
          </p:cNvSpPr>
          <p:nvPr>
            <p:ph idx="1"/>
          </p:nvPr>
        </p:nvSpPr>
        <p:spPr>
          <a:xfrm>
            <a:off x="304800" y="1219200"/>
            <a:ext cx="8610600" cy="4724401"/>
          </a:xfrm>
        </p:spPr>
        <p:txBody>
          <a:bodyPr>
            <a:noAutofit/>
          </a:bodyPr>
          <a:lstStyle/>
          <a:p>
            <a:pPr marL="0" indent="0">
              <a:buNone/>
            </a:pPr>
            <a:r>
              <a:rPr lang="en-US" sz="2000" b="1" dirty="0"/>
              <a:t>To develop an uncritical description of each case study site,</a:t>
            </a:r>
            <a:r>
              <a:rPr lang="en-US" sz="2000" dirty="0"/>
              <a:t> the recorded lay narratives of interviewed staff were grouped into initial headings and subheadings of:  </a:t>
            </a:r>
          </a:p>
          <a:p>
            <a:r>
              <a:rPr lang="en-AU" sz="2000" i="1" dirty="0"/>
              <a:t>History:</a:t>
            </a:r>
            <a:r>
              <a:rPr lang="en-AU" sz="2000" dirty="0"/>
              <a:t> </a:t>
            </a:r>
          </a:p>
          <a:p>
            <a:pPr lvl="1"/>
            <a:r>
              <a:rPr lang="en-AU" sz="1800" dirty="0"/>
              <a:t>Alternative schooling model</a:t>
            </a:r>
          </a:p>
          <a:p>
            <a:pPr lvl="1"/>
            <a:r>
              <a:rPr lang="en-AU" sz="1800" dirty="0"/>
              <a:t>Purpose of the school</a:t>
            </a:r>
          </a:p>
          <a:p>
            <a:pPr lvl="1"/>
            <a:r>
              <a:rPr lang="en-AU" sz="1800" dirty="0"/>
              <a:t>Background and location</a:t>
            </a:r>
          </a:p>
          <a:p>
            <a:r>
              <a:rPr lang="en-AU" sz="2000" i="1" dirty="0"/>
              <a:t>People:</a:t>
            </a:r>
            <a:r>
              <a:rPr lang="en-AU" sz="2000" dirty="0"/>
              <a:t> </a:t>
            </a:r>
          </a:p>
          <a:p>
            <a:pPr lvl="1"/>
            <a:r>
              <a:rPr lang="en-AU" sz="1800" dirty="0"/>
              <a:t>Teaching staff</a:t>
            </a:r>
          </a:p>
          <a:p>
            <a:pPr lvl="1"/>
            <a:r>
              <a:rPr lang="en-AU" sz="1800" dirty="0"/>
              <a:t>Students</a:t>
            </a:r>
          </a:p>
          <a:p>
            <a:r>
              <a:rPr lang="en-AU" sz="2000" i="1" dirty="0"/>
              <a:t>Programs: </a:t>
            </a:r>
          </a:p>
          <a:p>
            <a:pPr lvl="1"/>
            <a:r>
              <a:rPr lang="en-AU" sz="1800" dirty="0"/>
              <a:t>Student programs, </a:t>
            </a:r>
          </a:p>
          <a:p>
            <a:pPr lvl="1"/>
            <a:r>
              <a:rPr lang="en-AU" sz="1800" dirty="0"/>
              <a:t>Resources and teaching strategies, </a:t>
            </a:r>
          </a:p>
          <a:p>
            <a:pPr lvl="1"/>
            <a:r>
              <a:rPr lang="en-AU" sz="1800" dirty="0"/>
              <a:t>Outcomes: most effective and suggested improvements</a:t>
            </a:r>
            <a:r>
              <a:rPr lang="en-AU" sz="1800" i="1" dirty="0"/>
              <a:t>.</a:t>
            </a:r>
            <a:endParaRPr lang="en-AU"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Stage 1: Description</a:t>
            </a:r>
            <a:endParaRPr lang="en-AU" dirty="0"/>
          </a:p>
        </p:txBody>
      </p:sp>
      <p:sp>
        <p:nvSpPr>
          <p:cNvPr id="3" name="Content Placeholder 2"/>
          <p:cNvSpPr>
            <a:spLocks noGrp="1"/>
          </p:cNvSpPr>
          <p:nvPr>
            <p:ph idx="1"/>
          </p:nvPr>
        </p:nvSpPr>
        <p:spPr>
          <a:xfrm>
            <a:off x="304800" y="1219200"/>
            <a:ext cx="8610600" cy="4724401"/>
          </a:xfrm>
        </p:spPr>
        <p:txBody>
          <a:bodyPr>
            <a:noAutofit/>
          </a:bodyPr>
          <a:lstStyle/>
          <a:p>
            <a:r>
              <a:rPr lang="en-AU" sz="2000" i="1" dirty="0"/>
              <a:t>History:</a:t>
            </a:r>
            <a:r>
              <a:rPr lang="en-AU" sz="2000" dirty="0"/>
              <a:t> </a:t>
            </a:r>
          </a:p>
          <a:p>
            <a:pPr lvl="1"/>
            <a:r>
              <a:rPr lang="en-AU" sz="1600" dirty="0"/>
              <a:t>MODELS: </a:t>
            </a:r>
            <a:r>
              <a:rPr lang="en-AU" sz="1600" dirty="0">
                <a:solidFill>
                  <a:srgbClr val="0070C0"/>
                </a:solidFill>
              </a:rPr>
              <a:t>TAFE LLNP Program [pilot]</a:t>
            </a:r>
            <a:r>
              <a:rPr lang="en-AU" sz="1600" dirty="0"/>
              <a:t>/</a:t>
            </a:r>
            <a:r>
              <a:rPr lang="en-AU" sz="1600" dirty="0">
                <a:solidFill>
                  <a:srgbClr val="B10750"/>
                </a:solidFill>
              </a:rPr>
              <a:t>Flexi School </a:t>
            </a:r>
            <a:r>
              <a:rPr lang="en-AU" sz="1600" dirty="0"/>
              <a:t>/ </a:t>
            </a:r>
            <a:r>
              <a:rPr lang="en-AU" sz="1600" dirty="0">
                <a:solidFill>
                  <a:srgbClr val="0070C0"/>
                </a:solidFill>
              </a:rPr>
              <a:t>Alternative Education Centre </a:t>
            </a:r>
            <a:r>
              <a:rPr lang="en-AU" sz="1600" dirty="0"/>
              <a:t>/ </a:t>
            </a:r>
            <a:r>
              <a:rPr lang="en-AU" sz="1600" dirty="0">
                <a:solidFill>
                  <a:srgbClr val="B10750"/>
                </a:solidFill>
              </a:rPr>
              <a:t>Suburban TAFE with a specific program for at risk youth/</a:t>
            </a:r>
            <a:r>
              <a:rPr lang="en-AU" sz="1600" dirty="0">
                <a:solidFill>
                  <a:srgbClr val="0070C0"/>
                </a:solidFill>
              </a:rPr>
              <a:t> GED program in Texas;</a:t>
            </a:r>
          </a:p>
          <a:p>
            <a:pPr lvl="1"/>
            <a:r>
              <a:rPr lang="en-AU" sz="1600" dirty="0"/>
              <a:t>PURPOSE: an educational place for young people aged 10-18 who had dropped out / excluded from mainstream schools;</a:t>
            </a:r>
          </a:p>
          <a:p>
            <a:pPr lvl="1"/>
            <a:r>
              <a:rPr lang="en-AU" sz="1600" dirty="0"/>
              <a:t>BACKGROUND &amp; LOCATION: Federal govt program for unemployed with low literacy at regional TAFE/Parent initiated, later linked to school in rural area in large room under commercial building / Education Queensland trial school annex in regional town / TAFE initiated at risk program in a suburban TAFE premises/engaging gang members with sports and then GED diploma at renovated church in small city in Texas USA.</a:t>
            </a:r>
          </a:p>
          <a:p>
            <a:r>
              <a:rPr lang="en-AU" sz="2000" i="1" dirty="0"/>
              <a:t>People:</a:t>
            </a:r>
            <a:r>
              <a:rPr lang="en-AU" sz="2000" dirty="0"/>
              <a:t> </a:t>
            </a:r>
          </a:p>
          <a:p>
            <a:pPr lvl="1"/>
            <a:r>
              <a:rPr lang="en-AU" sz="1600" dirty="0"/>
              <a:t>TEACHING STAFF: Teachers, Volunteer Tutors /Coordinator, Acting Coordinator, Teacher, Para Teacher /Coordinator Teachers (a husband and wife team), TAs, teachers, volunteer tutors/ Acting Coordinator, Teachers, Tutors &amp; Volunteer Tutors / Coordinator, teachers</a:t>
            </a:r>
          </a:p>
          <a:p>
            <a:pPr lvl="1"/>
            <a:r>
              <a:rPr lang="en-AU" sz="1600" dirty="0"/>
              <a:t>STUDENTS: mixed mature aged students and youth aged 15-63, enrolment of  30 / aged 12-18, enrolment of 30 / aged 10-15, enrolment of up to 30 students / aged 14-18, enrolment of 40 / aged 16-21, enrolment of 60 </a:t>
            </a:r>
          </a:p>
        </p:txBody>
      </p:sp>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1906</TotalTime>
  <Words>8126</Words>
  <Application>Microsoft Office PowerPoint</Application>
  <PresentationFormat>On-screen Show (4:3)</PresentationFormat>
  <Paragraphs>780</Paragraphs>
  <Slides>40</Slides>
  <Notes>24</Notes>
  <HiddenSlides>0</HiddenSlides>
  <MMClips>0</MMClips>
  <ScaleCrop>false</ScaleCrop>
  <HeadingPairs>
    <vt:vector size="6" baseType="variant">
      <vt:variant>
        <vt:lpstr>Fonts Used</vt:lpstr>
      </vt:variant>
      <vt:variant>
        <vt:i4>15</vt:i4>
      </vt:variant>
      <vt:variant>
        <vt:lpstr>Theme</vt:lpstr>
      </vt:variant>
      <vt:variant>
        <vt:i4>1</vt:i4>
      </vt:variant>
      <vt:variant>
        <vt:lpstr>Slide Titles</vt:lpstr>
      </vt:variant>
      <vt:variant>
        <vt:i4>40</vt:i4>
      </vt:variant>
    </vt:vector>
  </HeadingPairs>
  <TitlesOfParts>
    <vt:vector size="56" baseType="lpstr">
      <vt:lpstr>Arial</vt:lpstr>
      <vt:lpstr>Arial Black</vt:lpstr>
      <vt:lpstr>Arial Narrow</vt:lpstr>
      <vt:lpstr>Arial Rounded MT Bold</vt:lpstr>
      <vt:lpstr>Berlin Sans FB Demi</vt:lpstr>
      <vt:lpstr>Calibri</vt:lpstr>
      <vt:lpstr>Cambria</vt:lpstr>
      <vt:lpstr>Courier New</vt:lpstr>
      <vt:lpstr>Freestyle Script</vt:lpstr>
      <vt:lpstr>Geneva</vt:lpstr>
      <vt:lpstr>Helvetica</vt:lpstr>
      <vt:lpstr>MS Mincho</vt:lpstr>
      <vt:lpstr>Times New Roman</vt:lpstr>
      <vt:lpstr>Tw Cen MT Condensed Extra Bold</vt:lpstr>
      <vt:lpstr>Wingdings</vt:lpstr>
      <vt:lpstr>Office Theme</vt:lpstr>
      <vt:lpstr>PowerPoint Presentation</vt:lpstr>
      <vt:lpstr>Critical realist 6 stages of explanatory research &amp; THREE Alternative education Centres </vt:lpstr>
      <vt:lpstr>WHY CRITICAL REALISM?</vt:lpstr>
      <vt:lpstr>Main Research Question</vt:lpstr>
      <vt:lpstr>IMPLICATIONS FOR VET </vt:lpstr>
      <vt:lpstr>CRITICAL  REALIST  METHODOLOGY</vt:lpstr>
      <vt:lpstr>Figure 1. Three Aspects of Alternative Schooling with Implications for VET .... Linked to 6 Stages of CR Explanatory Research methodology</vt:lpstr>
      <vt:lpstr>Stage 1: Description</vt:lpstr>
      <vt:lpstr>Stage 1: Description</vt:lpstr>
      <vt:lpstr>Stage 1: Description</vt:lpstr>
      <vt:lpstr>PowerPoint Presentation</vt:lpstr>
      <vt:lpstr>Stage 2: Analytical Resolution Stage 4: Retroduction</vt:lpstr>
      <vt:lpstr> Stage 4: Retroduction</vt:lpstr>
      <vt:lpstr>FINDINGS related to Stage 2 &amp; Stage 4</vt:lpstr>
      <vt:lpstr>IMPLICATIONS FOR VET </vt:lpstr>
      <vt:lpstr>IMPLICATIONS FOR VET </vt:lpstr>
      <vt:lpstr> Stage 3: Theoretical Redescription &amp; Abduction Stage 4:  Retroduction  </vt:lpstr>
      <vt:lpstr>GROUNDED THEORY –  ABDUCTED LAY and ACADEMIC CATEGORIES &amp; THEMES</vt:lpstr>
      <vt:lpstr>FINDINGS related to Grounded Theory</vt:lpstr>
      <vt:lpstr>FINDINGS related to Grounded Theory</vt:lpstr>
      <vt:lpstr>IMPLICATIONS FOR VET </vt:lpstr>
      <vt:lpstr> Stage 3: Theoretical Redescription &amp; Abduction Stage 4:  Retroduction  </vt:lpstr>
      <vt:lpstr>IMPLICATIONS FOR VET</vt:lpstr>
      <vt:lpstr>IMPLICATIONS FOR VET</vt:lpstr>
      <vt:lpstr>Stage 4:  Retroduction Further interrogation of Literacy Teaching &amp; Learning</vt:lpstr>
      <vt:lpstr>IMPLICATIONS FOR VET</vt:lpstr>
      <vt:lpstr>IMPLICATIONS FOR VET</vt:lpstr>
      <vt:lpstr>IMPLICATIONS FOR VET</vt:lpstr>
      <vt:lpstr>Stage 5: Comparing Theories/Abstractions  Stage 6: Concretization &amp; Contextualization </vt:lpstr>
      <vt:lpstr>Stage 5: Comparing Theories/Abstractions  Stage 6: Concretization &amp; Contextualization </vt:lpstr>
      <vt:lpstr>Stage 5: Comparing Theories/Abstractions  Stage 6: Concretization &amp; Contextualization </vt:lpstr>
      <vt:lpstr>Retheorization </vt:lpstr>
      <vt:lpstr>IMPLICATIONS FOR VET</vt:lpstr>
      <vt:lpstr>REFERENCE LIST</vt:lpstr>
      <vt:lpstr>REFERENCE LIST</vt:lpstr>
      <vt:lpstr>Appendix A1. Doctoral Study Questions &amp; Implications for VET (Livock, 2016)  </vt:lpstr>
      <vt:lpstr>Appendix A2. Doctoral Study Questions &amp; Implications for VET (Livock, 2016)  </vt:lpstr>
      <vt:lpstr>APPENDIX B1.  Social / Critical  Model for Literacy Acquisition</vt:lpstr>
      <vt:lpstr>APPENDIX B2.  Social / Critical  Model for Teaching  [Literacy ]</vt:lpstr>
      <vt:lpstr>APPENDIX C.  Comparison of Employers’ Views of VET education  in  2011, 2013, 2015</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Megan Ogier</dc:creator>
  <cp:lastModifiedBy>Megan Ogier</cp:lastModifiedBy>
  <cp:revision>244</cp:revision>
  <dcterms:created xsi:type="dcterms:W3CDTF">2016-04-05T11:38:04Z</dcterms:created>
  <dcterms:modified xsi:type="dcterms:W3CDTF">2016-11-21T21:58:17Z</dcterms:modified>
</cp:coreProperties>
</file>